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comments/comment4.xml" ContentType="application/vnd.openxmlformats-officedocument.presentationml.comments+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Default Extension="emf" ContentType="image/x-emf"/>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p:sldMasterIdLst>
    <p:sldMasterId id="2147483648" r:id="rId1"/>
  </p:sldMasterIdLst>
  <p:notesMasterIdLst>
    <p:notesMasterId r:id="rId64"/>
  </p:notesMasterIdLst>
  <p:handoutMasterIdLst>
    <p:handoutMasterId r:id="rId65"/>
  </p:handoutMasterIdLst>
  <p:sldIdLst>
    <p:sldId id="256" r:id="rId2"/>
    <p:sldId id="426" r:id="rId3"/>
    <p:sldId id="257" r:id="rId4"/>
    <p:sldId id="347" r:id="rId5"/>
    <p:sldId id="390" r:id="rId6"/>
    <p:sldId id="370" r:id="rId7"/>
    <p:sldId id="261" r:id="rId8"/>
    <p:sldId id="371" r:id="rId9"/>
    <p:sldId id="391" r:id="rId10"/>
    <p:sldId id="332" r:id="rId11"/>
    <p:sldId id="333" r:id="rId12"/>
    <p:sldId id="334" r:id="rId13"/>
    <p:sldId id="335" r:id="rId14"/>
    <p:sldId id="339" r:id="rId15"/>
    <p:sldId id="336" r:id="rId16"/>
    <p:sldId id="337" r:id="rId17"/>
    <p:sldId id="382" r:id="rId18"/>
    <p:sldId id="378" r:id="rId19"/>
    <p:sldId id="379" r:id="rId20"/>
    <p:sldId id="447" r:id="rId21"/>
    <p:sldId id="441" r:id="rId22"/>
    <p:sldId id="442" r:id="rId23"/>
    <p:sldId id="444" r:id="rId24"/>
    <p:sldId id="446" r:id="rId25"/>
    <p:sldId id="434" r:id="rId26"/>
    <p:sldId id="300" r:id="rId27"/>
    <p:sldId id="277" r:id="rId28"/>
    <p:sldId id="435" r:id="rId29"/>
    <p:sldId id="436" r:id="rId30"/>
    <p:sldId id="439" r:id="rId31"/>
    <p:sldId id="440" r:id="rId32"/>
    <p:sldId id="410" r:id="rId33"/>
    <p:sldId id="416" r:id="rId34"/>
    <p:sldId id="348" r:id="rId35"/>
    <p:sldId id="346" r:id="rId36"/>
    <p:sldId id="311" r:id="rId37"/>
    <p:sldId id="403" r:id="rId38"/>
    <p:sldId id="424" r:id="rId39"/>
    <p:sldId id="432" r:id="rId40"/>
    <p:sldId id="433" r:id="rId41"/>
    <p:sldId id="380" r:id="rId42"/>
    <p:sldId id="315" r:id="rId43"/>
    <p:sldId id="316" r:id="rId44"/>
    <p:sldId id="419" r:id="rId45"/>
    <p:sldId id="420" r:id="rId46"/>
    <p:sldId id="350" r:id="rId47"/>
    <p:sldId id="377" r:id="rId48"/>
    <p:sldId id="308" r:id="rId49"/>
    <p:sldId id="309" r:id="rId50"/>
    <p:sldId id="438" r:id="rId51"/>
    <p:sldId id="274" r:id="rId52"/>
    <p:sldId id="275" r:id="rId53"/>
    <p:sldId id="276" r:id="rId54"/>
    <p:sldId id="404" r:id="rId55"/>
    <p:sldId id="405" r:id="rId56"/>
    <p:sldId id="407" r:id="rId57"/>
    <p:sldId id="351" r:id="rId58"/>
    <p:sldId id="322" r:id="rId59"/>
    <p:sldId id="318" r:id="rId60"/>
    <p:sldId id="319" r:id="rId61"/>
    <p:sldId id="376" r:id="rId62"/>
    <p:sldId id="427" r:id="rId63"/>
  </p:sldIdLst>
  <p:sldSz cx="9144000" cy="6858000" type="screen4x3"/>
  <p:notesSz cx="7102475" cy="10234613"/>
  <p:defaultTextStyle>
    <a:defPPr>
      <a:defRPr lang="en-GB"/>
    </a:defPPr>
    <a:lvl1pPr algn="l" defTabSz="449263" rtl="0" fontAlgn="base">
      <a:spcBef>
        <a:spcPct val="0"/>
      </a:spcBef>
      <a:spcAft>
        <a:spcPct val="0"/>
      </a:spcAft>
      <a:defRPr sz="2400" kern="1200">
        <a:solidFill>
          <a:srgbClr val="000000"/>
        </a:solidFill>
        <a:latin typeface="Arial" pitchFamily="34" charset="0"/>
        <a:ea typeface="ＭＳ Ｐゴシック" pitchFamily="-65" charset="-128"/>
        <a:cs typeface="+mn-cs"/>
      </a:defRPr>
    </a:lvl1pPr>
    <a:lvl2pPr marL="457200" algn="l" defTabSz="449263" rtl="0" fontAlgn="base">
      <a:spcBef>
        <a:spcPct val="0"/>
      </a:spcBef>
      <a:spcAft>
        <a:spcPct val="0"/>
      </a:spcAft>
      <a:defRPr sz="2400" kern="1200">
        <a:solidFill>
          <a:srgbClr val="000000"/>
        </a:solidFill>
        <a:latin typeface="Arial" pitchFamily="34" charset="0"/>
        <a:ea typeface="ＭＳ Ｐゴシック" pitchFamily="-65" charset="-128"/>
        <a:cs typeface="+mn-cs"/>
      </a:defRPr>
    </a:lvl2pPr>
    <a:lvl3pPr marL="914400" algn="l" defTabSz="449263" rtl="0" fontAlgn="base">
      <a:spcBef>
        <a:spcPct val="0"/>
      </a:spcBef>
      <a:spcAft>
        <a:spcPct val="0"/>
      </a:spcAft>
      <a:defRPr sz="2400" kern="1200">
        <a:solidFill>
          <a:srgbClr val="000000"/>
        </a:solidFill>
        <a:latin typeface="Arial" pitchFamily="34" charset="0"/>
        <a:ea typeface="ＭＳ Ｐゴシック" pitchFamily="-65" charset="-128"/>
        <a:cs typeface="+mn-cs"/>
      </a:defRPr>
    </a:lvl3pPr>
    <a:lvl4pPr marL="1371600" algn="l" defTabSz="449263" rtl="0" fontAlgn="base">
      <a:spcBef>
        <a:spcPct val="0"/>
      </a:spcBef>
      <a:spcAft>
        <a:spcPct val="0"/>
      </a:spcAft>
      <a:defRPr sz="2400" kern="1200">
        <a:solidFill>
          <a:srgbClr val="000000"/>
        </a:solidFill>
        <a:latin typeface="Arial" pitchFamily="34" charset="0"/>
        <a:ea typeface="ＭＳ Ｐゴシック" pitchFamily="-65" charset="-128"/>
        <a:cs typeface="+mn-cs"/>
      </a:defRPr>
    </a:lvl4pPr>
    <a:lvl5pPr marL="1828800" algn="l" defTabSz="449263" rtl="0" fontAlgn="base">
      <a:spcBef>
        <a:spcPct val="0"/>
      </a:spcBef>
      <a:spcAft>
        <a:spcPct val="0"/>
      </a:spcAft>
      <a:defRPr sz="2400" kern="1200">
        <a:solidFill>
          <a:srgbClr val="000000"/>
        </a:solidFill>
        <a:latin typeface="Arial" pitchFamily="34" charset="0"/>
        <a:ea typeface="ＭＳ Ｐゴシック" pitchFamily="-65" charset="-128"/>
        <a:cs typeface="+mn-cs"/>
      </a:defRPr>
    </a:lvl5pPr>
    <a:lvl6pPr marL="2286000" algn="l" defTabSz="914400" rtl="0" eaLnBrk="1" latinLnBrk="0" hangingPunct="1">
      <a:defRPr sz="2400" kern="1200">
        <a:solidFill>
          <a:srgbClr val="000000"/>
        </a:solidFill>
        <a:latin typeface="Arial" pitchFamily="34" charset="0"/>
        <a:ea typeface="ＭＳ Ｐゴシック" pitchFamily="-65" charset="-128"/>
        <a:cs typeface="+mn-cs"/>
      </a:defRPr>
    </a:lvl6pPr>
    <a:lvl7pPr marL="2743200" algn="l" defTabSz="914400" rtl="0" eaLnBrk="1" latinLnBrk="0" hangingPunct="1">
      <a:defRPr sz="2400" kern="1200">
        <a:solidFill>
          <a:srgbClr val="000000"/>
        </a:solidFill>
        <a:latin typeface="Arial" pitchFamily="34" charset="0"/>
        <a:ea typeface="ＭＳ Ｐゴシック" pitchFamily="-65" charset="-128"/>
        <a:cs typeface="+mn-cs"/>
      </a:defRPr>
    </a:lvl7pPr>
    <a:lvl8pPr marL="3200400" algn="l" defTabSz="914400" rtl="0" eaLnBrk="1" latinLnBrk="0" hangingPunct="1">
      <a:defRPr sz="2400" kern="1200">
        <a:solidFill>
          <a:srgbClr val="000000"/>
        </a:solidFill>
        <a:latin typeface="Arial" pitchFamily="34" charset="0"/>
        <a:ea typeface="ＭＳ Ｐゴシック" pitchFamily="-65" charset="-128"/>
        <a:cs typeface="+mn-cs"/>
      </a:defRPr>
    </a:lvl8pPr>
    <a:lvl9pPr marL="3657600" algn="l" defTabSz="914400" rtl="0" eaLnBrk="1" latinLnBrk="0" hangingPunct="1">
      <a:defRPr sz="2400" kern="1200">
        <a:solidFill>
          <a:srgbClr val="000000"/>
        </a:solidFill>
        <a:latin typeface="Arial" pitchFamily="34" charset="0"/>
        <a:ea typeface="ＭＳ Ｐゴシック" pitchFamily="-65"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만든 이" initials="오전"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AFB22B"/>
    <a:srgbClr val="B2DAF4"/>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420" autoAdjust="0"/>
    <p:restoredTop sz="84942" autoAdjust="0"/>
  </p:normalViewPr>
  <p:slideViewPr>
    <p:cSldViewPr snapToGrid="0">
      <p:cViewPr varScale="1">
        <p:scale>
          <a:sx n="130" d="100"/>
          <a:sy n="130" d="100"/>
        </p:scale>
        <p:origin x="-1032" y="-84"/>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200" d="100"/>
        <a:sy n="200" d="100"/>
      </p:scale>
      <p:origin x="0" y="41776"/>
    </p:cViewPr>
  </p:sorterViewPr>
  <p:notesViewPr>
    <p:cSldViewPr snapToGrid="0">
      <p:cViewPr varScale="1">
        <p:scale>
          <a:sx n="83" d="100"/>
          <a:sy n="83" d="100"/>
        </p:scale>
        <p:origin x="-3536" y="-10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09-02-25T11:09:55.225" idx="5">
    <p:pos x="5069" y="1225"/>
    <p:text>change image to V5 image</p:text>
  </p:cm>
  <p:cm authorId="5" dt="2009-02-25T11:10:26.773" idx="6">
    <p:pos x="4316" y="2966"/>
    <p:text>add Delmia image here</p:text>
  </p:cm>
</p:cmLst>
</file>

<file path=ppt/comments/comment2.xml><?xml version="1.0" encoding="utf-8"?>
<p:cmLst xmlns:a="http://schemas.openxmlformats.org/drawingml/2006/main" xmlns:r="http://schemas.openxmlformats.org/officeDocument/2006/relationships" xmlns:p="http://schemas.openxmlformats.org/presentationml/2006/main">
  <p:cm authorId="5" dt="2009-01-16T10:56:50.806" idx="2">
    <p:pos x="10" y="10"/>
    <p:text>comment out</p:text>
  </p:cm>
</p:cmLst>
</file>

<file path=ppt/comments/comment3.xml><?xml version="1.0" encoding="utf-8"?>
<p:cmLst xmlns:a="http://schemas.openxmlformats.org/drawingml/2006/main" xmlns:r="http://schemas.openxmlformats.org/officeDocument/2006/relationships" xmlns:p="http://schemas.openxmlformats.org/presentationml/2006/main">
  <p:cm authorId="5" dt="2009-01-16T10:56:59.851" idx="3">
    <p:pos x="10" y="10"/>
    <p:text>add server names</p:text>
  </p:cm>
</p:cmLst>
</file>

<file path=ppt/comments/comment4.xml><?xml version="1.0" encoding="utf-8"?>
<p:cmLst xmlns:a="http://schemas.openxmlformats.org/drawingml/2006/main" xmlns:r="http://schemas.openxmlformats.org/officeDocument/2006/relationships" xmlns:p="http://schemas.openxmlformats.org/presentationml/2006/main">
  <p:cm authorId="5" dt="2009-01-16T12:10:58.424" idx="4">
    <p:pos x="10" y="10"/>
    <p:text>Need to check with Philippe Grilleres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hdr"/>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4098" name="Rectangle 2"/>
          <p:cNvSpPr>
            <a:spLocks noGrp="1" noChangeArrowheads="1"/>
          </p:cNvSpPr>
          <p:nvPr>
            <p:ph type="dt" idx="1"/>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4099" name="Rectangle 3"/>
          <p:cNvSpPr>
            <a:spLocks noGrp="1" noChangeArrowheads="1"/>
          </p:cNvSpPr>
          <p:nvPr>
            <p:ph type="ftr" idx="2"/>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4100" name="Rectangle 4"/>
          <p:cNvSpPr>
            <a:spLocks noGrp="1" noChangeArrowheads="1"/>
          </p:cNvSpPr>
          <p:nvPr>
            <p:ph type="sldNum" idx="3"/>
          </p:nvPr>
        </p:nvSpPr>
        <p:spPr bwMode="auto">
          <a:xfrm>
            <a:off x="0" y="0"/>
            <a:ext cx="1588" cy="15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ea typeface="SimSun" charset="-122"/>
                <a:cs typeface="Arial" pitchFamily="34" charset="0"/>
              </a:defRPr>
            </a:lvl1pPr>
          </a:lstStyle>
          <a:p>
            <a:pPr>
              <a:defRPr/>
            </a:pPr>
            <a:fld id="{FBA37735-8CB5-4F18-B844-59B385448134}" type="slidenum">
              <a:rPr lang="en-GB"/>
              <a:pPr>
                <a:defRPr/>
              </a:pPr>
              <a:t>‹#›</a:t>
            </a:fld>
            <a:endParaRPr lang="en-GB"/>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hdr"/>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3074" name="Rectangle 2"/>
          <p:cNvSpPr>
            <a:spLocks noGrp="1" noChangeArrowheads="1"/>
          </p:cNvSpPr>
          <p:nvPr>
            <p:ph type="dt" idx="1"/>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75780" name="Rectangle 3"/>
          <p:cNvSpPr>
            <a:spLocks noGrp="1" noRot="1" noChangeAspect="1" noChangeArrowheads="1" noTextEdit="1"/>
          </p:cNvSpPr>
          <p:nvPr>
            <p:ph type="sldImg" idx="2"/>
          </p:nvPr>
        </p:nvSpPr>
        <p:spPr bwMode="auto">
          <a:xfrm>
            <a:off x="992188" y="766763"/>
            <a:ext cx="5118100" cy="3838575"/>
          </a:xfrm>
          <a:prstGeom prst="rect">
            <a:avLst/>
          </a:prstGeom>
          <a:solidFill>
            <a:srgbClr val="FFFFFF"/>
          </a:solidFill>
          <a:ln w="9525">
            <a:solidFill>
              <a:srgbClr val="000000"/>
            </a:solidFill>
            <a:miter lim="800000"/>
            <a:headEnd/>
            <a:tailEnd/>
          </a:ln>
        </p:spPr>
      </p:sp>
      <p:sp>
        <p:nvSpPr>
          <p:cNvPr id="3076" name="Text Box 4"/>
          <p:cNvSpPr txBox="1">
            <a:spLocks noGrp="1" noChangeArrowheads="1"/>
          </p:cNvSpPr>
          <p:nvPr>
            <p:ph type="body" idx="3"/>
          </p:nvPr>
        </p:nvSpPr>
        <p:spPr bwMode="auto">
          <a:xfrm>
            <a:off x="711200" y="4860925"/>
            <a:ext cx="5680075" cy="4605338"/>
          </a:xfrm>
          <a:prstGeom prst="rect">
            <a:avLst/>
          </a:prstGeom>
          <a:noFill/>
          <a:ln w="9525">
            <a:noFill/>
            <a:miter lim="800000"/>
            <a:headEnd/>
            <a:tailEnd/>
          </a:ln>
        </p:spPr>
        <p:txBody>
          <a:bodyPr vert="horz" wrap="square" lIns="96120" tIns="47880" rIns="96120" bIns="47880" numCol="1" anchor="t" anchorCtr="0" compatLnSpc="1">
            <a:prstTxWarp prst="textNoShape">
              <a:avLst/>
            </a:prstTxWarp>
          </a:bodyPr>
          <a:lstStyle/>
          <a:p>
            <a:pPr lvl="0"/>
            <a:r>
              <a:rPr lang="en-GB" noProof="0" smtClean="0"/>
              <a:t>Click to edit the notes format</a:t>
            </a:r>
          </a:p>
        </p:txBody>
      </p:sp>
      <p:sp>
        <p:nvSpPr>
          <p:cNvPr id="3077" name="Rectangle 5"/>
          <p:cNvSpPr>
            <a:spLocks noGrp="1" noChangeArrowheads="1"/>
          </p:cNvSpPr>
          <p:nvPr>
            <p:ph type="ftr" idx="4"/>
          </p:nvPr>
        </p:nvSpPr>
        <p:spPr bwMode="auto">
          <a:xfrm>
            <a:off x="0" y="0"/>
            <a:ext cx="1588" cy="1588"/>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lvl1pPr>
              <a:buClr>
                <a:srgbClr val="000000"/>
              </a:buClr>
              <a:buSzPct val="100000"/>
              <a:buFont typeface="Arial" pitchFamily="34" charset="0"/>
              <a:buNone/>
              <a:defRPr sz="1800" smtClean="0">
                <a:ea typeface="SimSun" charset="-122"/>
                <a:cs typeface="Arial" pitchFamily="34" charset="0"/>
              </a:defRPr>
            </a:lvl1pPr>
          </a:lstStyle>
          <a:p>
            <a:pPr>
              <a:defRPr/>
            </a:pPr>
            <a:endParaRPr lang="fr-FR"/>
          </a:p>
        </p:txBody>
      </p:sp>
      <p:sp>
        <p:nvSpPr>
          <p:cNvPr id="3078" name="Rectangle 6"/>
          <p:cNvSpPr>
            <a:spLocks noGrp="1" noChangeArrowheads="1"/>
          </p:cNvSpPr>
          <p:nvPr>
            <p:ph type="sldNum" idx="5"/>
          </p:nvPr>
        </p:nvSpPr>
        <p:spPr bwMode="auto">
          <a:xfrm>
            <a:off x="0" y="0"/>
            <a:ext cx="1588" cy="1588"/>
          </a:xfrm>
          <a:prstGeom prst="rect">
            <a:avLst/>
          </a:prstGeom>
          <a:noFill/>
          <a:ln w="9525">
            <a:noFill/>
            <a:miter lim="800000"/>
            <a:headEnd/>
            <a:tailEnd/>
          </a:ln>
        </p:spPr>
        <p:txBody>
          <a:bodyPr vert="horz" wrap="square" lIns="96120" tIns="47880" rIns="96120" bIns="47880" numCol="1" anchor="b" anchorCtr="0" compatLnSpc="1">
            <a:prstTxWarp prst="textNoShape">
              <a:avLst/>
            </a:prstTxWarp>
            <a:spAutoFit/>
          </a:bodyPr>
          <a:lstStyle>
            <a:lvl1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300" b="1" smtClean="0">
                <a:ea typeface="SimSun" charset="-122"/>
                <a:cs typeface="Arial" pitchFamily="34" charset="0"/>
              </a:defRPr>
            </a:lvl1pPr>
          </a:lstStyle>
          <a:p>
            <a:pPr>
              <a:defRPr/>
            </a:pPr>
            <a:fld id="{A031CB7D-F2E6-488B-B856-FAFAD9A769DB}" type="slidenum">
              <a:rPr lang="en-GB"/>
              <a:pPr>
                <a:defRPr/>
              </a:pPr>
              <a:t>‹#›</a:t>
            </a:fld>
            <a:endParaRPr lang="en-GB"/>
          </a:p>
        </p:txBody>
      </p:sp>
    </p:spTree>
  </p:cSld>
  <p:clrMap bg1="lt1" tx1="dk1" bg2="lt2" tx2="dk2" accent1="accent1" accent2="accent2" accent3="accent3" accent4="accent4" accent5="accent5" accent6="accent6" hlink="hlink" folHlink="folHlink"/>
  <p:hf hdr="0" ftr="0" dt="0"/>
  <p:notesStyle>
    <a:lvl1pPr algn="l" defTabSz="449263" rtl="0" eaLnBrk="0" fontAlgn="base" hangingPunct="0">
      <a:spcBef>
        <a:spcPct val="30000"/>
      </a:spcBef>
      <a:spcAft>
        <a:spcPct val="0"/>
      </a:spcAft>
      <a:buClr>
        <a:srgbClr val="000000"/>
      </a:buClr>
      <a:buSzPct val="100000"/>
      <a:buFont typeface="Arial" pitchFamily="34" charset="0"/>
      <a:defRPr sz="1200" kern="1200">
        <a:solidFill>
          <a:srgbClr val="000000"/>
        </a:solidFill>
        <a:latin typeface="Arial" pitchFamily="-111" charset="0"/>
        <a:ea typeface="ＭＳ Ｐゴシック" pitchFamily="-111" charset="-128"/>
        <a:cs typeface="ＭＳ Ｐゴシック" pitchFamily="-111" charset="-128"/>
      </a:defRPr>
    </a:lvl1pPr>
    <a:lvl2pPr marL="742950" indent="-285750" algn="l" defTabSz="449263" rtl="0" eaLnBrk="0" fontAlgn="base" hangingPunct="0">
      <a:spcBef>
        <a:spcPct val="30000"/>
      </a:spcBef>
      <a:spcAft>
        <a:spcPct val="0"/>
      </a:spcAft>
      <a:buClr>
        <a:srgbClr val="000000"/>
      </a:buClr>
      <a:buSzPct val="100000"/>
      <a:buFont typeface="Arial" pitchFamily="34" charset="0"/>
      <a:defRPr sz="1200" kern="1200">
        <a:solidFill>
          <a:srgbClr val="000000"/>
        </a:solidFill>
        <a:latin typeface="Arial" pitchFamily="-111" charset="0"/>
        <a:ea typeface="ＭＳ Ｐゴシック" pitchFamily="-111" charset="-128"/>
        <a:cs typeface="+mn-cs"/>
      </a:defRPr>
    </a:lvl2pPr>
    <a:lvl3pPr marL="1143000" indent="-228600" algn="l" defTabSz="449263" rtl="0" eaLnBrk="0" fontAlgn="base" hangingPunct="0">
      <a:spcBef>
        <a:spcPct val="30000"/>
      </a:spcBef>
      <a:spcAft>
        <a:spcPct val="0"/>
      </a:spcAft>
      <a:buClr>
        <a:srgbClr val="000000"/>
      </a:buClr>
      <a:buSzPct val="100000"/>
      <a:buFont typeface="Arial" pitchFamily="34" charset="0"/>
      <a:defRPr sz="1200" kern="1200">
        <a:solidFill>
          <a:srgbClr val="000000"/>
        </a:solidFill>
        <a:latin typeface="Arial" pitchFamily="-111" charset="0"/>
        <a:ea typeface="ＭＳ Ｐゴシック" pitchFamily="-111" charset="-128"/>
        <a:cs typeface="+mn-cs"/>
      </a:defRPr>
    </a:lvl3pPr>
    <a:lvl4pPr marL="1600200" indent="-228600" algn="l" defTabSz="449263" rtl="0" eaLnBrk="0" fontAlgn="base" hangingPunct="0">
      <a:spcBef>
        <a:spcPct val="30000"/>
      </a:spcBef>
      <a:spcAft>
        <a:spcPct val="0"/>
      </a:spcAft>
      <a:buClr>
        <a:srgbClr val="000000"/>
      </a:buClr>
      <a:buSzPct val="100000"/>
      <a:buFont typeface="Arial" pitchFamily="34" charset="0"/>
      <a:defRPr sz="1200" kern="1200">
        <a:solidFill>
          <a:srgbClr val="000000"/>
        </a:solidFill>
        <a:latin typeface="Arial" pitchFamily="-111" charset="0"/>
        <a:ea typeface="ＭＳ Ｐゴシック" pitchFamily="-111" charset="-128"/>
        <a:cs typeface="+mn-cs"/>
      </a:defRPr>
    </a:lvl4pPr>
    <a:lvl5pPr marL="2057400" indent="-228600" algn="l" defTabSz="449263" rtl="0" eaLnBrk="0" fontAlgn="base" hangingPunct="0">
      <a:spcBef>
        <a:spcPct val="30000"/>
      </a:spcBef>
      <a:spcAft>
        <a:spcPct val="0"/>
      </a:spcAft>
      <a:buClr>
        <a:srgbClr val="000000"/>
      </a:buClr>
      <a:buSzPct val="100000"/>
      <a:buFont typeface="Arial" pitchFamily="34" charset="0"/>
      <a:defRPr sz="1200" kern="1200">
        <a:solidFill>
          <a:srgbClr val="000000"/>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721383E-FE40-4D1D-BE1F-30F7FD928590}"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a:t>
            </a:fld>
            <a:endParaRPr lang="en-GB" sz="1300" b="1">
              <a:ea typeface="SimSun" charset="-122"/>
            </a:endParaRPr>
          </a:p>
        </p:txBody>
      </p:sp>
      <p:sp>
        <p:nvSpPr>
          <p:cNvPr id="76803" name="Rectangle 2"/>
          <p:cNvSpPr>
            <a:spLocks noGrp="1" noRot="1" noChangeAspect="1" noChangeArrowheads="1" noTextEdit="1"/>
          </p:cNvSpPr>
          <p:nvPr>
            <p:ph type="sldImg"/>
          </p:nvPr>
        </p:nvSpPr>
        <p:spPr>
          <a:ln/>
        </p:spPr>
      </p:sp>
      <p:sp>
        <p:nvSpPr>
          <p:cNvPr id="76804" name="Text Box 3"/>
          <p:cNvSpPr txBox="1">
            <a:spLocks noGrp="1" noChangeArrowheads="1"/>
          </p:cNvSpPr>
          <p:nvPr>
            <p:ph type="body" idx="1"/>
          </p:nvPr>
        </p:nvSpPr>
        <p:spPr>
          <a:noFill/>
          <a:ln/>
        </p:spPr>
        <p:txBody>
          <a:bodyPr wrap="none" anchor="ctr"/>
          <a:lstStyle/>
          <a:p>
            <a:r>
              <a:rPr lang="fr-FR" sz="1200" kern="1200" dirty="0" smtClean="0">
                <a:solidFill>
                  <a:srgbClr val="000000"/>
                </a:solidFill>
                <a:latin typeface="Arial" pitchFamily="-111" charset="0"/>
                <a:ea typeface="ＭＳ Ｐゴシック" pitchFamily="-111" charset="-128"/>
                <a:cs typeface="ＭＳ Ｐゴシック" pitchFamily="-111" charset="-128"/>
              </a:rPr>
              <a:t>-       Architecture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Overview level first then more detailed</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US" sz="1200" kern="1200" dirty="0" err="1" smtClean="0">
                <a:solidFill>
                  <a:srgbClr val="000000"/>
                </a:solidFill>
                <a:latin typeface="Arial" pitchFamily="-111" charset="0"/>
                <a:ea typeface="ＭＳ Ｐゴシック" pitchFamily="-111" charset="-128"/>
                <a:cs typeface="ＭＳ Ｐゴシック" pitchFamily="-111" charset="-128"/>
              </a:rPr>
              <a:t>o</a:t>
            </a:r>
            <a:r>
              <a:rPr lang="en-US" sz="1200" kern="1200" dirty="0" smtClean="0">
                <a:solidFill>
                  <a:srgbClr val="000000"/>
                </a:solidFill>
                <a:latin typeface="Arial" pitchFamily="-111" charset="0"/>
                <a:ea typeface="ＭＳ Ｐゴシック" pitchFamily="-111" charset="-128"/>
                <a:cs typeface="ＭＳ Ｐゴシック" pitchFamily="-111" charset="-128"/>
              </a:rPr>
              <a:t>   Logical &amp; Physical Architecture (Solution Structure Overview)</a:t>
            </a:r>
          </a:p>
          <a:p>
            <a:r>
              <a:rPr lang="en-GB" sz="1200" kern="1200" dirty="0" smtClean="0">
                <a:solidFill>
                  <a:srgbClr val="000000"/>
                </a:solidFill>
                <a:latin typeface="Arial" pitchFamily="-111" charset="0"/>
                <a:ea typeface="ＭＳ Ｐゴシック" pitchFamily="-111" charset="-128"/>
                <a:cs typeface="ＭＳ Ｐゴシック" pitchFamily="-111" charset="-128"/>
              </a:rPr>
              <a:t>§  Components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Their role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Their relationship with other components</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AS, FCS, DBS, Load Balancing, Licensing, other servers</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Protocols being used</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Criteria to be considered when Building/Choosing an architecture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Qualities</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Availability</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Maintainability</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a:t>
            </a:r>
            <a:r>
              <a:rPr lang="en-GB" sz="1200" kern="1200" dirty="0" err="1" smtClean="0">
                <a:solidFill>
                  <a:srgbClr val="000000"/>
                </a:solidFill>
                <a:latin typeface="Arial" pitchFamily="-111" charset="0"/>
                <a:ea typeface="ＭＳ Ｐゴシック" pitchFamily="-111" charset="-128"/>
                <a:cs typeface="ＭＳ Ｐゴシック" pitchFamily="-111" charset="-128"/>
              </a:rPr>
              <a:t>Evolutivity</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Constraints</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LAN Architecture / WAN architecture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Impact of Latency / Throughput / WAN accelerator</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Cache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Storage architecture</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High availability</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Disaster recovery </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Backup / restore</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Performance and Architecture</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Capacity</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Scalability</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Resources virtualization</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Partitioning</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VIO</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VLAN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VMWARE </a:t>
            </a:r>
            <a:br>
              <a:rPr lang="en-GB" sz="1200" kern="1200" dirty="0" smtClean="0">
                <a:solidFill>
                  <a:srgbClr val="000000"/>
                </a:solidFill>
                <a:latin typeface="Arial" pitchFamily="-111" charset="0"/>
                <a:ea typeface="ＭＳ Ｐゴシック" pitchFamily="-111" charset="-128"/>
                <a:cs typeface="ＭＳ Ｐゴシック" pitchFamily="-111" charset="-128"/>
              </a:rPr>
            </a:br>
            <a:r>
              <a:rPr lang="en-GB" sz="1200" kern="1200" dirty="0" smtClean="0">
                <a:solidFill>
                  <a:srgbClr val="000000"/>
                </a:solidFill>
                <a:latin typeface="Arial" pitchFamily="-111" charset="0"/>
                <a:ea typeface="ＭＳ Ｐゴシック" pitchFamily="-111" charset="-128"/>
                <a:cs typeface="ＭＳ Ｐゴシック" pitchFamily="-111" charset="-128"/>
              </a:rPr>
              <a:t/>
            </a:r>
            <a:br>
              <a:rPr lang="en-GB" sz="1200" kern="1200" dirty="0" smtClean="0">
                <a:solidFill>
                  <a:srgbClr val="000000"/>
                </a:solidFill>
                <a:latin typeface="Arial" pitchFamily="-111" charset="0"/>
                <a:ea typeface="ＭＳ Ｐゴシック" pitchFamily="-111" charset="-128"/>
                <a:cs typeface="ＭＳ Ｐゴシック" pitchFamily="-111" charset="-128"/>
              </a:rPr>
            </a:b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Resources provisioning</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err="1" smtClean="0">
                <a:solidFill>
                  <a:srgbClr val="000000"/>
                </a:solidFill>
                <a:latin typeface="Arial" pitchFamily="-111" charset="0"/>
                <a:ea typeface="ＭＳ Ｐゴシック" pitchFamily="-111" charset="-128"/>
                <a:cs typeface="ＭＳ Ｐゴシック" pitchFamily="-111" charset="-128"/>
              </a:rPr>
              <a:t>o</a:t>
            </a:r>
            <a:r>
              <a:rPr lang="en-GB" sz="1200" kern="1200" dirty="0" smtClean="0">
                <a:solidFill>
                  <a:srgbClr val="000000"/>
                </a:solidFill>
                <a:latin typeface="Arial" pitchFamily="-111" charset="0"/>
                <a:ea typeface="ＭＳ Ｐゴシック" pitchFamily="-111" charset="-128"/>
                <a:cs typeface="ＭＳ Ｐゴシック" pitchFamily="-111" charset="-128"/>
              </a:rPr>
              <a:t>   Production Environments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Prod, Pre Prod, Dev, Industrialisation, Training, Maintenance ?</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r>
              <a:rPr lang="en-GB" sz="1200" kern="1200" dirty="0" smtClean="0">
                <a:solidFill>
                  <a:srgbClr val="000000"/>
                </a:solidFill>
                <a:latin typeface="Arial" pitchFamily="-111" charset="0"/>
                <a:ea typeface="ＭＳ Ｐゴシック" pitchFamily="-111" charset="-128"/>
                <a:cs typeface="ＭＳ Ｐゴシック" pitchFamily="-111" charset="-128"/>
              </a:rPr>
              <a:t>§  Mechanisms to move from one </a:t>
            </a:r>
            <a:r>
              <a:rPr lang="en-GB" sz="1200" kern="1200" dirty="0" err="1" smtClean="0">
                <a:solidFill>
                  <a:srgbClr val="000000"/>
                </a:solidFill>
                <a:latin typeface="Arial" pitchFamily="-111" charset="0"/>
                <a:ea typeface="ＭＳ Ｐゴシック" pitchFamily="-111" charset="-128"/>
                <a:cs typeface="ＭＳ Ｐゴシック" pitchFamily="-111" charset="-128"/>
              </a:rPr>
              <a:t>env</a:t>
            </a:r>
            <a:r>
              <a:rPr lang="en-GB" sz="1200" kern="1200" dirty="0" smtClean="0">
                <a:solidFill>
                  <a:srgbClr val="000000"/>
                </a:solidFill>
                <a:latin typeface="Arial" pitchFamily="-111" charset="0"/>
                <a:ea typeface="ＭＳ Ｐゴシック" pitchFamily="-111" charset="-128"/>
                <a:cs typeface="ＭＳ Ｐゴシック" pitchFamily="-111" charset="-128"/>
              </a:rPr>
              <a:t>. to another</a:t>
            </a:r>
            <a:endParaRPr lang="en-US" sz="1200" kern="1200" dirty="0" smtClean="0">
              <a:solidFill>
                <a:srgbClr val="000000"/>
              </a:solidFill>
              <a:latin typeface="Arial" pitchFamily="-111" charset="0"/>
              <a:ea typeface="ＭＳ Ｐゴシック" pitchFamily="-111" charset="-128"/>
              <a:cs typeface="ＭＳ Ｐゴシック" pitchFamily="-111" charset="-128"/>
            </a:endParaRPr>
          </a:p>
          <a:p>
            <a:endParaRPr lang="fr-FR" dirty="0" smtClean="0">
              <a:latin typeface="Arial" pitchFamily="34" charset="0"/>
              <a:ea typeface="ＭＳ Ｐゴシック" pitchFamily="-65"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noFill/>
          <a:ln/>
        </p:spPr>
      </p:sp>
      <p:sp>
        <p:nvSpPr>
          <p:cNvPr id="87043" name="Notes Placeholder 2"/>
          <p:cNvSpPr txBox="1">
            <a:spLocks noGrp="1"/>
          </p:cNvSpPr>
          <p:nvPr>
            <p:ph type="body" idx="1"/>
          </p:nvPr>
        </p:nvSpPr>
        <p:spPr>
          <a:noFill/>
          <a:ln/>
        </p:spPr>
        <p:txBody>
          <a:bodyPr/>
          <a:lstStyle/>
          <a:p>
            <a:r>
              <a:rPr lang="en-US" smtClean="0">
                <a:latin typeface="Arial" pitchFamily="34" charset="0"/>
                <a:ea typeface="ＭＳ Ｐゴシック" pitchFamily="-65" charset="-128"/>
              </a:rPr>
              <a:t>The FCS (File Collaboration Server) is the central storage point for all non-metadata, ie, CATIA files, Word documents, Powerpoint presentations, Excel spreadsheets, PDF documents, etc.</a:t>
            </a:r>
          </a:p>
          <a:p>
            <a:r>
              <a:rPr lang="en-US" smtClean="0">
                <a:latin typeface="Arial" pitchFamily="34" charset="0"/>
                <a:ea typeface="ＭＳ Ｐゴシック" pitchFamily="-65" charset="-128"/>
              </a:rPr>
              <a:t>The FCS can be deployed remotely to get the content closer to remote users via content replication.</a:t>
            </a:r>
          </a:p>
          <a:p>
            <a:r>
              <a:rPr lang="en-US" smtClean="0">
                <a:latin typeface="Arial" pitchFamily="34" charset="0"/>
                <a:ea typeface="ＭＳ Ｐゴシック" pitchFamily="-65" charset="-128"/>
              </a:rPr>
              <a:t>Clustering can be achieved via WebSphere ND or via a hardware load-balancer such as the Cisco CSS or a BigIP F5</a:t>
            </a:r>
          </a:p>
          <a:p>
            <a:endParaRPr lang="en-US" smtClean="0">
              <a:latin typeface="Arial" pitchFamily="34" charset="0"/>
              <a:ea typeface="ＭＳ Ｐゴシック" pitchFamily="-65" charset="-128"/>
            </a:endParaRPr>
          </a:p>
        </p:txBody>
      </p:sp>
      <p:sp>
        <p:nvSpPr>
          <p:cNvPr id="87044" name="Slide Number Placeholder 3"/>
          <p:cNvSpPr>
            <a:spLocks noGrp="1"/>
          </p:cNvSpPr>
          <p:nvPr>
            <p:ph type="sldNum" sz="quarter" idx="5"/>
          </p:nvPr>
        </p:nvSpPr>
        <p:spPr>
          <a:xfrm>
            <a:off x="0" y="0"/>
            <a:ext cx="1588" cy="279400"/>
          </a:xfrm>
          <a:noFill/>
        </p:spPr>
        <p:txBody>
          <a:bodyPr/>
          <a:lstStyle/>
          <a:p>
            <a:fld id="{4186C886-4D82-41C0-9E37-D8321621EB4D}" type="slidenum">
              <a:rPr lang="en-US">
                <a:latin typeface="Calibri" pitchFamily="34" charset="0"/>
              </a:rPr>
              <a:pPr/>
              <a:t>11</a:t>
            </a:fld>
            <a:endParaRPr 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noFill/>
          <a:ln/>
        </p:spPr>
      </p:sp>
      <p:sp>
        <p:nvSpPr>
          <p:cNvPr id="88067" name="Notes Placeholder 2"/>
          <p:cNvSpPr txBox="1">
            <a:spLocks noGrp="1"/>
          </p:cNvSpPr>
          <p:nvPr>
            <p:ph type="body" idx="1"/>
          </p:nvPr>
        </p:nvSpPr>
        <p:spPr>
          <a:noFill/>
          <a:ln/>
        </p:spPr>
        <p:txBody>
          <a:bodyPr/>
          <a:lstStyle/>
          <a:p>
            <a:r>
              <a:rPr lang="en-US" dirty="0" smtClean="0">
                <a:latin typeface="Arial" pitchFamily="34" charset="0"/>
                <a:ea typeface="ＭＳ Ｐゴシック" pitchFamily="-65" charset="-128"/>
              </a:rPr>
              <a:t>The Database Server runs a relational database such as DB2, Oracle 10g, </a:t>
            </a:r>
            <a:r>
              <a:rPr lang="en-US" dirty="0" err="1" smtClean="0">
                <a:latin typeface="Arial" pitchFamily="34" charset="0"/>
                <a:ea typeface="ＭＳ Ｐゴシック" pitchFamily="-65" charset="-128"/>
              </a:rPr>
              <a:t>SQLServer</a:t>
            </a:r>
            <a:r>
              <a:rPr lang="en-US" dirty="0" smtClean="0">
                <a:latin typeface="Arial" pitchFamily="34" charset="0"/>
                <a:ea typeface="ＭＳ Ｐゴシック" pitchFamily="-65" charset="-128"/>
              </a:rPr>
              <a:t> 2005 or </a:t>
            </a:r>
            <a:r>
              <a:rPr lang="en-US" dirty="0" err="1" smtClean="0">
                <a:latin typeface="Arial" pitchFamily="34" charset="0"/>
                <a:ea typeface="ＭＳ Ｐゴシック" pitchFamily="-65" charset="-128"/>
              </a:rPr>
              <a:t>MySQL</a:t>
            </a:r>
            <a:r>
              <a:rPr lang="en-US" dirty="0" smtClean="0">
                <a:latin typeface="Arial" pitchFamily="34" charset="0"/>
                <a:ea typeface="ＭＳ Ｐゴシック" pitchFamily="-65" charset="-128"/>
              </a:rPr>
              <a:t>. </a:t>
            </a:r>
          </a:p>
          <a:p>
            <a:r>
              <a:rPr lang="en-US" dirty="0" smtClean="0">
                <a:latin typeface="Arial" pitchFamily="34" charset="0"/>
                <a:ea typeface="ＭＳ Ｐゴシック" pitchFamily="-65" charset="-128"/>
              </a:rPr>
              <a:t>It should be connected to its storage bay via a 2Gbit FC link or </a:t>
            </a:r>
            <a:r>
              <a:rPr lang="en-US" dirty="0" err="1" smtClean="0">
                <a:latin typeface="Arial" pitchFamily="34" charset="0"/>
                <a:ea typeface="ＭＳ Ｐゴシック" pitchFamily="-65" charset="-128"/>
              </a:rPr>
              <a:t>iSCSI</a:t>
            </a:r>
            <a:r>
              <a:rPr lang="en-US" dirty="0" smtClean="0">
                <a:latin typeface="Arial" pitchFamily="34" charset="0"/>
                <a:ea typeface="ＭＳ Ｐゴシック" pitchFamily="-65" charset="-128"/>
              </a:rPr>
              <a:t> with high-bandwidth and very low latency.</a:t>
            </a:r>
          </a:p>
          <a:p>
            <a:r>
              <a:rPr lang="en-US" dirty="0" smtClean="0">
                <a:latin typeface="Arial" pitchFamily="34" charset="0"/>
                <a:ea typeface="ＭＳ Ｐゴシック" pitchFamily="-65" charset="-128"/>
              </a:rPr>
              <a:t>The LAN connection to the Web/App server should be 1Gbit minimum.</a:t>
            </a:r>
          </a:p>
          <a:p>
            <a:r>
              <a:rPr lang="en-US" dirty="0" smtClean="0">
                <a:latin typeface="Arial" pitchFamily="34" charset="0"/>
                <a:ea typeface="ＭＳ Ｐゴシック" pitchFamily="-65" charset="-128"/>
              </a:rPr>
              <a:t>Note again that clients NEVER connect to the database directly.</a:t>
            </a:r>
          </a:p>
          <a:p>
            <a:r>
              <a:rPr lang="en-US" dirty="0" smtClean="0">
                <a:latin typeface="Arial" pitchFamily="34" charset="0"/>
                <a:ea typeface="ＭＳ Ｐゴシック" pitchFamily="-65" charset="-128"/>
              </a:rPr>
              <a:t>Use banks as example for uses of large databases…</a:t>
            </a:r>
          </a:p>
        </p:txBody>
      </p:sp>
      <p:sp>
        <p:nvSpPr>
          <p:cNvPr id="88068" name="Slide Number Placeholder 3"/>
          <p:cNvSpPr>
            <a:spLocks noGrp="1"/>
          </p:cNvSpPr>
          <p:nvPr>
            <p:ph type="sldNum" sz="quarter" idx="5"/>
          </p:nvPr>
        </p:nvSpPr>
        <p:spPr>
          <a:xfrm>
            <a:off x="0" y="0"/>
            <a:ext cx="1588" cy="279400"/>
          </a:xfrm>
          <a:noFill/>
        </p:spPr>
        <p:txBody>
          <a:bodyPr/>
          <a:lstStyle/>
          <a:p>
            <a:fld id="{391E67D5-0CA3-48D9-8A4F-3A8B6789098C}" type="slidenum">
              <a:rPr lang="en-US">
                <a:latin typeface="Calibri" pitchFamily="34" charset="0"/>
              </a:rPr>
              <a:pPr/>
              <a:t>12</a:t>
            </a:fld>
            <a:endParaRPr 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noFill/>
          <a:ln/>
        </p:spPr>
      </p:sp>
      <p:sp>
        <p:nvSpPr>
          <p:cNvPr id="89091" name="Notes Placeholder 2"/>
          <p:cNvSpPr txBox="1">
            <a:spLocks noGrp="1"/>
          </p:cNvSpPr>
          <p:nvPr>
            <p:ph type="body" idx="1"/>
          </p:nvPr>
        </p:nvSpPr>
        <p:spPr>
          <a:noFill/>
          <a:ln/>
        </p:spPr>
        <p:txBody>
          <a:bodyPr/>
          <a:lstStyle/>
          <a:p>
            <a:r>
              <a:rPr lang="en-US" smtClean="0">
                <a:latin typeface="Arial" pitchFamily="34" charset="0"/>
                <a:ea typeface="ＭＳ Ｐゴシック" pitchFamily="-65" charset="-128"/>
              </a:rPr>
              <a:t>The index server uses 3</a:t>
            </a:r>
            <a:r>
              <a:rPr lang="en-US" baseline="30000" smtClean="0">
                <a:latin typeface="Arial" pitchFamily="34" charset="0"/>
                <a:ea typeface="ＭＳ Ｐゴシック" pitchFamily="-65" charset="-128"/>
              </a:rPr>
              <a:t>rd</a:t>
            </a:r>
            <a:r>
              <a:rPr lang="en-US" smtClean="0">
                <a:latin typeface="Arial" pitchFamily="34" charset="0"/>
                <a:ea typeface="ＭＳ Ｐゴシック" pitchFamily="-65" charset="-128"/>
              </a:rPr>
              <a:t> party software. It enables full-text searching through all PLM-related content</a:t>
            </a:r>
          </a:p>
        </p:txBody>
      </p:sp>
      <p:sp>
        <p:nvSpPr>
          <p:cNvPr id="89092" name="Slide Number Placeholder 3"/>
          <p:cNvSpPr>
            <a:spLocks noGrp="1"/>
          </p:cNvSpPr>
          <p:nvPr>
            <p:ph type="sldNum" sz="quarter" idx="5"/>
          </p:nvPr>
        </p:nvSpPr>
        <p:spPr>
          <a:xfrm>
            <a:off x="0" y="0"/>
            <a:ext cx="1588" cy="279400"/>
          </a:xfrm>
          <a:noFill/>
        </p:spPr>
        <p:txBody>
          <a:bodyPr/>
          <a:lstStyle/>
          <a:p>
            <a:fld id="{5B10762D-16B8-4AD0-ADE5-7B6C8FB970F7}" type="slidenum">
              <a:rPr lang="en-US">
                <a:latin typeface="Calibri" pitchFamily="34" charset="0"/>
              </a:rPr>
              <a:pPr/>
              <a:t>13</a:t>
            </a:fld>
            <a:endParaRPr 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noFill/>
          <a:ln/>
        </p:spPr>
      </p:sp>
      <p:sp>
        <p:nvSpPr>
          <p:cNvPr id="90115" name="Notes Placeholder 2"/>
          <p:cNvSpPr txBox="1">
            <a:spLocks noGrp="1"/>
          </p:cNvSpPr>
          <p:nvPr>
            <p:ph type="body" idx="1"/>
          </p:nvPr>
        </p:nvSpPr>
        <p:spPr>
          <a:noFill/>
          <a:ln/>
        </p:spPr>
        <p:txBody>
          <a:bodyPr/>
          <a:lstStyle/>
          <a:p>
            <a:r>
              <a:rPr lang="en-US" smtClean="0">
                <a:latin typeface="Arial" pitchFamily="34" charset="0"/>
                <a:ea typeface="ＭＳ Ｐゴシック" pitchFamily="-65" charset="-128"/>
              </a:rPr>
              <a:t>The index server uses 3</a:t>
            </a:r>
            <a:r>
              <a:rPr lang="en-US" baseline="30000" smtClean="0">
                <a:latin typeface="Arial" pitchFamily="34" charset="0"/>
                <a:ea typeface="ＭＳ Ｐゴシック" pitchFamily="-65" charset="-128"/>
              </a:rPr>
              <a:t>rd</a:t>
            </a:r>
            <a:r>
              <a:rPr lang="en-US" smtClean="0">
                <a:latin typeface="Arial" pitchFamily="34" charset="0"/>
                <a:ea typeface="ＭＳ Ｐゴシック" pitchFamily="-65" charset="-128"/>
              </a:rPr>
              <a:t> party software. It enables full-text searching through all 3D data volume searches.</a:t>
            </a:r>
          </a:p>
        </p:txBody>
      </p:sp>
      <p:sp>
        <p:nvSpPr>
          <p:cNvPr id="90116" name="Slide Number Placeholder 3"/>
          <p:cNvSpPr>
            <a:spLocks noGrp="1"/>
          </p:cNvSpPr>
          <p:nvPr>
            <p:ph type="sldNum" sz="quarter" idx="5"/>
          </p:nvPr>
        </p:nvSpPr>
        <p:spPr>
          <a:xfrm>
            <a:off x="0" y="0"/>
            <a:ext cx="1588" cy="279400"/>
          </a:xfrm>
          <a:noFill/>
        </p:spPr>
        <p:txBody>
          <a:bodyPr/>
          <a:lstStyle/>
          <a:p>
            <a:fld id="{9410016A-D394-42DF-A8D2-9004E7021969}" type="slidenum">
              <a:rPr lang="en-US">
                <a:latin typeface="Calibri" pitchFamily="34" charset="0"/>
              </a:rPr>
              <a:pPr/>
              <a:t>14</a:t>
            </a:fld>
            <a:endParaRPr 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noFill/>
          <a:ln/>
        </p:spPr>
      </p:sp>
      <p:sp>
        <p:nvSpPr>
          <p:cNvPr id="91139" name="Notes Placeholder 2"/>
          <p:cNvSpPr txBox="1">
            <a:spLocks noGrp="1"/>
          </p:cNvSpPr>
          <p:nvPr>
            <p:ph type="body" idx="1"/>
          </p:nvPr>
        </p:nvSpPr>
        <p:spPr>
          <a:noFill/>
          <a:ln/>
        </p:spPr>
        <p:txBody>
          <a:bodyPr/>
          <a:lstStyle/>
          <a:p>
            <a:r>
              <a:rPr lang="en-US" smtClean="0">
                <a:latin typeface="Arial" pitchFamily="34" charset="0"/>
                <a:ea typeface="ＭＳ Ｐゴシック" pitchFamily="-65" charset="-128"/>
              </a:rPr>
              <a:t>The Collaboration server allows for real-time collaboration on designs with remote users. </a:t>
            </a:r>
          </a:p>
        </p:txBody>
      </p:sp>
      <p:sp>
        <p:nvSpPr>
          <p:cNvPr id="91140" name="Slide Number Placeholder 3"/>
          <p:cNvSpPr>
            <a:spLocks noGrp="1"/>
          </p:cNvSpPr>
          <p:nvPr>
            <p:ph type="sldNum" sz="quarter" idx="5"/>
          </p:nvPr>
        </p:nvSpPr>
        <p:spPr>
          <a:xfrm>
            <a:off x="0" y="0"/>
            <a:ext cx="1588" cy="279400"/>
          </a:xfrm>
          <a:noFill/>
        </p:spPr>
        <p:txBody>
          <a:bodyPr/>
          <a:lstStyle/>
          <a:p>
            <a:fld id="{BFE0C744-09EF-4195-9A53-0A3E4926ECE9}" type="slidenum">
              <a:rPr lang="en-US">
                <a:latin typeface="Calibri" pitchFamily="34" charset="0"/>
              </a:rPr>
              <a:pPr/>
              <a:t>15</a:t>
            </a:fld>
            <a:endParaRPr 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noFill/>
          <a:ln/>
        </p:spPr>
      </p:sp>
      <p:sp>
        <p:nvSpPr>
          <p:cNvPr id="92163" name="Notes Placeholder 2"/>
          <p:cNvSpPr txBox="1">
            <a:spLocks noGrp="1"/>
          </p:cNvSpPr>
          <p:nvPr>
            <p:ph type="body" idx="1"/>
          </p:nvPr>
        </p:nvSpPr>
        <p:spPr>
          <a:noFill/>
          <a:ln/>
        </p:spPr>
        <p:txBody>
          <a:bodyPr/>
          <a:lstStyle/>
          <a:p>
            <a:endParaRPr lang="en-US" smtClean="0">
              <a:latin typeface="Arial" pitchFamily="34" charset="0"/>
              <a:ea typeface="ＭＳ Ｐゴシック" pitchFamily="-65" charset="-128"/>
            </a:endParaRPr>
          </a:p>
        </p:txBody>
      </p:sp>
      <p:sp>
        <p:nvSpPr>
          <p:cNvPr id="92164" name="Slide Number Placeholder 3"/>
          <p:cNvSpPr>
            <a:spLocks noGrp="1"/>
          </p:cNvSpPr>
          <p:nvPr>
            <p:ph type="sldNum" sz="quarter" idx="5"/>
          </p:nvPr>
        </p:nvSpPr>
        <p:spPr>
          <a:xfrm>
            <a:off x="0" y="0"/>
            <a:ext cx="1588" cy="279400"/>
          </a:xfrm>
          <a:noFill/>
        </p:spPr>
        <p:txBody>
          <a:bodyPr/>
          <a:lstStyle/>
          <a:p>
            <a:fld id="{AE98D524-C3D1-4E65-955A-DFC6FAB12BCA}" type="slidenum">
              <a:rPr lang="en-US">
                <a:latin typeface="Calibri" pitchFamily="34" charset="0"/>
              </a:rPr>
              <a:pPr/>
              <a:t>16</a:t>
            </a:fld>
            <a:endParaRPr 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023092" y="9721107"/>
            <a:ext cx="3077739" cy="276730"/>
          </a:xfrm>
          <a:prstGeom prst="rect">
            <a:avLst/>
          </a:prstGeom>
          <a:noFill/>
          <a:ln w="9525">
            <a:noFill/>
            <a:miter lim="800000"/>
            <a:headEnd/>
            <a:tailEnd/>
          </a:ln>
        </p:spPr>
        <p:txBody>
          <a:bodyPr lIns="96107" tIns="47873" rIns="96107" bIns="47873" anchor="b">
            <a:spAutoFit/>
          </a:bodyPr>
          <a:lstStyle/>
          <a:p>
            <a:pPr algn="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fld id="{2567A53A-089F-4AC8-B071-077A3229D3B0}" type="slidenum">
              <a:rPr lang="en-GB" sz="1300" b="1">
                <a:ea typeface="SimSun" charset="-122"/>
              </a:rPr>
              <a:pPr algn="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t>17</a:t>
            </a:fld>
            <a:endParaRPr lang="en-GB" sz="1300" b="1" dirty="0">
              <a:ea typeface="SimSun" charset="-122"/>
            </a:endParaRPr>
          </a:p>
        </p:txBody>
      </p:sp>
      <p:sp>
        <p:nvSpPr>
          <p:cNvPr id="44035" name="Rectangle 2"/>
          <p:cNvSpPr>
            <a:spLocks noGrp="1" noRot="1" noChangeAspect="1" noChangeArrowheads="1" noTextEdit="1"/>
          </p:cNvSpPr>
          <p:nvPr>
            <p:ph type="sldImg"/>
          </p:nvPr>
        </p:nvSpPr>
        <p:spPr bwMode="auto">
          <a:xfrm>
            <a:off x="995363" y="769938"/>
            <a:ext cx="5113337" cy="3835400"/>
          </a:xfrm>
          <a:noFill/>
          <a:ln>
            <a:solidFill>
              <a:srgbClr val="000000"/>
            </a:solidFill>
            <a:miter lim="800000"/>
            <a:headEnd/>
            <a:tailEnd/>
          </a:ln>
        </p:spPr>
      </p:sp>
      <p:sp>
        <p:nvSpPr>
          <p:cNvPr id="44037" name="Text Box 4"/>
          <p:cNvSpPr txBox="1">
            <a:spLocks noChangeArrowheads="1"/>
          </p:cNvSpPr>
          <p:nvPr/>
        </p:nvSpPr>
        <p:spPr bwMode="auto">
          <a:xfrm>
            <a:off x="1042355" y="5142182"/>
            <a:ext cx="4409453" cy="2134880"/>
          </a:xfrm>
          <a:prstGeom prst="rect">
            <a:avLst/>
          </a:prstGeom>
          <a:noFill/>
          <a:ln w="9525">
            <a:noFill/>
            <a:miter lim="800000"/>
            <a:headEnd/>
            <a:tailEnd/>
          </a:ln>
        </p:spPr>
        <p:txBody>
          <a:bodyPr lIns="0" tIns="0" rIns="0" bIns="0">
            <a:spAutoFit/>
          </a:bodyPr>
          <a:lstStyle/>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PLM Objects as Metadata</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Located in Database server</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Unique repository of PLM information</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Metadata only accessible via Master Collaboration Server</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PLM Objects point directly to stream within Store Server</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Long Data</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Core PLM data</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PLM representation as Streams</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PLM representations = CGR, </a:t>
            </a:r>
            <a:r>
              <a:rPr lang="en-GB" sz="1200" dirty="0" err="1">
                <a:latin typeface="Times New Roman" pitchFamily="18" charset="0"/>
                <a:ea typeface="SimSun" charset="-122"/>
              </a:rPr>
              <a:t>Nav</a:t>
            </a:r>
            <a:r>
              <a:rPr lang="en-GB" sz="1200" dirty="0">
                <a:latin typeface="Times New Roman" pitchFamily="18" charset="0"/>
                <a:ea typeface="SimSun" charset="-122"/>
              </a:rPr>
              <a:t> Rep, Shape, ...</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Index data</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sz="1200" dirty="0">
                <a:latin typeface="Times New Roman" pitchFamily="18" charset="0"/>
                <a:ea typeface="SimSun" charset="-122"/>
              </a:rPr>
              <a:t>Optional 3D research capability for improved performance</a:t>
            </a:r>
          </a:p>
          <a:p>
            <a:pPr>
              <a:lnSpc>
                <a:spcPct val="97000"/>
              </a:lnSpc>
              <a:buSzPct val="45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endParaRPr lang="en-GB" sz="1200" dirty="0">
              <a:latin typeface="Times New Roman" pitchFamily="18" charset="0"/>
              <a:ea typeface="SimSun"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718838E-5F78-414D-8749-F1613EE1C6B0}"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18</a:t>
            </a:fld>
            <a:endParaRPr lang="en-GB" sz="1300" b="1">
              <a:ea typeface="SimSun" charset="-122"/>
            </a:endParaRPr>
          </a:p>
        </p:txBody>
      </p:sp>
      <p:sp>
        <p:nvSpPr>
          <p:cNvPr id="95235" name="Text Box 3"/>
          <p:cNvSpPr txBox="1">
            <a:spLocks noChangeArrowheads="1"/>
          </p:cNvSpPr>
          <p:nvPr/>
        </p:nvSpPr>
        <p:spPr bwMode="auto">
          <a:xfrm>
            <a:off x="4024313" y="9721850"/>
            <a:ext cx="3078162" cy="511175"/>
          </a:xfrm>
          <a:prstGeom prst="rect">
            <a:avLst/>
          </a:prstGeom>
          <a:noFill/>
          <a:ln w="9525">
            <a:noFill/>
            <a:miter lim="800000"/>
            <a:headEnd/>
            <a:tailEnd/>
          </a:ln>
        </p:spPr>
        <p:txBody>
          <a:bodyPr lIns="99000" tIns="49680" rIns="99000" bIns="49680" anchor="b">
            <a:spAutoFit/>
          </a:bodyPr>
          <a:lstStyle/>
          <a:p>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709A74CA-DDB7-4D91-87E1-15856FBEAFEB}" type="slidenum">
              <a:rPr lang="en-GB" sz="1300" b="1">
                <a:latin typeface="Times New Roman" pitchFamily="18" charset="0"/>
                <a:ea typeface="SimSun" charset="-122"/>
              </a:rPr>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18</a:t>
            </a:fld>
            <a:endParaRPr lang="en-GB" sz="1300" b="1">
              <a:latin typeface="Times New Roman" pitchFamily="18" charset="0"/>
              <a:ea typeface="SimSun" charset="-122"/>
            </a:endParaRPr>
          </a:p>
        </p:txBody>
      </p:sp>
      <p:sp>
        <p:nvSpPr>
          <p:cNvPr id="95236" name="Rectangle 4"/>
          <p:cNvSpPr>
            <a:spLocks noGrp="1" noRot="1" noChangeAspect="1" noChangeArrowheads="1" noTextEdit="1"/>
          </p:cNvSpPr>
          <p:nvPr>
            <p:ph type="sldImg"/>
          </p:nvPr>
        </p:nvSpPr>
        <p:spPr>
          <a:xfrm>
            <a:off x="125413" y="639763"/>
            <a:ext cx="3581400" cy="2686050"/>
          </a:xfrm>
          <a:ln/>
        </p:spPr>
      </p:sp>
      <p:sp>
        <p:nvSpPr>
          <p:cNvPr id="95237" name="Text Box 5"/>
          <p:cNvSpPr txBox="1">
            <a:spLocks noGrp="1" noChangeArrowheads="1"/>
          </p:cNvSpPr>
          <p:nvPr>
            <p:ph type="body" idx="1"/>
          </p:nvPr>
        </p:nvSpPr>
        <p:spPr>
          <a:xfrm>
            <a:off x="257175" y="3541713"/>
            <a:ext cx="6648450" cy="4638675"/>
          </a:xfrm>
          <a:noFill/>
          <a:ln/>
        </p:spPr>
        <p:txBody>
          <a:bodyPr lIns="99000" tIns="49680" rIns="99000" bIns="49680">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latin typeface="Arial" pitchFamily="34" charset="0"/>
              <a:ea typeface="ＭＳ Ｐゴシック" pitchFamily="-65" charset="-128"/>
              <a:cs typeface="Arial" pitchFamily="34" charset="0"/>
            </a:endParaRPr>
          </a:p>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This is a simple central architecture.  The database, web application, and file servers are all on machines located at a central data center.  The web server could be an Apache web server acting as a proxy/load balancing server, or it could be a load balancing router. The architecture shown would utilize the file collaboration server, FCS, from ENOVIA for faster file distribution of content to the client. The FCS eliminates the file from having to make multiple “hops” between architecture components.   Because Web clients are used there is no SQL*NET traffic across the WAN.  However, the central file stores can be a problem if large file sizes must be sent from/to the Web clients.  Therefore, this architecture is only used when most design activity is local, and the distributed users can be considered consumers (or viewers) of the design data (manufacturing, marketing, purchasing, etc.).</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Live Collaboration Server is the old RMI Server under MatrixOne (Remote Method Invocation)</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Live Collaboration Server enables communication between the various Centrals.</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43D5401-DEB9-48C4-B95A-D5D7273ABD6C}"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19</a:t>
            </a:fld>
            <a:endParaRPr lang="en-GB" sz="1300" b="1">
              <a:ea typeface="SimSun" charset="-122"/>
            </a:endParaRPr>
          </a:p>
        </p:txBody>
      </p:sp>
      <p:sp>
        <p:nvSpPr>
          <p:cNvPr id="96259" name="Text Box 3"/>
          <p:cNvSpPr txBox="1">
            <a:spLocks noChangeArrowheads="1"/>
          </p:cNvSpPr>
          <p:nvPr/>
        </p:nvSpPr>
        <p:spPr bwMode="auto">
          <a:xfrm>
            <a:off x="4024313" y="9721850"/>
            <a:ext cx="3078162" cy="511175"/>
          </a:xfrm>
          <a:prstGeom prst="rect">
            <a:avLst/>
          </a:prstGeom>
          <a:noFill/>
          <a:ln w="9525">
            <a:noFill/>
            <a:miter lim="800000"/>
            <a:headEnd/>
            <a:tailEnd/>
          </a:ln>
        </p:spPr>
        <p:txBody>
          <a:bodyPr lIns="99000" tIns="49680" rIns="99000" bIns="49680" anchor="b">
            <a:spAutoFit/>
          </a:bodyPr>
          <a:lstStyle/>
          <a:p>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3B53285E-87F3-4F73-832D-78ECF4956226}" type="slidenum">
              <a:rPr lang="en-GB" sz="1300" b="1">
                <a:latin typeface="Times New Roman" pitchFamily="18" charset="0"/>
                <a:ea typeface="SimSun" charset="-122"/>
              </a:rPr>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19</a:t>
            </a:fld>
            <a:endParaRPr lang="en-GB" sz="1300" b="1">
              <a:latin typeface="Times New Roman" pitchFamily="18" charset="0"/>
              <a:ea typeface="SimSun" charset="-122"/>
            </a:endParaRPr>
          </a:p>
        </p:txBody>
      </p:sp>
      <p:sp>
        <p:nvSpPr>
          <p:cNvPr id="96260" name="Rectangle 4"/>
          <p:cNvSpPr>
            <a:spLocks noGrp="1" noRot="1" noChangeAspect="1" noChangeArrowheads="1" noTextEdit="1"/>
          </p:cNvSpPr>
          <p:nvPr>
            <p:ph type="sldImg"/>
          </p:nvPr>
        </p:nvSpPr>
        <p:spPr>
          <a:xfrm>
            <a:off x="125413" y="639763"/>
            <a:ext cx="3581400" cy="2686050"/>
          </a:xfrm>
          <a:ln/>
        </p:spPr>
      </p:sp>
      <p:sp>
        <p:nvSpPr>
          <p:cNvPr id="96261" name="Text Box 5"/>
          <p:cNvSpPr txBox="1">
            <a:spLocks noGrp="1" noChangeArrowheads="1"/>
          </p:cNvSpPr>
          <p:nvPr>
            <p:ph type="body" idx="1"/>
          </p:nvPr>
        </p:nvSpPr>
        <p:spPr>
          <a:xfrm>
            <a:off x="257175" y="3541713"/>
            <a:ext cx="6648450" cy="4638675"/>
          </a:xfrm>
          <a:noFill/>
          <a:ln/>
        </p:spPr>
        <p:txBody>
          <a:bodyPr lIns="99000" tIns="49680" rIns="99000" bIns="49680">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latin typeface="Arial" pitchFamily="34" charset="0"/>
              <a:ea typeface="ＭＳ Ｐゴシック" pitchFamily="-65" charset="-128"/>
              <a:cs typeface="Arial" pitchFamily="34" charset="0"/>
            </a:endParaRPr>
          </a:p>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This is a simple central architecture.  The database, web application, and file servers are all on machines located at a central data center.  The web server could be an Apache web server acting as a proxy/load balancing server, or it could be a load balancing router. The architecture shown would utilize the file collaboration server, FCS, from ENOVIA for faster file distribution of content to the client. The FCS eliminates the file from having to make multiple “hops” between architecture components.   Because Web clients are used there is no SQL*NET traffic across the WAN.  However, the central file stores can be a problem if large file sizes must be sent from/to the Web clients.  Therefore, this architecture is only used when most design activity is local, and the distributed users can be considered consumers (or viewers) of the design data (manufacturing, marketing, purchasing, etc.).</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Live Collaboration Server is the old RMI Server under MatrixOne (Remote Method Invocation)</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Live Collaboration Server enables communication between the various Centrals.</a:t>
            </a:r>
          </a:p>
          <a:p>
            <a:pPr eaLnBrk="1" hangingPunct="1">
              <a:lnSpc>
                <a:spcPct val="90000"/>
              </a:lnSpc>
              <a:spcBef>
                <a:spcPts val="45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xfrm>
            <a:off x="0" y="0"/>
            <a:ext cx="1588" cy="280079"/>
          </a:xfrm>
          <a:ln/>
        </p:spPr>
        <p:txBody>
          <a:bodyPr/>
          <a:lstStyle/>
          <a:p>
            <a:fld id="{050FF1AC-56A6-0B43-8180-987C53C2D8A3}" type="slidenum">
              <a:rPr lang="fr-FR"/>
              <a:pPr/>
              <a:t>20</a:t>
            </a:fld>
            <a:endParaRPr lang="fr-FR"/>
          </a:p>
        </p:txBody>
      </p:sp>
      <p:sp>
        <p:nvSpPr>
          <p:cNvPr id="806914" name="Rectangle 2"/>
          <p:cNvSpPr>
            <a:spLocks noGrp="1" noRot="1" noChangeAspect="1" noChangeArrowheads="1" noTextEdit="1"/>
          </p:cNvSpPr>
          <p:nvPr>
            <p:ph type="sldImg"/>
          </p:nvPr>
        </p:nvSpPr>
        <p:spPr>
          <a:xfrm>
            <a:off x="995363" y="768350"/>
            <a:ext cx="5113337" cy="3836988"/>
          </a:xfrm>
          <a:ln/>
        </p:spPr>
      </p:sp>
      <p:sp>
        <p:nvSpPr>
          <p:cNvPr id="80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C1F6239D-4AE2-4818-B433-CCC8F476D3B5}"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a:t>
            </a:fld>
            <a:endParaRPr lang="en-GB" sz="1300" b="1">
              <a:ea typeface="SimSun" charset="-122"/>
            </a:endParaRPr>
          </a:p>
        </p:txBody>
      </p:sp>
      <p:sp>
        <p:nvSpPr>
          <p:cNvPr id="77827" name="Rectangle 2"/>
          <p:cNvSpPr>
            <a:spLocks noGrp="1" noRot="1" noChangeAspect="1" noChangeArrowheads="1" noTextEdit="1"/>
          </p:cNvSpPr>
          <p:nvPr>
            <p:ph type="sldImg"/>
          </p:nvPr>
        </p:nvSpPr>
        <p:spPr>
          <a:xfrm>
            <a:off x="996950" y="766763"/>
            <a:ext cx="5113338" cy="3835400"/>
          </a:xfrm>
          <a:ln/>
        </p:spPr>
      </p:sp>
      <p:sp>
        <p:nvSpPr>
          <p:cNvPr id="77828" name="Text Box 3"/>
          <p:cNvSpPr txBox="1">
            <a:spLocks noGrp="1" noChangeArrowheads="1"/>
          </p:cNvSpPr>
          <p:nvPr>
            <p:ph type="body" idx="1"/>
          </p:nvPr>
        </p:nvSpPr>
        <p:spPr>
          <a:noFill/>
          <a:ln/>
        </p:spPr>
        <p:txBody>
          <a:bodyPr wrap="none" anchor="ctr"/>
          <a:lstStyle/>
          <a:p>
            <a:endParaRPr lang="fr-FR" smtClean="0">
              <a:latin typeface="Arial" pitchFamily="34" charset="0"/>
              <a:ea typeface="ＭＳ Ｐゴシック" pitchFamily="-65"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21</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22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23</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24</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4023092" y="9721107"/>
            <a:ext cx="3077739" cy="287848"/>
          </a:xfrm>
          <a:prstGeom prst="rect">
            <a:avLst/>
          </a:prstGeom>
          <a:noFill/>
          <a:ln w="9525">
            <a:noFill/>
            <a:miter lim="800000"/>
            <a:headEnd/>
            <a:tailEnd/>
          </a:ln>
        </p:spPr>
        <p:txBody>
          <a:bodyPr lIns="96107" tIns="47873" rIns="96107" bIns="47873" anchor="b">
            <a:prstTxWarp prst="textNoShape">
              <a:avLst/>
            </a:prstTxWarp>
            <a:spAutoFit/>
          </a:bodyPr>
          <a:lstStyle/>
          <a:p>
            <a:pPr algn="r">
              <a:lnSpc>
                <a:spcPct val="90000"/>
              </a:lnSpc>
              <a:buClr>
                <a:srgbClr val="000000"/>
              </a:buClr>
              <a:buSzPct val="100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fld id="{98DFF7B1-EE85-904C-A879-B4D6E46A264C}" type="slidenum">
              <a:rPr lang="en-GB" sz="1300" b="1">
                <a:ea typeface="SimSun" pitchFamily="2" charset="-122"/>
                <a:cs typeface="SimSun" pitchFamily="2" charset="-122"/>
              </a:rPr>
              <a:pPr algn="r">
                <a:lnSpc>
                  <a:spcPct val="90000"/>
                </a:lnSpc>
                <a:buClr>
                  <a:srgbClr val="000000"/>
                </a:buClr>
                <a:buSzPct val="100000"/>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t>25</a:t>
            </a:fld>
            <a:endParaRPr lang="en-GB" sz="1300" b="1" dirty="0">
              <a:ea typeface="SimSun" pitchFamily="2" charset="-122"/>
              <a:cs typeface="SimSun" pitchFamily="2" charset="-122"/>
            </a:endParaRPr>
          </a:p>
        </p:txBody>
      </p:sp>
      <p:sp>
        <p:nvSpPr>
          <p:cNvPr id="36867" name="Rectangle 2"/>
          <p:cNvSpPr>
            <a:spLocks noGrp="1" noRot="1" noChangeAspect="1" noChangeArrowheads="1" noTextEdit="1"/>
          </p:cNvSpPr>
          <p:nvPr>
            <p:ph type="sldImg"/>
          </p:nvPr>
        </p:nvSpPr>
        <p:spPr>
          <a:xfrm>
            <a:off x="995363" y="769938"/>
            <a:ext cx="5113337" cy="3835400"/>
          </a:xfrm>
          <a:ln/>
        </p:spPr>
      </p:sp>
      <p:sp>
        <p:nvSpPr>
          <p:cNvPr id="36868" name="Text Box 3"/>
          <p:cNvSpPr>
            <a:spLocks noGrp="1" noChangeArrowheads="1"/>
          </p:cNvSpPr>
          <p:nvPr>
            <p:ph type="body" idx="1"/>
          </p:nvPr>
        </p:nvSpPr>
        <p:spPr>
          <a:xfrm>
            <a:off x="711893" y="4859665"/>
            <a:ext cx="5678692" cy="5141152"/>
          </a:xfrm>
          <a:noFill/>
          <a:ln/>
        </p:spPr>
        <p:txBody>
          <a:bodyPr>
            <a:spAutoFit/>
          </a:bodyPr>
          <a:lstStyle/>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dirty="0" smtClean="0">
                <a:latin typeface="Arial" pitchFamily="-65" charset="0"/>
                <a:ea typeface="ＭＳ Ｐゴシック" pitchFamily="-65" charset="-128"/>
                <a:cs typeface="ＭＳ Ｐゴシック" pitchFamily="-65" charset="-128"/>
              </a:rPr>
              <a:t>Different Technical infrastructure configurations to be defined according to customers requirements.</a:t>
            </a: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dirty="0" smtClean="0">
                <a:latin typeface="Arial" pitchFamily="-65" charset="0"/>
                <a:ea typeface="ＭＳ Ｐゴシック" pitchFamily="-65" charset="-128"/>
                <a:cs typeface="ＭＳ Ｐゴシック" pitchFamily="-65" charset="-128"/>
              </a:rPr>
              <a:t>Examples of criteria:</a:t>
            </a:r>
            <a:endParaRPr lang="fr-FR" dirty="0" smtClean="0">
              <a:latin typeface="Arial" pitchFamily="-65" charset="0"/>
              <a:ea typeface="ＭＳ Ｐゴシック" pitchFamily="-65" charset="-128"/>
              <a:cs typeface="ＭＳ Ｐゴシック" pitchFamily="-65" charset="-128"/>
            </a:endParaRP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err="1" smtClean="0">
                <a:latin typeface="Arial" pitchFamily="-65" charset="0"/>
                <a:ea typeface="ＭＳ Ｐゴシック" pitchFamily="-65" charset="-128"/>
                <a:cs typeface="ＭＳ Ｐゴシック" pitchFamily="-65" charset="-128"/>
              </a:rPr>
              <a:t>number</a:t>
            </a:r>
            <a:r>
              <a:rPr lang="fr-FR" dirty="0" smtClean="0">
                <a:latin typeface="Arial" pitchFamily="-65" charset="0"/>
                <a:ea typeface="ＭＳ Ｐゴシック" pitchFamily="-65" charset="-128"/>
                <a:cs typeface="ＭＳ Ｐゴシック" pitchFamily="-65" charset="-128"/>
              </a:rPr>
              <a:t> of </a:t>
            </a:r>
            <a:r>
              <a:rPr lang="fr-FR" dirty="0" err="1" smtClean="0">
                <a:latin typeface="Arial" pitchFamily="-65" charset="0"/>
                <a:ea typeface="ＭＳ Ｐゴシック" pitchFamily="-65" charset="-128"/>
                <a:cs typeface="ＭＳ Ｐゴシック" pitchFamily="-65" charset="-128"/>
              </a:rPr>
              <a:t>users</a:t>
            </a:r>
            <a:r>
              <a:rPr lang="fr-FR" dirty="0" smtClean="0">
                <a:latin typeface="Arial" pitchFamily="-65" charset="0"/>
                <a:ea typeface="ＭＳ Ｐゴシック" pitchFamily="-65" charset="-128"/>
                <a:cs typeface="ＭＳ Ｐゴシック" pitchFamily="-65" charset="-128"/>
              </a:rPr>
              <a:t>, </a:t>
            </a: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err="1" smtClean="0">
                <a:latin typeface="Arial" pitchFamily="-65" charset="0"/>
                <a:ea typeface="ＭＳ Ｐゴシック" pitchFamily="-65" charset="-128"/>
                <a:cs typeface="ＭＳ Ｐゴシック" pitchFamily="-65" charset="-128"/>
              </a:rPr>
              <a:t>scalabilityrequirements</a:t>
            </a:r>
            <a:r>
              <a:rPr lang="fr-FR" dirty="0" smtClean="0">
                <a:latin typeface="Arial" pitchFamily="-65" charset="0"/>
                <a:ea typeface="ＭＳ Ｐゴシック" pitchFamily="-65" charset="-128"/>
                <a:cs typeface="ＭＳ Ｐゴシック" pitchFamily="-65" charset="-128"/>
              </a:rPr>
              <a:t>,</a:t>
            </a: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smtClean="0">
                <a:latin typeface="Arial" pitchFamily="-65" charset="0"/>
                <a:ea typeface="ＭＳ Ｐゴシック" pitchFamily="-65" charset="-128"/>
                <a:cs typeface="ＭＳ Ｐゴシック" pitchFamily="-65" charset="-128"/>
              </a:rPr>
              <a:t>performance </a:t>
            </a:r>
            <a:r>
              <a:rPr lang="fr-FR" dirty="0" err="1" smtClean="0">
                <a:latin typeface="Arial" pitchFamily="-65" charset="0"/>
                <a:ea typeface="ＭＳ Ｐゴシック" pitchFamily="-65" charset="-128"/>
                <a:cs typeface="ＭＳ Ｐゴシック" pitchFamily="-65" charset="-128"/>
              </a:rPr>
              <a:t>requirements</a:t>
            </a:r>
            <a:endParaRPr lang="fr-FR" dirty="0" smtClean="0">
              <a:latin typeface="Arial" pitchFamily="-65" charset="0"/>
              <a:ea typeface="ＭＳ Ｐゴシック" pitchFamily="-65" charset="-128"/>
              <a:cs typeface="ＭＳ Ｐゴシック" pitchFamily="-65" charset="-128"/>
            </a:endParaRP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smtClean="0">
                <a:latin typeface="Arial" pitchFamily="-65" charset="0"/>
                <a:ea typeface="ＭＳ Ｐゴシック" pitchFamily="-65" charset="-128"/>
                <a:cs typeface="ＭＳ Ｐゴシック" pitchFamily="-65" charset="-128"/>
              </a:rPr>
              <a:t>System management </a:t>
            </a:r>
            <a:r>
              <a:rPr lang="fr-FR" dirty="0" err="1" smtClean="0">
                <a:latin typeface="Arial" pitchFamily="-65" charset="0"/>
                <a:ea typeface="ＭＳ Ｐゴシック" pitchFamily="-65" charset="-128"/>
                <a:cs typeface="ＭＳ Ｐゴシック" pitchFamily="-65" charset="-128"/>
              </a:rPr>
              <a:t>requirements</a:t>
            </a:r>
            <a:endParaRPr lang="fr-FR" dirty="0" smtClean="0">
              <a:latin typeface="Arial" pitchFamily="-65" charset="0"/>
              <a:ea typeface="ＭＳ Ｐゴシック" pitchFamily="-65" charset="-128"/>
              <a:cs typeface="ＭＳ Ｐゴシック" pitchFamily="-65" charset="-128"/>
            </a:endParaRP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err="1" smtClean="0">
                <a:latin typeface="Arial" pitchFamily="-65" charset="0"/>
                <a:ea typeface="ＭＳ Ｐゴシック" pitchFamily="-65" charset="-128"/>
                <a:cs typeface="ＭＳ Ｐゴシック" pitchFamily="-65" charset="-128"/>
              </a:rPr>
              <a:t>project</a:t>
            </a:r>
            <a:r>
              <a:rPr lang="fr-FR" dirty="0" smtClean="0">
                <a:latin typeface="Arial" pitchFamily="-65" charset="0"/>
                <a:ea typeface="ＭＳ Ｐゴシック" pitchFamily="-65" charset="-128"/>
                <a:cs typeface="ＭＳ Ｐゴシック" pitchFamily="-65" charset="-128"/>
              </a:rPr>
              <a:t> phase, </a:t>
            </a:r>
          </a:p>
          <a:p>
            <a:pPr>
              <a:lnSpc>
                <a:spcPct val="90000"/>
              </a:lnSpc>
              <a:buFontTx/>
              <a:buChar char="-"/>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fr-FR" dirty="0" err="1" smtClean="0">
                <a:latin typeface="Arial" pitchFamily="-65" charset="0"/>
                <a:ea typeface="ＭＳ Ｐゴシック" pitchFamily="-65" charset="-128"/>
                <a:cs typeface="ＭＳ Ｐゴシック" pitchFamily="-65" charset="-128"/>
              </a:rPr>
              <a:t>geographicalconstraints</a:t>
            </a:r>
            <a:r>
              <a:rPr lang="fr-FR" dirty="0" smtClean="0">
                <a:latin typeface="Arial" pitchFamily="-65" charset="0"/>
                <a:ea typeface="ＭＳ Ｐゴシック" pitchFamily="-65" charset="-128"/>
                <a:cs typeface="ＭＳ Ｐゴシック" pitchFamily="-65" charset="-128"/>
              </a:rPr>
              <a:t>, </a:t>
            </a: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endParaRPr lang="en-GB" dirty="0" smtClean="0">
              <a:latin typeface="Arial" pitchFamily="-65" charset="0"/>
              <a:ea typeface="ＭＳ Ｐゴシック" pitchFamily="-65" charset="-128"/>
              <a:cs typeface="ＭＳ Ｐゴシック" pitchFamily="-65" charset="-128"/>
            </a:endParaRP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dirty="0" err="1" smtClean="0">
                <a:latin typeface="Arial" pitchFamily="-65" charset="0"/>
                <a:ea typeface="ＭＳ Ｐゴシック" pitchFamily="-65" charset="-128"/>
                <a:cs typeface="ＭＳ Ｐゴシック" pitchFamily="-65" charset="-128"/>
              </a:rPr>
              <a:t>E.g</a:t>
            </a:r>
            <a:r>
              <a:rPr lang="en-GB" dirty="0" smtClean="0">
                <a:latin typeface="Arial" pitchFamily="-65" charset="0"/>
                <a:ea typeface="ＭＳ Ｐゴシック" pitchFamily="-65" charset="-128"/>
                <a:cs typeface="ＭＳ Ｐゴシック" pitchFamily="-65" charset="-128"/>
              </a:rPr>
              <a:t>: The minimal installation could be used as a development platform as well as for functional tests  and education. </a:t>
            </a: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GB" dirty="0" smtClean="0">
                <a:latin typeface="Arial" pitchFamily="-65" charset="0"/>
                <a:ea typeface="ＭＳ Ｐゴシック" pitchFamily="-65" charset="-128"/>
                <a:cs typeface="ＭＳ Ｐゴシック" pitchFamily="-65" charset="-128"/>
              </a:rPr>
              <a:t>Typically at deployment each Server is associated to a separate physical machine or partition.</a:t>
            </a: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endParaRPr lang="en-GB" dirty="0" smtClean="0">
              <a:latin typeface="Arial" pitchFamily="-65" charset="0"/>
              <a:ea typeface="ＭＳ Ｐゴシック" pitchFamily="-65" charset="-128"/>
              <a:cs typeface="ＭＳ Ｐゴシック" pitchFamily="-65" charset="-128"/>
            </a:endParaRP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r>
              <a:rPr lang="en-US" dirty="0" smtClean="0">
                <a:solidFill>
                  <a:srgbClr val="FF0000"/>
                </a:solidFill>
                <a:latin typeface="Arial" pitchFamily="-65" charset="0"/>
                <a:ea typeface="ＭＳ Ｐゴシック" pitchFamily="-65" charset="-128"/>
                <a:cs typeface="ＭＳ Ｐゴシック" pitchFamily="-65" charset="-128"/>
              </a:rPr>
              <a:t>Also shown in this architecture is the ability to use multiple application servers for scalability. Each application server is configured to run in a “RMI-in-process”, or RIP, mode. This consolidates the application server and the ENOVIA kernel into the same JVM for the utmost performance. The web server could be used as a proxy/load-balancing server and also increases performance by delivering static web content. A hardware load-balancer could also be deployed. The number of application servers depends on the number of concurrent users and the capacity of the application server in terms of the number of CPUs and the maximum amount of RAM. This could also be a single physical machine running multiple server processes.</a:t>
            </a:r>
          </a:p>
          <a:p>
            <a:pPr>
              <a:lnSpc>
                <a:spcPct val="90000"/>
              </a:lnSpc>
              <a:tabLst>
                <a:tab pos="0" algn="l"/>
                <a:tab pos="447173" algn="l"/>
                <a:tab pos="896067" algn="l"/>
                <a:tab pos="1344960" algn="l"/>
                <a:tab pos="1793854" algn="l"/>
                <a:tab pos="2242746" algn="l"/>
                <a:tab pos="2693359" algn="l"/>
                <a:tab pos="3142253" algn="l"/>
                <a:tab pos="3591146" algn="l"/>
                <a:tab pos="4040040" algn="l"/>
                <a:tab pos="4488932" algn="l"/>
                <a:tab pos="4939546" algn="l"/>
                <a:tab pos="5388439" algn="l"/>
                <a:tab pos="5837332" algn="l"/>
                <a:tab pos="6286226" algn="l"/>
                <a:tab pos="6735119" algn="l"/>
                <a:tab pos="7184012" algn="l"/>
                <a:tab pos="7634626" algn="l"/>
                <a:tab pos="8083518" algn="l"/>
                <a:tab pos="8532412" algn="l"/>
                <a:tab pos="8981305" algn="l"/>
              </a:tabLst>
            </a:pPr>
            <a:endParaRPr lang="en-US" dirty="0" smtClean="0">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36FB8F7A-4712-4E7D-ACD4-3D2AD8C93F54}"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26</a:t>
            </a:fld>
            <a:endParaRPr lang="en-GB" sz="1300" b="1">
              <a:ea typeface="SimSun" charset="-122"/>
            </a:endParaRPr>
          </a:p>
        </p:txBody>
      </p:sp>
      <p:sp>
        <p:nvSpPr>
          <p:cNvPr id="98307" name="Rectangle 3"/>
          <p:cNvSpPr>
            <a:spLocks noGrp="1" noRot="1" noChangeAspect="1" noChangeArrowheads="1" noTextEdit="1"/>
          </p:cNvSpPr>
          <p:nvPr>
            <p:ph type="sldImg"/>
          </p:nvPr>
        </p:nvSpPr>
        <p:spPr>
          <a:xfrm>
            <a:off x="995363" y="769938"/>
            <a:ext cx="5113337" cy="3835400"/>
          </a:xfrm>
          <a:ln/>
        </p:spPr>
      </p:sp>
      <p:sp>
        <p:nvSpPr>
          <p:cNvPr id="98308" name="Text Box 4"/>
          <p:cNvSpPr txBox="1">
            <a:spLocks noGrp="1" noChangeArrowheads="1"/>
          </p:cNvSpPr>
          <p:nvPr>
            <p:ph type="body" idx="1"/>
          </p:nvPr>
        </p:nvSpPr>
        <p:spPr>
          <a:xfrm>
            <a:off x="711200" y="4859338"/>
            <a:ext cx="5680075" cy="265972"/>
          </a:xfrm>
          <a:noFill/>
          <a:ln/>
        </p:spPr>
        <p:txBody>
          <a:bodyPr>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dirty="0"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F35B254-245B-43F4-9657-E8BE993AFE32}"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27</a:t>
            </a:fld>
            <a:endParaRPr lang="en-GB" sz="1300" b="1">
              <a:ea typeface="SimSun" charset="-122"/>
            </a:endParaRPr>
          </a:p>
        </p:txBody>
      </p:sp>
      <p:sp>
        <p:nvSpPr>
          <p:cNvPr id="99331" name="Rectangle 2"/>
          <p:cNvSpPr>
            <a:spLocks noGrp="1" noRot="1" noChangeAspect="1" noChangeArrowheads="1" noTextEdit="1"/>
          </p:cNvSpPr>
          <p:nvPr>
            <p:ph type="sldImg"/>
          </p:nvPr>
        </p:nvSpPr>
        <p:spPr>
          <a:xfrm>
            <a:off x="996950" y="766763"/>
            <a:ext cx="5113338" cy="3835400"/>
          </a:xfrm>
          <a:ln/>
        </p:spPr>
      </p:sp>
      <p:sp>
        <p:nvSpPr>
          <p:cNvPr id="99332" name="Text Box 3"/>
          <p:cNvSpPr txBox="1">
            <a:spLocks noGrp="1" noChangeArrowheads="1"/>
          </p:cNvSpPr>
          <p:nvPr>
            <p:ph type="body" idx="1"/>
          </p:nvPr>
        </p:nvSpPr>
        <p:spPr>
          <a:xfrm>
            <a:off x="944563" y="4857750"/>
            <a:ext cx="5213350" cy="2127250"/>
          </a:xfrm>
          <a:noFill/>
          <a:ln/>
        </p:spPr>
        <p:txBody>
          <a:bodyPr>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Load Balancing provides Scalability and Availability of the Application Server</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mtClean="0">
              <a:latin typeface="Arial" pitchFamily="34" charset="0"/>
              <a:ea typeface="ＭＳ Ｐゴシック" pitchFamily="-65"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Load Balancing could be done by Hardware or Software Load Balancing </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mtClean="0">
              <a:latin typeface="Arial" pitchFamily="34" charset="0"/>
              <a:ea typeface="ＭＳ Ｐゴシック" pitchFamily="-65"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There are several possibilities, among them:</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mtClean="0">
              <a:latin typeface="Arial" pitchFamily="34" charset="0"/>
              <a:ea typeface="ＭＳ Ｐゴシック" pitchFamily="-65"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1 - Reverse Proxy acts as a Load Balancer </a:t>
            </a:r>
            <a:r>
              <a:rPr lang="en-US" smtClean="0">
                <a:latin typeface="Arial" pitchFamily="34" charset="0"/>
                <a:ea typeface="ＭＳ Ｐゴシック" pitchFamily="-65" charset="-128"/>
                <a:sym typeface="Wingdings" pitchFamily="2" charset="2"/>
              </a:rPr>
              <a:t></a:t>
            </a:r>
            <a:r>
              <a:rPr lang="en-US" smtClean="0">
                <a:latin typeface="Arial" pitchFamily="34" charset="0"/>
                <a:ea typeface="ＭＳ Ｐゴシック" pitchFamily="-65" charset="-128"/>
              </a:rPr>
              <a:t>  Websphere  Edge Server. Application Server is WebSphere as</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2 – HTTPServer + WebSphere ND (not supported) </a:t>
            </a:r>
            <a:endParaRPr lang="en-GB" smtClean="0">
              <a:latin typeface="Arial" pitchFamily="34" charset="0"/>
              <a:ea typeface="ＭＳ Ｐゴシック" pitchFamily="-65"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28</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83EDFAF-D9E7-45F7-B975-8CD3155ECC8C}"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29</a:t>
            </a:fld>
            <a:endParaRPr lang="en-GB" sz="1300" b="1">
              <a:ea typeface="SimSun" charset="-122"/>
            </a:endParaRPr>
          </a:p>
        </p:txBody>
      </p:sp>
      <p:sp>
        <p:nvSpPr>
          <p:cNvPr id="115715" name="Rectangle 2"/>
          <p:cNvSpPr>
            <a:spLocks noGrp="1" noRot="1" noChangeAspect="1" noChangeArrowheads="1" noTextEdit="1"/>
          </p:cNvSpPr>
          <p:nvPr>
            <p:ph type="sldImg"/>
          </p:nvPr>
        </p:nvSpPr>
        <p:spPr>
          <a:xfrm>
            <a:off x="996950" y="766763"/>
            <a:ext cx="5113338" cy="3835400"/>
          </a:xfrm>
          <a:ln/>
        </p:spPr>
      </p:sp>
      <p:sp>
        <p:nvSpPr>
          <p:cNvPr id="115716" name="Text Box 3"/>
          <p:cNvSpPr txBox="1">
            <a:spLocks noGrp="1" noChangeArrowheads="1"/>
          </p:cNvSpPr>
          <p:nvPr>
            <p:ph type="body" idx="1"/>
          </p:nvPr>
        </p:nvSpPr>
        <p:spPr>
          <a:xfrm>
            <a:off x="944563" y="4857750"/>
            <a:ext cx="5213350" cy="482600"/>
          </a:xfrm>
          <a:noFill/>
          <a:ln/>
        </p:spPr>
        <p:txBody>
          <a:bodyPr>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4024737" y="9722884"/>
            <a:ext cx="3076096" cy="509954"/>
          </a:xfrm>
          <a:prstGeom prst="rect">
            <a:avLst/>
          </a:prstGeom>
          <a:noFill/>
          <a:ln w="9525">
            <a:noFill/>
            <a:miter lim="800000"/>
            <a:headEnd/>
            <a:tailEnd/>
          </a:ln>
        </p:spPr>
        <p:txBody>
          <a:bodyPr lIns="93913" tIns="46955" rIns="93913" bIns="46955" anchor="b"/>
          <a:lstStyle/>
          <a:p>
            <a:pPr algn="r" defTabSz="939201"/>
            <a:fld id="{FDFA2077-7CDB-4B6D-A177-DC9CC295D7DF}" type="slidenum">
              <a:rPr lang="en-US" sz="1200"/>
              <a:pPr algn="r" defTabSz="939201"/>
              <a:t>30</a:t>
            </a:fld>
            <a:endParaRPr lang="en-US" sz="1200" dirty="0"/>
          </a:p>
        </p:txBody>
      </p:sp>
      <p:sp>
        <p:nvSpPr>
          <p:cNvPr id="35843" name="Rectangle 7"/>
          <p:cNvSpPr txBox="1">
            <a:spLocks noGrp="1" noChangeArrowheads="1"/>
          </p:cNvSpPr>
          <p:nvPr/>
        </p:nvSpPr>
        <p:spPr bwMode="auto">
          <a:xfrm>
            <a:off x="4024737" y="9722884"/>
            <a:ext cx="3076096" cy="509954"/>
          </a:xfrm>
          <a:prstGeom prst="rect">
            <a:avLst/>
          </a:prstGeom>
          <a:noFill/>
          <a:ln w="9525">
            <a:noFill/>
            <a:miter lim="800000"/>
            <a:headEnd/>
            <a:tailEnd/>
          </a:ln>
        </p:spPr>
        <p:txBody>
          <a:bodyPr lIns="93913" tIns="46955" rIns="93913" bIns="46955" anchor="b"/>
          <a:lstStyle/>
          <a:p>
            <a:pPr algn="r" defTabSz="939201"/>
            <a:fld id="{47AEC257-49D9-49C4-B84A-B61648C13409}" type="slidenum">
              <a:rPr lang="en-US" sz="1200"/>
              <a:pPr algn="r" defTabSz="939201"/>
              <a:t>30</a:t>
            </a:fld>
            <a:endParaRPr lang="en-US" sz="1200" dirty="0"/>
          </a:p>
        </p:txBody>
      </p:sp>
      <p:sp>
        <p:nvSpPr>
          <p:cNvPr id="35844" name="Rectangle 2"/>
          <p:cNvSpPr>
            <a:spLocks noGrp="1" noRot="1" noChangeAspect="1" noChangeArrowheads="1" noTextEdit="1"/>
          </p:cNvSpPr>
          <p:nvPr>
            <p:ph type="sldImg"/>
          </p:nvPr>
        </p:nvSpPr>
        <p:spPr>
          <a:xfrm>
            <a:off x="993775" y="769938"/>
            <a:ext cx="5111750" cy="3835400"/>
          </a:xfrm>
          <a:ln/>
        </p:spPr>
      </p:sp>
      <p:sp>
        <p:nvSpPr>
          <p:cNvPr id="35845" name="Rectangle 3"/>
          <p:cNvSpPr>
            <a:spLocks noGrp="1" noChangeArrowheads="1"/>
          </p:cNvSpPr>
          <p:nvPr>
            <p:ph type="body" idx="1"/>
          </p:nvPr>
        </p:nvSpPr>
        <p:spPr>
          <a:xfrm>
            <a:off x="946998" y="4859667"/>
            <a:ext cx="5208483" cy="4607351"/>
          </a:xfrm>
          <a:noFill/>
          <a:ln/>
        </p:spPr>
        <p:txBody>
          <a:bodyPr lIns="93913" tIns="46955" rIns="93913" bIns="46955"/>
          <a:lstStyle/>
          <a:p>
            <a:pPr eaLnBrk="1" hangingPunct="1"/>
            <a:r>
              <a:rPr lang="en-US" smtClean="0">
                <a:solidFill>
                  <a:srgbClr val="120C80"/>
                </a:solidFill>
                <a:latin typeface="Arial" pitchFamily="34" charset="0"/>
                <a:cs typeface="Times New Roman" pitchFamily="18" charset="0"/>
              </a:rPr>
              <a:t>Let’s zoom into the V6 Solution Referential:</a:t>
            </a:r>
          </a:p>
          <a:p>
            <a:pPr eaLnBrk="1" hangingPunct="1">
              <a:buFont typeface="Wingdings" pitchFamily="2" charset="2"/>
              <a:buChar char="Ø"/>
            </a:pPr>
            <a:r>
              <a:rPr lang="en-US" smtClean="0">
                <a:solidFill>
                  <a:srgbClr val="120C80"/>
                </a:solidFill>
                <a:latin typeface="Arial" pitchFamily="34" charset="0"/>
                <a:cs typeface="Times New Roman" pitchFamily="18" charset="0"/>
              </a:rPr>
              <a:t>At the modeling &amp; simulation level we have CATIA for Virtual Design, SIMULIA for Virtual Testing &amp; Compliancy &amp; DELMIA for Virtual Manufacturing &amp; Production.</a:t>
            </a:r>
          </a:p>
          <a:p>
            <a:pPr eaLnBrk="1" hangingPunct="1">
              <a:buFont typeface="Wingdings" pitchFamily="2" charset="2"/>
              <a:buChar char="Ø"/>
            </a:pPr>
            <a:r>
              <a:rPr lang="en-US" smtClean="0">
                <a:solidFill>
                  <a:srgbClr val="120C80"/>
                </a:solidFill>
                <a:latin typeface="Arial" pitchFamily="34" charset="0"/>
                <a:cs typeface="Times New Roman" pitchFamily="18" charset="0"/>
              </a:rPr>
              <a:t>ENOVIA is the fundamental component for Global Collaborative Innovation  for PLM.</a:t>
            </a:r>
          </a:p>
          <a:p>
            <a:pPr lvl="1" eaLnBrk="1" hangingPunct="1">
              <a:buFont typeface="Wingdings" pitchFamily="2" charset="2"/>
              <a:buChar char="Ø"/>
            </a:pPr>
            <a:r>
              <a:rPr lang="en-US" smtClean="0">
                <a:solidFill>
                  <a:srgbClr val="120C80"/>
                </a:solidFill>
                <a:latin typeface="Arial" pitchFamily="34" charset="0"/>
                <a:cs typeface="Times New Roman" pitchFamily="18" charset="0"/>
              </a:rPr>
              <a:t>Four main domains:</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Live Collaboration Platform</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IP Lifecycle Management</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Global Sourcing</a:t>
            </a:r>
          </a:p>
          <a:p>
            <a:pPr lvl="2" eaLnBrk="1" hangingPunct="1">
              <a:buFont typeface="Wingdings" pitchFamily="2" charset="2"/>
              <a:buChar char="Ø"/>
            </a:pPr>
            <a:r>
              <a:rPr lang="en-US" smtClean="0">
                <a:solidFill>
                  <a:srgbClr val="120C80"/>
                </a:solidFill>
                <a:latin typeface="Arial" pitchFamily="34" charset="0"/>
                <a:cs typeface="Times New Roman" pitchFamily="18" charset="0"/>
              </a:rPr>
              <a:t>Governance</a:t>
            </a:r>
          </a:p>
          <a:p>
            <a:pPr lvl="1" eaLnBrk="1" hangingPunct="1">
              <a:buFont typeface="Wingdings" pitchFamily="2" charset="2"/>
              <a:buChar char="Ø"/>
            </a:pPr>
            <a:r>
              <a:rPr lang="en-US" smtClean="0">
                <a:solidFill>
                  <a:srgbClr val="120C80"/>
                </a:solidFill>
                <a:latin typeface="Arial" pitchFamily="34" charset="0"/>
                <a:cs typeface="Times New Roman" pitchFamily="18" charset="0"/>
              </a:rPr>
              <a:t>Deliver integration with large number of applications and enterprise application</a:t>
            </a:r>
          </a:p>
          <a:p>
            <a:pPr eaLnBrk="1" hangingPunct="1"/>
            <a:endParaRPr lang="fr-FR" i="1" smtClean="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FCF87C3C-1A17-4BD7-973D-F4015877E2CE}"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4</a:t>
            </a:fld>
            <a:endParaRPr lang="en-GB" sz="1300" b="1">
              <a:ea typeface="SimSun" charset="-122"/>
            </a:endParaRPr>
          </a:p>
        </p:txBody>
      </p:sp>
      <p:sp>
        <p:nvSpPr>
          <p:cNvPr id="78851" name="Rectangle 2"/>
          <p:cNvSpPr>
            <a:spLocks noGrp="1" noRot="1" noChangeAspect="1" noChangeArrowheads="1" noTextEdit="1"/>
          </p:cNvSpPr>
          <p:nvPr>
            <p:ph type="sldImg"/>
          </p:nvPr>
        </p:nvSpPr>
        <p:spPr>
          <a:xfrm>
            <a:off x="996950" y="766763"/>
            <a:ext cx="5113338" cy="3835400"/>
          </a:xfrm>
          <a:ln/>
        </p:spPr>
      </p:sp>
      <p:sp>
        <p:nvSpPr>
          <p:cNvPr id="78852" name="Text Box 3"/>
          <p:cNvSpPr txBox="1">
            <a:spLocks noGrp="1" noChangeArrowheads="1"/>
          </p:cNvSpPr>
          <p:nvPr>
            <p:ph type="body" idx="1"/>
          </p:nvPr>
        </p:nvSpPr>
        <p:spPr>
          <a:noFill/>
          <a:ln/>
        </p:spPr>
        <p:txBody>
          <a:bodyPr wrap="none" anchor="ctr"/>
          <a:lstStyle/>
          <a:p>
            <a:endParaRPr lang="fr-FR" smtClean="0">
              <a:latin typeface="Arial" pitchFamily="34" charset="0"/>
              <a:ea typeface="ＭＳ Ｐゴシック" pitchFamily="-65"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xfrm>
            <a:off x="0" y="1"/>
            <a:ext cx="1588" cy="279400"/>
          </a:xfrm>
          <a:noFill/>
        </p:spPr>
        <p:txBody>
          <a:bodyPr/>
          <a:lstStyle/>
          <a:p>
            <a:fld id="{45DBA0D1-B06B-4C34-8713-F1276DC7FB4B}" type="slidenum">
              <a:rPr lang="fr-FR"/>
              <a:pPr/>
              <a:t>31</a:t>
            </a:fld>
            <a:endParaRPr lang="fr-FR"/>
          </a:p>
        </p:txBody>
      </p:sp>
      <p:sp>
        <p:nvSpPr>
          <p:cNvPr id="113667" name="Rectangle 2"/>
          <p:cNvSpPr>
            <a:spLocks noGrp="1" noRot="1" noChangeAspect="1" noChangeArrowheads="1" noTextEdit="1"/>
          </p:cNvSpPr>
          <p:nvPr>
            <p:ph type="sldImg"/>
          </p:nvPr>
        </p:nvSpPr>
        <p:spPr>
          <a:ln/>
        </p:spPr>
      </p:sp>
      <p:sp>
        <p:nvSpPr>
          <p:cNvPr id="113668" name="Rectangle 3"/>
          <p:cNvSpPr txBox="1">
            <a:spLocks noGrp="1" noChangeArrowheads="1"/>
          </p:cNvSpPr>
          <p:nvPr>
            <p:ph type="body" idx="1"/>
          </p:nvPr>
        </p:nvSpPr>
        <p:spPr>
          <a:noFill/>
          <a:ln/>
        </p:spPr>
        <p:txBody>
          <a:bodyPr/>
          <a:lstStyle/>
          <a:p>
            <a:endParaRPr lang="en-US" smtClean="0">
              <a:latin typeface="Arial" pitchFamily="34" charset="0"/>
              <a:ea typeface="ＭＳ Ｐゴシック" pitchFamily="-65"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32</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Virtual Ethernet</a:t>
            </a:r>
            <a:r>
              <a:rPr lang="en-US" baseline="0" dirty="0" smtClean="0"/>
              <a:t> on AIX can improve the performance between the two partitions</a:t>
            </a:r>
            <a:endParaRPr lang="en-US" dirty="0"/>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33</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5F02DD4F-19F5-42B4-BD17-466831D87F1C}"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34</a:t>
            </a:fld>
            <a:endParaRPr lang="en-GB" sz="1300" b="1">
              <a:ea typeface="SimSun" charset="-122"/>
            </a:endParaRPr>
          </a:p>
        </p:txBody>
      </p:sp>
      <p:sp>
        <p:nvSpPr>
          <p:cNvPr id="100355" name="Rectangle 2"/>
          <p:cNvSpPr>
            <a:spLocks noGrp="1" noRot="1" noChangeAspect="1" noChangeArrowheads="1" noTextEdit="1"/>
          </p:cNvSpPr>
          <p:nvPr>
            <p:ph type="sldImg"/>
          </p:nvPr>
        </p:nvSpPr>
        <p:spPr>
          <a:xfrm>
            <a:off x="996950" y="766763"/>
            <a:ext cx="5113338" cy="3835400"/>
          </a:xfrm>
          <a:ln/>
        </p:spPr>
      </p:sp>
      <p:sp>
        <p:nvSpPr>
          <p:cNvPr id="100356" name="Text Box 3"/>
          <p:cNvSpPr txBox="1">
            <a:spLocks noGrp="1" noChangeArrowheads="1"/>
          </p:cNvSpPr>
          <p:nvPr>
            <p:ph type="body" idx="1"/>
          </p:nvPr>
        </p:nvSpPr>
        <p:spPr>
          <a:noFill/>
          <a:ln/>
        </p:spPr>
        <p:txBody>
          <a:bodyPr wrap="none" anchor="ctr"/>
          <a:lstStyle/>
          <a:p>
            <a:endParaRPr lang="fr-FR" smtClean="0">
              <a:latin typeface="Arial" pitchFamily="34" charset="0"/>
              <a:ea typeface="ＭＳ Ｐゴシック" pitchFamily="-65"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3D7B0E16-C9D6-42C0-8BDE-33E858F28DBF}"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35</a:t>
            </a:fld>
            <a:endParaRPr lang="en-GB" sz="1300" b="1">
              <a:ea typeface="SimSun" charset="-122"/>
            </a:endParaRPr>
          </a:p>
        </p:txBody>
      </p:sp>
      <p:sp>
        <p:nvSpPr>
          <p:cNvPr id="101379" name="Text Box 2"/>
          <p:cNvSpPr txBox="1">
            <a:spLocks noChangeArrowheads="1"/>
          </p:cNvSpPr>
          <p:nvPr/>
        </p:nvSpPr>
        <p:spPr bwMode="auto">
          <a:xfrm>
            <a:off x="4024313" y="9721850"/>
            <a:ext cx="3078162" cy="511175"/>
          </a:xfrm>
          <a:prstGeom prst="rect">
            <a:avLst/>
          </a:prstGeom>
          <a:noFill/>
          <a:ln w="9525">
            <a:noFill/>
            <a:miter lim="800000"/>
            <a:headEnd/>
            <a:tailEnd/>
          </a:ln>
        </p:spPr>
        <p:txBody>
          <a:bodyPr lIns="99000" tIns="49680" rIns="99000" bIns="49680" anchor="b">
            <a:spAutoFit/>
          </a:bodyPr>
          <a:lstStyle/>
          <a:p>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08B6166-7080-4FFA-977E-D4795F33B55E}" type="slidenum">
              <a:rPr lang="en-GB" sz="1300" b="1">
                <a:latin typeface="Times New Roman" pitchFamily="18" charset="0"/>
                <a:ea typeface="SimSun" charset="-122"/>
              </a:rPr>
              <a:pPr algn="r">
                <a:lnSpc>
                  <a:spcPct val="97000"/>
                </a:lnSpc>
                <a:buClr>
                  <a:srgbClr val="000000"/>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35</a:t>
            </a:fld>
            <a:endParaRPr lang="en-GB" sz="1300" b="1">
              <a:latin typeface="Times New Roman" pitchFamily="18" charset="0"/>
              <a:ea typeface="SimSun" charset="-122"/>
            </a:endParaRPr>
          </a:p>
        </p:txBody>
      </p:sp>
      <p:sp>
        <p:nvSpPr>
          <p:cNvPr id="101380" name="Rectangle 3"/>
          <p:cNvSpPr>
            <a:spLocks noGrp="1" noRot="1" noChangeAspect="1" noChangeArrowheads="1" noTextEdit="1"/>
          </p:cNvSpPr>
          <p:nvPr>
            <p:ph type="sldImg"/>
          </p:nvPr>
        </p:nvSpPr>
        <p:spPr>
          <a:xfrm>
            <a:off x="125413" y="639763"/>
            <a:ext cx="3581400" cy="2686050"/>
          </a:xfrm>
          <a:ln/>
        </p:spPr>
      </p:sp>
      <p:sp>
        <p:nvSpPr>
          <p:cNvPr id="101381" name="Text Box 4"/>
          <p:cNvSpPr txBox="1">
            <a:spLocks noGrp="1" noChangeArrowheads="1"/>
          </p:cNvSpPr>
          <p:nvPr>
            <p:ph type="body" idx="1"/>
          </p:nvPr>
        </p:nvSpPr>
        <p:spPr>
          <a:xfrm>
            <a:off x="257175" y="3541713"/>
            <a:ext cx="6648450" cy="284996"/>
          </a:xfrm>
          <a:noFill/>
          <a:ln/>
        </p:spPr>
        <p:txBody>
          <a:bodyPr lIns="99000" tIns="49680" rIns="99000" bIns="49680">
            <a:spAutoFit/>
          </a:bodyPr>
          <a:lstStyle/>
          <a:p>
            <a:pPr defTabSz="914400" eaLnBrk="1" hangingPunct="1">
              <a:lnSpc>
                <a:spcPct val="90000"/>
              </a:lnSpc>
              <a:spcBef>
                <a:spcPts val="450"/>
              </a:spcBef>
              <a:buFont typeface="Arial" pitchFamily="34" charset="0"/>
              <a:buChar char="•"/>
            </a:pPr>
            <a:endParaRPr lang="en-GB" dirty="0"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8B16649A-DCC5-4467-B93C-563EA4A3CE22}" type="slidenum">
              <a:rPr lang="de-DE" sz="1300">
                <a:solidFill>
                  <a:schemeClr val="tx1"/>
                </a:solidFill>
                <a:ea typeface="SimSun" charset="-122"/>
              </a:rPr>
              <a:pPr algn="r" defTabSz="960438"/>
              <a:t>36</a:t>
            </a:fld>
            <a:endParaRPr lang="de-DE" sz="1300">
              <a:solidFill>
                <a:schemeClr val="tx1"/>
              </a:solidFill>
              <a:ea typeface="SimSun" charset="-122"/>
            </a:endParaRPr>
          </a:p>
        </p:txBody>
      </p:sp>
      <p:sp>
        <p:nvSpPr>
          <p:cNvPr id="103427" name="Rectangle 2"/>
          <p:cNvSpPr>
            <a:spLocks noGrp="1" noRot="1" noChangeAspect="1" noChangeArrowheads="1" noTextEdit="1"/>
          </p:cNvSpPr>
          <p:nvPr>
            <p:ph type="sldImg"/>
          </p:nvPr>
        </p:nvSpPr>
        <p:spPr>
          <a:xfrm>
            <a:off x="996950" y="766763"/>
            <a:ext cx="5113338" cy="3835400"/>
          </a:xfrm>
          <a:ln/>
        </p:spPr>
      </p:sp>
      <p:sp>
        <p:nvSpPr>
          <p:cNvPr id="103428" name="Rectangle 3"/>
          <p:cNvSpPr txBox="1">
            <a:spLocks noGrp="1" noChangeArrowheads="1"/>
          </p:cNvSpPr>
          <p:nvPr>
            <p:ph type="body" idx="1"/>
          </p:nvPr>
        </p:nvSpPr>
        <p:spPr>
          <a:xfrm>
            <a:off x="944563" y="4857750"/>
            <a:ext cx="5213350" cy="4610100"/>
          </a:xfrm>
          <a:noFill/>
          <a:ln/>
        </p:spPr>
        <p:txBody>
          <a:bodyPr lIns="96083" tIns="48041" rIns="96083" bIns="48041"/>
          <a:lstStyle/>
          <a:p>
            <a:pPr rtl="0"/>
            <a:r>
              <a:rPr lang="fr-FR" sz="1200" kern="1200" baseline="0" dirty="0" smtClean="0">
                <a:solidFill>
                  <a:srgbClr val="000000"/>
                </a:solidFill>
                <a:latin typeface="Arial" pitchFamily="-111" charset="0"/>
                <a:ea typeface="ＭＳ Ｐゴシック" pitchFamily="-111" charset="-128"/>
                <a:cs typeface="ＭＳ Ｐゴシック" pitchFamily="-111" charset="-128"/>
              </a:rPr>
              <a:t/>
            </a:r>
            <a:br>
              <a:rPr lang="fr-FR" sz="1200" kern="1200" baseline="0" dirty="0" smtClean="0">
                <a:solidFill>
                  <a:srgbClr val="000000"/>
                </a:solidFill>
                <a:latin typeface="Arial" pitchFamily="-111" charset="0"/>
                <a:ea typeface="ＭＳ Ｐゴシック" pitchFamily="-111" charset="-128"/>
                <a:cs typeface="ＭＳ Ｐゴシック" pitchFamily="-111" charset="-128"/>
              </a:rPr>
            </a:br>
            <a:endParaRPr lang="en-US" dirty="0" smtClean="0">
              <a:latin typeface="Arial" pitchFamily="34" charset="0"/>
              <a:ea typeface="ＭＳ Ｐゴシック" pitchFamily="-65"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37</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38</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39</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idx="10"/>
          </p:nvPr>
        </p:nvSpPr>
        <p:spPr/>
        <p:txBody>
          <a:bodyPr/>
          <a:lstStyle/>
          <a:p>
            <a:pPr>
              <a:defRPr/>
            </a:pPr>
            <a:fld id="{A031CB7D-F2E6-488B-B856-FAFAD9A769DB}" type="slidenum">
              <a:rPr lang="en-GB" smtClean="0"/>
              <a:pPr>
                <a:defRPr/>
              </a:pPr>
              <a:t>40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a:lstStyle/>
          <a:p>
            <a:endParaRPr lang="en-US" smtClean="0">
              <a:ea typeface="ＭＳ Ｐゴシック" pitchFamily="-65" charset="-128"/>
            </a:endParaRPr>
          </a:p>
        </p:txBody>
      </p:sp>
      <p:sp>
        <p:nvSpPr>
          <p:cNvPr id="41988" name="Slide Number Placeholder 3"/>
          <p:cNvSpPr>
            <a:spLocks noGrp="1"/>
          </p:cNvSpPr>
          <p:nvPr>
            <p:ph type="sldNum" sz="quarter" idx="5"/>
          </p:nvPr>
        </p:nvSpPr>
        <p:spPr bwMode="auto">
          <a:xfrm>
            <a:off x="0" y="0"/>
            <a:ext cx="1588" cy="280079"/>
          </a:xfrm>
          <a:noFill/>
          <a:ln>
            <a:miter lim="800000"/>
            <a:headEnd/>
            <a:tailEnd/>
          </a:ln>
        </p:spPr>
        <p:txBody>
          <a:bodyPr/>
          <a:lstStyle/>
          <a:p>
            <a:fld id="{9F4E6366-AE80-4964-9B74-4058EE0C2F78}" type="slidenum">
              <a:rPr lang="en-US" smtClean="0"/>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txBox="1">
            <a:spLocks noGrp="1"/>
          </p:cNvSpPr>
          <p:nvPr>
            <p:ph type="body" idx="1"/>
          </p:nvPr>
        </p:nvSpPr>
        <p:spPr>
          <a:noFill/>
          <a:ln/>
        </p:spPr>
        <p:txBody>
          <a:bodyPr/>
          <a:lstStyle/>
          <a:p>
            <a:endParaRPr lang="en-US" smtClean="0">
              <a:latin typeface="Arial" pitchFamily="34" charset="0"/>
              <a:ea typeface="ＭＳ Ｐゴシック" pitchFamily="-65" charset="-128"/>
            </a:endParaRPr>
          </a:p>
        </p:txBody>
      </p:sp>
      <p:sp>
        <p:nvSpPr>
          <p:cNvPr id="106500" name="Slide Number Placeholder 3"/>
          <p:cNvSpPr>
            <a:spLocks noGrp="1"/>
          </p:cNvSpPr>
          <p:nvPr>
            <p:ph type="sldNum" sz="quarter" idx="5"/>
          </p:nvPr>
        </p:nvSpPr>
        <p:spPr>
          <a:noFill/>
        </p:spPr>
        <p:txBody>
          <a:bodyPr/>
          <a:lstStyle/>
          <a:p>
            <a:fld id="{DA90FA89-FA2C-414B-8E72-948154EC29DB}" type="slidenum">
              <a:rPr lang="en-GB"/>
              <a:pPr/>
              <a:t>41</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92A18D60-5261-4391-A7AF-DE34E4C07C15}" type="slidenum">
              <a:rPr lang="de-DE" sz="1300">
                <a:solidFill>
                  <a:schemeClr val="tx1"/>
                </a:solidFill>
                <a:ea typeface="SimSun" charset="-122"/>
              </a:rPr>
              <a:pPr algn="r" defTabSz="960438"/>
              <a:t>42</a:t>
            </a:fld>
            <a:endParaRPr lang="de-DE" sz="1300">
              <a:solidFill>
                <a:schemeClr val="tx1"/>
              </a:solidFill>
              <a:ea typeface="SimSun" charset="-122"/>
            </a:endParaRPr>
          </a:p>
        </p:txBody>
      </p:sp>
      <p:sp>
        <p:nvSpPr>
          <p:cNvPr id="108547" name="Rectangle 2"/>
          <p:cNvSpPr>
            <a:spLocks noGrp="1" noRot="1" noChangeAspect="1" noChangeArrowheads="1" noTextEdit="1"/>
          </p:cNvSpPr>
          <p:nvPr>
            <p:ph type="sldImg"/>
          </p:nvPr>
        </p:nvSpPr>
        <p:spPr>
          <a:xfrm>
            <a:off x="996950" y="766763"/>
            <a:ext cx="5113338" cy="3835400"/>
          </a:xfrm>
          <a:ln/>
        </p:spPr>
      </p:sp>
      <p:sp>
        <p:nvSpPr>
          <p:cNvPr id="108548"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endParaRPr lang="en-US" smtClean="0">
              <a:latin typeface="Arial" pitchFamily="34" charset="0"/>
              <a:ea typeface="ＭＳ Ｐゴシック" pitchFamily="-65"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ED680909-5A98-425B-B125-5C1772F69946}" type="slidenum">
              <a:rPr lang="de-DE" sz="1300">
                <a:solidFill>
                  <a:schemeClr val="tx1"/>
                </a:solidFill>
                <a:ea typeface="SimSun" charset="-122"/>
              </a:rPr>
              <a:pPr algn="r" defTabSz="960438"/>
              <a:t>43</a:t>
            </a:fld>
            <a:endParaRPr lang="de-DE" sz="1300">
              <a:solidFill>
                <a:schemeClr val="tx1"/>
              </a:solidFill>
              <a:ea typeface="SimSun" charset="-122"/>
            </a:endParaRPr>
          </a:p>
        </p:txBody>
      </p:sp>
      <p:sp>
        <p:nvSpPr>
          <p:cNvPr id="109571" name="Rectangle 2"/>
          <p:cNvSpPr>
            <a:spLocks noGrp="1" noRot="1" noChangeAspect="1" noChangeArrowheads="1" noTextEdit="1"/>
          </p:cNvSpPr>
          <p:nvPr>
            <p:ph type="sldImg"/>
          </p:nvPr>
        </p:nvSpPr>
        <p:spPr>
          <a:xfrm>
            <a:off x="996950" y="766763"/>
            <a:ext cx="5113338" cy="3835400"/>
          </a:xfrm>
          <a:ln/>
        </p:spPr>
      </p:sp>
      <p:sp>
        <p:nvSpPr>
          <p:cNvPr id="109572"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endParaRPr lang="en-US" smtClean="0">
              <a:latin typeface="Arial" pitchFamily="34" charset="0"/>
              <a:ea typeface="ＭＳ Ｐゴシック" pitchFamily="-65"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0" y="0"/>
            <a:ext cx="1588" cy="280079"/>
          </a:xfrm>
          <a:noFill/>
        </p:spPr>
        <p:txBody>
          <a:bodyPr/>
          <a:lstStyle/>
          <a:p>
            <a:fld id="{BC7C7402-5B25-A34F-BB42-495AF8711431}" type="slidenum">
              <a:rPr lang="de-DE"/>
              <a:pPr/>
              <a:t>44</a:t>
            </a:fld>
            <a:endParaRPr lang="de-DE"/>
          </a:p>
        </p:txBody>
      </p:sp>
      <p:sp>
        <p:nvSpPr>
          <p:cNvPr id="80899" name="Rectangle 2"/>
          <p:cNvSpPr>
            <a:spLocks noGrp="1" noRot="1" noChangeAspect="1" noChangeArrowheads="1" noTextEdit="1"/>
          </p:cNvSpPr>
          <p:nvPr>
            <p:ph type="sldImg"/>
          </p:nvPr>
        </p:nvSpPr>
        <p:spPr>
          <a:xfrm>
            <a:off x="996950" y="766763"/>
            <a:ext cx="5113338" cy="3835400"/>
          </a:xfrm>
          <a:ln/>
        </p:spPr>
      </p:sp>
      <p:sp>
        <p:nvSpPr>
          <p:cNvPr id="80900" name="Rectangle 3"/>
          <p:cNvSpPr>
            <a:spLocks noGrp="1" noChangeArrowheads="1"/>
          </p:cNvSpPr>
          <p:nvPr>
            <p:ph type="body" idx="1"/>
          </p:nvPr>
        </p:nvSpPr>
        <p:spPr>
          <a:xfrm>
            <a:off x="944563" y="4858504"/>
            <a:ext cx="5213350" cy="4609228"/>
          </a:xfrm>
          <a:noFill/>
          <a:ln/>
        </p:spPr>
        <p:txBody>
          <a:bodyPr/>
          <a:lstStyle/>
          <a:p>
            <a:pPr eaLnBrk="1" hangingPunct="1"/>
            <a:endParaRPr lang="en-US">
              <a:latin typeface="Arial" pitchFamily="-109" charset="0"/>
              <a:cs typeface="Arial" pitchFamily="-109"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6C691C9-6637-4B3C-BD25-9CDDADAF6511}"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46</a:t>
            </a:fld>
            <a:endParaRPr lang="en-GB" sz="1300" b="1">
              <a:ea typeface="SimSun" charset="-122"/>
            </a:endParaRPr>
          </a:p>
        </p:txBody>
      </p:sp>
      <p:sp>
        <p:nvSpPr>
          <p:cNvPr id="117763" name="Rectangle 2"/>
          <p:cNvSpPr>
            <a:spLocks noGrp="1" noRot="1" noChangeAspect="1" noChangeArrowheads="1" noTextEdit="1"/>
          </p:cNvSpPr>
          <p:nvPr>
            <p:ph type="sldImg"/>
          </p:nvPr>
        </p:nvSpPr>
        <p:spPr>
          <a:xfrm>
            <a:off x="996950" y="766763"/>
            <a:ext cx="5113338" cy="3835400"/>
          </a:xfrm>
          <a:ln/>
        </p:spPr>
      </p:sp>
      <p:sp>
        <p:nvSpPr>
          <p:cNvPr id="117764" name="Text Box 3"/>
          <p:cNvSpPr txBox="1">
            <a:spLocks noGrp="1" noChangeArrowheads="1"/>
          </p:cNvSpPr>
          <p:nvPr>
            <p:ph type="body" idx="1"/>
          </p:nvPr>
        </p:nvSpPr>
        <p:spPr>
          <a:noFill/>
          <a:ln/>
        </p:spPr>
        <p:txBody>
          <a:bodyPr wrap="none" anchor="ctr"/>
          <a:lstStyle/>
          <a:p>
            <a:endParaRPr lang="fr-FR" smtClean="0">
              <a:latin typeface="Arial" pitchFamily="34" charset="0"/>
              <a:ea typeface="ＭＳ Ｐゴシック" pitchFamily="-65"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xfrm>
            <a:off x="0" y="0"/>
            <a:ext cx="1588" cy="279400"/>
          </a:xfrm>
          <a:noFill/>
        </p:spPr>
        <p:txBody>
          <a:bodyPr/>
          <a:lstStyle/>
          <a:p>
            <a:fld id="{EFB6B107-662B-47E1-B213-C747B0B84E0B}" type="slidenum">
              <a:rPr lang="en-US"/>
              <a:pPr/>
              <a:t>47</a:t>
            </a:fld>
            <a:endParaRPr lang="en-US"/>
          </a:p>
        </p:txBody>
      </p:sp>
      <p:sp>
        <p:nvSpPr>
          <p:cNvPr id="125955" name="Rectangle 2"/>
          <p:cNvSpPr>
            <a:spLocks noGrp="1" noRot="1" noChangeAspect="1" noChangeArrowheads="1" noTextEdit="1"/>
          </p:cNvSpPr>
          <p:nvPr>
            <p:ph type="sldImg"/>
          </p:nvPr>
        </p:nvSpPr>
        <p:spPr>
          <a:xfrm>
            <a:off x="123825" y="639763"/>
            <a:ext cx="3579813" cy="2686050"/>
          </a:xfrm>
          <a:ln/>
        </p:spPr>
      </p:sp>
      <p:sp>
        <p:nvSpPr>
          <p:cNvPr id="125956" name="Rectangle 3"/>
          <p:cNvSpPr txBox="1">
            <a:spLocks noGrp="1" noChangeArrowheads="1"/>
          </p:cNvSpPr>
          <p:nvPr>
            <p:ph type="body" idx="1"/>
          </p:nvPr>
        </p:nvSpPr>
        <p:spPr>
          <a:xfrm>
            <a:off x="258763" y="3543300"/>
            <a:ext cx="6646862" cy="6318250"/>
          </a:xfrm>
          <a:noFill/>
          <a:ln/>
        </p:spPr>
        <p:txBody>
          <a:bodyPr/>
          <a:lstStyle/>
          <a:p>
            <a:r>
              <a:rPr lang="en-US" smtClean="0">
                <a:latin typeface="Arial" pitchFamily="34" charset="0"/>
                <a:ea typeface="ＭＳ Ｐゴシック" pitchFamily="-65" charset="-128"/>
              </a:rPr>
              <a:t>Security Integration</a:t>
            </a:r>
          </a:p>
          <a:p>
            <a:endParaRPr lang="en-US" smtClean="0">
              <a:latin typeface="Arial" pitchFamily="34" charset="0"/>
              <a:ea typeface="ＭＳ Ｐゴシック" pitchFamily="-65" charset="-128"/>
            </a:endParaRPr>
          </a:p>
          <a:p>
            <a:r>
              <a:rPr lang="en-US" smtClean="0">
                <a:latin typeface="Arial" pitchFamily="34" charset="0"/>
                <a:ea typeface="ＭＳ Ｐゴシック" pitchFamily="-65" charset="-128"/>
              </a:rPr>
              <a:t>LDAP support enables our customers to standardize on a common authentication and user administration mechanism across enterprise applications.  Not only can ENOVIA be configured to directly refer to standard LDAP servers, but it will automatically mirror user administration within the business model.</a:t>
            </a:r>
          </a:p>
          <a:p>
            <a:r>
              <a:rPr lang="en-US" smtClean="0">
                <a:latin typeface="Arial" pitchFamily="34" charset="0"/>
                <a:ea typeface="ＭＳ Ｐゴシック" pitchFamily="-65" charset="-128"/>
              </a:rPr>
              <a:t>Single Login means that session and authentication is shared by all of our applications.</a:t>
            </a:r>
          </a:p>
          <a:p>
            <a:r>
              <a:rPr lang="en-US" smtClean="0">
                <a:latin typeface="Arial" pitchFamily="34" charset="0"/>
                <a:ea typeface="ＭＳ Ｐゴシック" pitchFamily="-65" charset="-128"/>
              </a:rPr>
              <a:t>SSL and HTTPS support provide secure transport of web application interfaces and content.</a:t>
            </a:r>
          </a:p>
          <a:p>
            <a:r>
              <a:rPr lang="en-US" smtClean="0">
                <a:latin typeface="Arial" pitchFamily="34" charset="0"/>
                <a:ea typeface="ＭＳ Ｐゴシック" pitchFamily="-65" charset="-128"/>
              </a:rPr>
              <a:t>Managed X509 Digital Certificate ensure recognition and security for trusted collaboration partners.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F7F65BE0-B085-481B-B549-9FC761E816D1}" type="slidenum">
              <a:rPr lang="de-DE" sz="1300">
                <a:solidFill>
                  <a:schemeClr val="tx1"/>
                </a:solidFill>
                <a:ea typeface="SimSun" charset="-122"/>
              </a:rPr>
              <a:pPr algn="r" defTabSz="960438"/>
              <a:t>48</a:t>
            </a:fld>
            <a:endParaRPr lang="de-DE" sz="1300">
              <a:solidFill>
                <a:schemeClr val="tx1"/>
              </a:solidFill>
              <a:ea typeface="SimSun" charset="-122"/>
            </a:endParaRPr>
          </a:p>
        </p:txBody>
      </p:sp>
      <p:sp>
        <p:nvSpPr>
          <p:cNvPr id="118787" name="Rectangle 2"/>
          <p:cNvSpPr>
            <a:spLocks noGrp="1" noRot="1" noChangeAspect="1" noChangeArrowheads="1" noTextEdit="1"/>
          </p:cNvSpPr>
          <p:nvPr>
            <p:ph type="sldImg"/>
          </p:nvPr>
        </p:nvSpPr>
        <p:spPr>
          <a:xfrm>
            <a:off x="996950" y="766763"/>
            <a:ext cx="5113338" cy="3835400"/>
          </a:xfrm>
          <a:ln/>
        </p:spPr>
      </p:sp>
      <p:sp>
        <p:nvSpPr>
          <p:cNvPr id="118788"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r>
              <a:rPr lang="en-US" smtClean="0">
                <a:latin typeface="Arial" pitchFamily="34" charset="0"/>
                <a:ea typeface="ＭＳ Ｐゴシック" pitchFamily="-65" charset="-128"/>
              </a:rPr>
              <a:t>There are two options for storing data related to user login:</a:t>
            </a:r>
          </a:p>
          <a:p>
            <a:pPr defTabSz="914400" eaLnBrk="1" hangingPunct="1"/>
            <a:r>
              <a:rPr lang="en-US" smtClean="0">
                <a:latin typeface="Arial" pitchFamily="34" charset="0"/>
                <a:ea typeface="ＭＳ Ｐゴシック" pitchFamily="-65" charset="-128"/>
              </a:rPr>
              <a:t>1/ Default is to store all information in the P&amp;O tables of the database – this includes both authentication and ACL data (access control lists)</a:t>
            </a:r>
          </a:p>
          <a:p>
            <a:pPr defTabSz="914400" eaLnBrk="1" hangingPunct="1"/>
            <a:r>
              <a:rPr lang="en-US" smtClean="0">
                <a:latin typeface="Arial" pitchFamily="34" charset="0"/>
                <a:ea typeface="ＭＳ Ｐゴシック" pitchFamily="-65" charset="-128"/>
              </a:rPr>
              <a:t>2/ Authentication can alternatively be done against an LDAP server (ITDS, OpenLDAP, etc). The ACL data is still stored in the P&amp;O tables of the database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8B4DCDD6-ACAB-476B-9AEA-0354A67E8673}" type="slidenum">
              <a:rPr lang="de-DE" sz="1300">
                <a:solidFill>
                  <a:schemeClr val="tx1"/>
                </a:solidFill>
                <a:ea typeface="SimSun" charset="-122"/>
              </a:rPr>
              <a:pPr algn="r" defTabSz="960438"/>
              <a:t>49</a:t>
            </a:fld>
            <a:endParaRPr lang="de-DE" sz="1300">
              <a:solidFill>
                <a:schemeClr val="tx1"/>
              </a:solidFill>
              <a:ea typeface="SimSun" charset="-122"/>
            </a:endParaRPr>
          </a:p>
        </p:txBody>
      </p:sp>
      <p:sp>
        <p:nvSpPr>
          <p:cNvPr id="119811" name="Rectangle 2"/>
          <p:cNvSpPr>
            <a:spLocks noGrp="1" noRot="1" noChangeAspect="1" noChangeArrowheads="1" noTextEdit="1"/>
          </p:cNvSpPr>
          <p:nvPr>
            <p:ph type="sldImg"/>
          </p:nvPr>
        </p:nvSpPr>
        <p:spPr>
          <a:xfrm>
            <a:off x="996950" y="766763"/>
            <a:ext cx="5113338" cy="3835400"/>
          </a:xfrm>
          <a:ln/>
        </p:spPr>
      </p:sp>
      <p:sp>
        <p:nvSpPr>
          <p:cNvPr id="119812"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r>
              <a:rPr lang="en-US" dirty="0" smtClean="0">
                <a:latin typeface="Arial" pitchFamily="34" charset="0"/>
                <a:ea typeface="ＭＳ Ｐゴシック" pitchFamily="-65" charset="-128"/>
              </a:rPr>
              <a:t>Single sign-on infrastructures can be easily exploited by ENOVIA V6</a:t>
            </a:r>
            <a:br>
              <a:rPr lang="en-US" dirty="0" smtClean="0">
                <a:latin typeface="Arial" pitchFamily="34" charset="0"/>
                <a:ea typeface="ＭＳ Ｐゴシック" pitchFamily="-65" charset="-128"/>
              </a:rPr>
            </a:br>
            <a:r>
              <a:rPr lang="en-US" dirty="0" smtClean="0">
                <a:latin typeface="Arial" pitchFamily="34" charset="0"/>
                <a:ea typeface="ＭＳ Ｐゴシック" pitchFamily="-65" charset="-128"/>
              </a:rPr>
              <a:t>The login data in the single sign-on dialog box is programmatically provided by the “User Exit” function in the CAA API</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8B4DCDD6-ACAB-476B-9AEA-0354A67E8673}" type="slidenum">
              <a:rPr lang="de-DE" sz="1300">
                <a:solidFill>
                  <a:schemeClr val="tx1"/>
                </a:solidFill>
                <a:ea typeface="SimSun" charset="-122"/>
              </a:rPr>
              <a:pPr algn="r" defTabSz="960438"/>
              <a:t>50</a:t>
            </a:fld>
            <a:endParaRPr lang="de-DE" sz="1300">
              <a:solidFill>
                <a:schemeClr val="tx1"/>
              </a:solidFill>
              <a:ea typeface="SimSun" charset="-122"/>
            </a:endParaRPr>
          </a:p>
        </p:txBody>
      </p:sp>
      <p:sp>
        <p:nvSpPr>
          <p:cNvPr id="119811" name="Rectangle 2"/>
          <p:cNvSpPr>
            <a:spLocks noGrp="1" noRot="1" noChangeAspect="1" noChangeArrowheads="1" noTextEdit="1"/>
          </p:cNvSpPr>
          <p:nvPr>
            <p:ph type="sldImg"/>
          </p:nvPr>
        </p:nvSpPr>
        <p:spPr>
          <a:xfrm>
            <a:off x="996950" y="766763"/>
            <a:ext cx="5113338" cy="3835400"/>
          </a:xfrm>
          <a:ln/>
        </p:spPr>
      </p:sp>
      <p:sp>
        <p:nvSpPr>
          <p:cNvPr id="119812"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r>
              <a:rPr lang="en-US" smtClean="0">
                <a:latin typeface="Arial" pitchFamily="34" charset="0"/>
                <a:ea typeface="ＭＳ Ｐゴシック" pitchFamily="-65" charset="-128"/>
              </a:rPr>
              <a:t>Single sign-on infrastructures can be easily exploited by ENOVIA V6</a:t>
            </a:r>
            <a:br>
              <a:rPr lang="en-US" smtClean="0">
                <a:latin typeface="Arial" pitchFamily="34" charset="0"/>
                <a:ea typeface="ＭＳ Ｐゴシック" pitchFamily="-65" charset="-128"/>
              </a:rPr>
            </a:br>
            <a:r>
              <a:rPr lang="en-US" smtClean="0">
                <a:latin typeface="Arial" pitchFamily="34" charset="0"/>
                <a:ea typeface="ＭＳ Ｐゴシック" pitchFamily="-65" charset="-128"/>
              </a:rPr>
              <a:t>The login data in the single sign-on dialog box is programmatically provided by the “User Exit” function in the CAA API</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839CDECF-A6F7-4F4F-8258-AC0908C0309F}"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51</a:t>
            </a:fld>
            <a:endParaRPr lang="en-GB" sz="1300" b="1">
              <a:ea typeface="SimSun" charset="-122"/>
            </a:endParaRPr>
          </a:p>
        </p:txBody>
      </p:sp>
      <p:sp>
        <p:nvSpPr>
          <p:cNvPr id="120835" name="Rectangle 2"/>
          <p:cNvSpPr>
            <a:spLocks noGrp="1" noRot="1" noChangeAspect="1" noChangeArrowheads="1" noTextEdit="1"/>
          </p:cNvSpPr>
          <p:nvPr>
            <p:ph type="sldImg"/>
          </p:nvPr>
        </p:nvSpPr>
        <p:spPr>
          <a:xfrm>
            <a:off x="996950" y="766763"/>
            <a:ext cx="5113338" cy="3835400"/>
          </a:xfrm>
          <a:ln/>
        </p:spPr>
      </p:sp>
      <p:sp>
        <p:nvSpPr>
          <p:cNvPr id="120836" name="Text Box 3"/>
          <p:cNvSpPr txBox="1">
            <a:spLocks noGrp="1" noChangeArrowheads="1"/>
          </p:cNvSpPr>
          <p:nvPr>
            <p:ph type="body" idx="1"/>
          </p:nvPr>
        </p:nvSpPr>
        <p:spPr>
          <a:xfrm>
            <a:off x="944563" y="4857750"/>
            <a:ext cx="5213350" cy="260350"/>
          </a:xfrm>
          <a:noFill/>
          <a:ln/>
        </p:spPr>
        <p:txBody>
          <a:bodyPr>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To be completed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0" y="0"/>
            <a:ext cx="1588" cy="279400"/>
          </a:xfrm>
          <a:noFill/>
        </p:spPr>
        <p:txBody>
          <a:bodyPr/>
          <a:lstStyle/>
          <a:p>
            <a:fld id="{14327E4B-CF7D-4B32-AFD1-F8C7727F0031}" type="slidenum">
              <a:rPr lang="en-US"/>
              <a:pPr/>
              <a:t>6</a:t>
            </a:fld>
            <a:endParaRPr lang="en-US"/>
          </a:p>
        </p:txBody>
      </p:sp>
      <p:sp>
        <p:nvSpPr>
          <p:cNvPr id="81923" name="Rectangle 2"/>
          <p:cNvSpPr>
            <a:spLocks noGrp="1" noRot="1" noChangeAspect="1" noChangeArrowheads="1" noTextEdit="1"/>
          </p:cNvSpPr>
          <p:nvPr>
            <p:ph type="sldImg"/>
          </p:nvPr>
        </p:nvSpPr>
        <p:spPr>
          <a:xfrm>
            <a:off x="995363" y="768350"/>
            <a:ext cx="5113337" cy="3835400"/>
          </a:xfrm>
          <a:ln/>
        </p:spPr>
      </p:sp>
      <p:sp>
        <p:nvSpPr>
          <p:cNvPr id="81924" name="Rectangle 3"/>
          <p:cNvSpPr txBox="1">
            <a:spLocks noGrp="1" noChangeArrowheads="1"/>
          </p:cNvSpPr>
          <p:nvPr>
            <p:ph type="body" idx="1"/>
          </p:nvPr>
        </p:nvSpPr>
        <p:spPr>
          <a:xfrm>
            <a:off x="944563" y="4859338"/>
            <a:ext cx="5213350" cy="4606925"/>
          </a:xfrm>
          <a:noFill/>
          <a:ln/>
        </p:spPr>
        <p:txBody>
          <a:bodyPr/>
          <a:lstStyle/>
          <a:p>
            <a:pPr>
              <a:spcBef>
                <a:spcPct val="0"/>
              </a:spcBef>
            </a:pPr>
            <a:r>
              <a:rPr lang="en-US" b="1" u="sng" dirty="0" smtClean="0">
                <a:solidFill>
                  <a:srgbClr val="EC4242"/>
                </a:solidFill>
                <a:latin typeface="Arial" pitchFamily="34" charset="0"/>
                <a:ea typeface="ＭＳ Ｐゴシック" pitchFamily="-65" charset="-128"/>
              </a:rPr>
              <a:t>Data Tier</a:t>
            </a:r>
          </a:p>
          <a:p>
            <a:pPr>
              <a:spcBef>
                <a:spcPct val="0"/>
              </a:spcBef>
            </a:pPr>
            <a:r>
              <a:rPr lang="en-US" b="1" dirty="0" smtClean="0">
                <a:solidFill>
                  <a:srgbClr val="EC4242"/>
                </a:solidFill>
                <a:latin typeface="Arial" pitchFamily="34" charset="0"/>
                <a:ea typeface="ＭＳ Ｐゴシック" pitchFamily="-65" charset="-128"/>
              </a:rPr>
              <a:t>- Database Server</a:t>
            </a:r>
            <a:br>
              <a:rPr lang="en-US" b="1" dirty="0" smtClean="0">
                <a:solidFill>
                  <a:srgbClr val="EC4242"/>
                </a:solidFill>
                <a:latin typeface="Arial" pitchFamily="34" charset="0"/>
                <a:ea typeface="ＭＳ Ｐゴシック" pitchFamily="-65" charset="-128"/>
              </a:rPr>
            </a:br>
            <a:r>
              <a:rPr lang="en-US" b="1" dirty="0" smtClean="0">
                <a:solidFill>
                  <a:srgbClr val="120C80"/>
                </a:solidFill>
                <a:latin typeface="Arial" pitchFamily="34" charset="0"/>
                <a:ea typeface="ＭＳ Ｐゴシック" pitchFamily="-65" charset="-128"/>
              </a:rPr>
              <a:t>Role</a:t>
            </a:r>
            <a:r>
              <a:rPr lang="en-US" dirty="0" smtClean="0">
                <a:solidFill>
                  <a:srgbClr val="120C80"/>
                </a:solidFill>
                <a:latin typeface="Arial" pitchFamily="34" charset="0"/>
                <a:ea typeface="ＭＳ Ｐゴシック" pitchFamily="-65" charset="-128"/>
              </a:rPr>
              <a:t>: Storage of meta data i.e. “data about data”.</a:t>
            </a:r>
          </a:p>
          <a:p>
            <a:pPr>
              <a:spcBef>
                <a:spcPct val="0"/>
              </a:spcBef>
            </a:pPr>
            <a:r>
              <a:rPr lang="en-US" b="1" dirty="0" smtClean="0">
                <a:latin typeface="Arial" pitchFamily="34" charset="0"/>
                <a:ea typeface="ＭＳ Ｐゴシック" pitchFamily="-65" charset="-128"/>
              </a:rPr>
              <a:t>- Search Server</a:t>
            </a:r>
          </a:p>
          <a:p>
            <a:pPr>
              <a:spcBef>
                <a:spcPct val="0"/>
              </a:spcBef>
            </a:pPr>
            <a:r>
              <a:rPr lang="en-US" b="1" dirty="0" smtClean="0">
                <a:latin typeface="Arial" pitchFamily="34" charset="0"/>
                <a:ea typeface="ＭＳ Ｐゴシック" pitchFamily="-65" charset="-128"/>
              </a:rPr>
              <a:t>Role</a:t>
            </a:r>
            <a:r>
              <a:rPr lang="en-US" dirty="0" smtClean="0">
                <a:latin typeface="Arial" pitchFamily="34" charset="0"/>
                <a:ea typeface="ＭＳ Ｐゴシック" pitchFamily="-65" charset="-128"/>
              </a:rPr>
              <a:t>: Index meta data and files for key word searching and refinement.</a:t>
            </a:r>
          </a:p>
          <a:p>
            <a:pPr>
              <a:spcBef>
                <a:spcPct val="0"/>
              </a:spcBef>
            </a:pPr>
            <a:r>
              <a:rPr lang="en-US" b="1" dirty="0" smtClean="0">
                <a:solidFill>
                  <a:srgbClr val="EC4242"/>
                </a:solidFill>
                <a:latin typeface="Arial" pitchFamily="34" charset="0"/>
                <a:ea typeface="ＭＳ Ｐゴシック" pitchFamily="-65" charset="-128"/>
              </a:rPr>
              <a:t>- File Server called in ENOVIA “File Collaboration Server” or FCS / STORE</a:t>
            </a:r>
          </a:p>
          <a:p>
            <a:pPr>
              <a:spcBef>
                <a:spcPct val="0"/>
              </a:spcBef>
            </a:pPr>
            <a:r>
              <a:rPr lang="en-US" b="1" dirty="0" smtClean="0">
                <a:solidFill>
                  <a:srgbClr val="EC4242"/>
                </a:solidFill>
                <a:latin typeface="Arial" pitchFamily="34" charset="0"/>
                <a:ea typeface="ＭＳ Ｐゴシック" pitchFamily="-65" charset="-128"/>
              </a:rPr>
              <a:t>Role: </a:t>
            </a:r>
            <a:r>
              <a:rPr lang="en-US" dirty="0" smtClean="0">
                <a:solidFill>
                  <a:srgbClr val="120C80"/>
                </a:solidFill>
                <a:latin typeface="Arial" pitchFamily="34" charset="0"/>
                <a:ea typeface="ＭＳ Ｐゴシック" pitchFamily="-65" charset="-128"/>
              </a:rPr>
              <a:t>Rapid storage and retrieval of r</a:t>
            </a:r>
            <a:r>
              <a:rPr lang="en-US" dirty="0" smtClean="0">
                <a:solidFill>
                  <a:srgbClr val="EC4242"/>
                </a:solidFill>
                <a:latin typeface="Arial" pitchFamily="34" charset="0"/>
                <a:ea typeface="ＭＳ Ｐゴシック" pitchFamily="-65" charset="-128"/>
              </a:rPr>
              <a:t>epresentations (like CAD geometry for instance).</a:t>
            </a:r>
          </a:p>
          <a:p>
            <a:r>
              <a:rPr lang="en-US" b="1" dirty="0" smtClean="0">
                <a:latin typeface="Arial" pitchFamily="34" charset="0"/>
                <a:ea typeface="ＭＳ Ｐゴシック" pitchFamily="-65" charset="-128"/>
              </a:rPr>
              <a:t>Physical view:</a:t>
            </a:r>
            <a:r>
              <a:rPr lang="en-US" dirty="0" smtClean="0">
                <a:latin typeface="Arial" pitchFamily="34" charset="0"/>
                <a:ea typeface="ＭＳ Ｐゴシック" pitchFamily="-65" charset="-128"/>
              </a:rPr>
              <a:t> Application Server + File server </a:t>
            </a:r>
            <a:r>
              <a:rPr lang="en-US" dirty="0" err="1" smtClean="0">
                <a:latin typeface="Arial" pitchFamily="34" charset="0"/>
                <a:ea typeface="ＭＳ Ｐゴシック" pitchFamily="-65" charset="-128"/>
              </a:rPr>
              <a:t>w</a:t>
            </a:r>
            <a:r>
              <a:rPr lang="en-US" dirty="0" smtClean="0">
                <a:latin typeface="Arial" pitchFamily="34" charset="0"/>
                <a:ea typeface="ＭＳ Ｐゴシック" pitchFamily="-65" charset="-128"/>
              </a:rPr>
              <a:t>/ FCS applications installed – the application server being limited to transfer files for the file server to the client seat.</a:t>
            </a:r>
          </a:p>
          <a:p>
            <a:pPr>
              <a:spcBef>
                <a:spcPct val="0"/>
              </a:spcBef>
            </a:pPr>
            <a:endParaRPr lang="en-US" dirty="0" smtClean="0">
              <a:solidFill>
                <a:srgbClr val="EC4242"/>
              </a:solidFill>
              <a:latin typeface="Arial" pitchFamily="34" charset="0"/>
              <a:ea typeface="ＭＳ Ｐゴシック" pitchFamily="-65" charset="-128"/>
            </a:endParaRPr>
          </a:p>
          <a:p>
            <a:pPr>
              <a:spcBef>
                <a:spcPct val="0"/>
              </a:spcBef>
            </a:pPr>
            <a:r>
              <a:rPr lang="en-US" b="1" u="sng" dirty="0" smtClean="0">
                <a:solidFill>
                  <a:srgbClr val="EC4242"/>
                </a:solidFill>
                <a:latin typeface="Arial" pitchFamily="34" charset="0"/>
                <a:ea typeface="ＭＳ Ｐゴシック" pitchFamily="-65" charset="-128"/>
              </a:rPr>
              <a:t>Logic Tier</a:t>
            </a:r>
          </a:p>
          <a:p>
            <a:pPr>
              <a:spcBef>
                <a:spcPct val="0"/>
              </a:spcBef>
            </a:pPr>
            <a:r>
              <a:rPr lang="en-US" b="1" dirty="0" smtClean="0">
                <a:solidFill>
                  <a:srgbClr val="EC4242"/>
                </a:solidFill>
                <a:latin typeface="Arial" pitchFamily="34" charset="0"/>
                <a:ea typeface="ＭＳ Ｐゴシック" pitchFamily="-65" charset="-128"/>
              </a:rPr>
              <a:t>- Application Server called in ENOVIA “Main Collaboration Server” or (MCS) / RDBMS</a:t>
            </a:r>
          </a:p>
          <a:p>
            <a:pPr>
              <a:spcBef>
                <a:spcPct val="0"/>
              </a:spcBef>
            </a:pPr>
            <a:r>
              <a:rPr lang="en-US" b="1" dirty="0" smtClean="0">
                <a:solidFill>
                  <a:srgbClr val="120C80"/>
                </a:solidFill>
                <a:latin typeface="Arial" pitchFamily="34" charset="0"/>
                <a:ea typeface="ＭＳ Ｐゴシック" pitchFamily="-65" charset="-128"/>
              </a:rPr>
              <a:t>Role</a:t>
            </a:r>
            <a:r>
              <a:rPr lang="en-US" dirty="0" smtClean="0">
                <a:solidFill>
                  <a:srgbClr val="120C80"/>
                </a:solidFill>
                <a:latin typeface="Arial" pitchFamily="34" charset="0"/>
                <a:ea typeface="ＭＳ Ｐゴシック" pitchFamily="-65" charset="-128"/>
              </a:rPr>
              <a:t>: Handle the business logic and data access of the applications. </a:t>
            </a:r>
          </a:p>
          <a:p>
            <a:r>
              <a:rPr lang="en-US" b="1" dirty="0" smtClean="0">
                <a:latin typeface="Arial" pitchFamily="34" charset="0"/>
                <a:ea typeface="ＭＳ Ｐゴシック" pitchFamily="-65" charset="-128"/>
              </a:rPr>
              <a:t>Physical view:</a:t>
            </a:r>
            <a:r>
              <a:rPr lang="en-US" dirty="0" smtClean="0">
                <a:latin typeface="Arial" pitchFamily="34" charset="0"/>
                <a:ea typeface="ＭＳ Ｐゴシック" pitchFamily="-65" charset="-128"/>
              </a:rPr>
              <a:t> Application Server </a:t>
            </a:r>
            <a:r>
              <a:rPr lang="en-US" dirty="0" err="1" smtClean="0">
                <a:latin typeface="Arial" pitchFamily="34" charset="0"/>
                <a:ea typeface="ＭＳ Ｐゴシック" pitchFamily="-65" charset="-128"/>
              </a:rPr>
              <a:t>w</a:t>
            </a:r>
            <a:r>
              <a:rPr lang="en-US" dirty="0" smtClean="0">
                <a:latin typeface="Arial" pitchFamily="34" charset="0"/>
                <a:ea typeface="ＭＳ Ｐゴシック" pitchFamily="-65" charset="-128"/>
              </a:rPr>
              <a:t>/ MCS applications installed</a:t>
            </a:r>
            <a:endParaRPr lang="en-US" dirty="0" smtClean="0">
              <a:solidFill>
                <a:srgbClr val="120C80"/>
              </a:solidFill>
              <a:latin typeface="Arial" pitchFamily="34" charset="0"/>
              <a:ea typeface="ＭＳ Ｐゴシック" pitchFamily="-65" charset="-128"/>
            </a:endParaRPr>
          </a:p>
          <a:p>
            <a:pPr>
              <a:spcBef>
                <a:spcPct val="0"/>
              </a:spcBef>
            </a:pPr>
            <a:r>
              <a:rPr lang="en-US" b="1" dirty="0" smtClean="0">
                <a:solidFill>
                  <a:srgbClr val="EC4242"/>
                </a:solidFill>
                <a:latin typeface="Arial" pitchFamily="34" charset="0"/>
                <a:ea typeface="ＭＳ Ｐゴシック" pitchFamily="-65" charset="-128"/>
              </a:rPr>
              <a:t>- Web </a:t>
            </a:r>
            <a:r>
              <a:rPr lang="en-US" b="1" dirty="0" err="1" smtClean="0">
                <a:solidFill>
                  <a:srgbClr val="EC4242"/>
                </a:solidFill>
                <a:latin typeface="Arial" pitchFamily="34" charset="0"/>
                <a:ea typeface="ＭＳ Ｐゴシック" pitchFamily="-65" charset="-128"/>
              </a:rPr>
              <a:t>Server(s</a:t>
            </a:r>
            <a:r>
              <a:rPr lang="en-US" b="1" dirty="0" smtClean="0">
                <a:solidFill>
                  <a:srgbClr val="EC4242"/>
                </a:solidFill>
                <a:latin typeface="Arial" pitchFamily="34" charset="0"/>
                <a:ea typeface="ＭＳ Ｐゴシック" pitchFamily="-65" charset="-128"/>
              </a:rPr>
              <a:t>)</a:t>
            </a:r>
            <a:br>
              <a:rPr lang="en-US" b="1" dirty="0" smtClean="0">
                <a:solidFill>
                  <a:srgbClr val="EC4242"/>
                </a:solidFill>
                <a:latin typeface="Arial" pitchFamily="34" charset="0"/>
                <a:ea typeface="ＭＳ Ｐゴシック" pitchFamily="-65" charset="-128"/>
              </a:rPr>
            </a:br>
            <a:r>
              <a:rPr lang="en-US" b="1" dirty="0" smtClean="0">
                <a:solidFill>
                  <a:srgbClr val="120C80"/>
                </a:solidFill>
                <a:latin typeface="Arial" pitchFamily="34" charset="0"/>
                <a:ea typeface="ＭＳ Ｐゴシック" pitchFamily="-65" charset="-128"/>
              </a:rPr>
              <a:t>Role</a:t>
            </a:r>
            <a:r>
              <a:rPr lang="en-US" dirty="0" smtClean="0">
                <a:solidFill>
                  <a:srgbClr val="120C80"/>
                </a:solidFill>
                <a:latin typeface="Arial" pitchFamily="34" charset="0"/>
                <a:ea typeface="ＭＳ Ｐゴシック" pitchFamily="-65" charset="-128"/>
              </a:rPr>
              <a:t>: </a:t>
            </a:r>
            <a:r>
              <a:rPr lang="en-US" dirty="0" smtClean="0">
                <a:latin typeface="Arial" pitchFamily="34" charset="0"/>
                <a:ea typeface="ＭＳ Ｐゴシック" pitchFamily="-65" charset="-128"/>
              </a:rPr>
              <a:t>Accept HTTP requests from web clients and serve them HTTP responses along with optional static contents (web pages, style sheets, java scripts, etc.). </a:t>
            </a:r>
          </a:p>
          <a:p>
            <a:pPr>
              <a:spcBef>
                <a:spcPct val="0"/>
              </a:spcBef>
            </a:pPr>
            <a:r>
              <a:rPr lang="en-US" dirty="0" smtClean="0">
                <a:latin typeface="Arial" pitchFamily="34" charset="0"/>
                <a:ea typeface="ＭＳ Ｐゴシック" pitchFamily="-65" charset="-128"/>
              </a:rPr>
              <a:t>Can be also used as a proxy/load balancing server.</a:t>
            </a:r>
          </a:p>
          <a:p>
            <a:pPr>
              <a:spcBef>
                <a:spcPct val="0"/>
              </a:spcBef>
            </a:pPr>
            <a:endParaRPr lang="en-US" dirty="0" smtClean="0">
              <a:latin typeface="Arial" pitchFamily="34" charset="0"/>
              <a:ea typeface="ＭＳ Ｐゴシック" pitchFamily="-65"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5612CA15-9DEB-4ECA-9A01-35CC70B52134}"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52</a:t>
            </a:fld>
            <a:endParaRPr lang="en-GB" sz="1300" b="1">
              <a:ea typeface="SimSun" charset="-122"/>
            </a:endParaRPr>
          </a:p>
        </p:txBody>
      </p:sp>
      <p:sp>
        <p:nvSpPr>
          <p:cNvPr id="121859" name="Rectangle 2"/>
          <p:cNvSpPr>
            <a:spLocks noGrp="1" noRot="1" noChangeAspect="1" noChangeArrowheads="1" noTextEdit="1"/>
          </p:cNvSpPr>
          <p:nvPr>
            <p:ph type="sldImg"/>
          </p:nvPr>
        </p:nvSpPr>
        <p:spPr>
          <a:xfrm>
            <a:off x="996950" y="766763"/>
            <a:ext cx="5113338" cy="3835400"/>
          </a:xfrm>
          <a:ln/>
        </p:spPr>
      </p:sp>
      <p:sp>
        <p:nvSpPr>
          <p:cNvPr id="121860" name="Text Box 3"/>
          <p:cNvSpPr txBox="1">
            <a:spLocks noGrp="1" noChangeArrowheads="1"/>
          </p:cNvSpPr>
          <p:nvPr>
            <p:ph type="body" idx="1"/>
          </p:nvPr>
        </p:nvSpPr>
        <p:spPr>
          <a:xfrm>
            <a:off x="944563" y="4857750"/>
            <a:ext cx="5213350" cy="260350"/>
          </a:xfrm>
          <a:noFill/>
          <a:ln/>
        </p:spPr>
        <p:txBody>
          <a:bodyPr>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To be completed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7804CF0-3587-421D-9018-527DA5E08671}"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53</a:t>
            </a:fld>
            <a:endParaRPr lang="en-GB" sz="1300" b="1">
              <a:ea typeface="SimSun" charset="-122"/>
            </a:endParaRPr>
          </a:p>
        </p:txBody>
      </p:sp>
      <p:sp>
        <p:nvSpPr>
          <p:cNvPr id="122883" name="Rectangle 2"/>
          <p:cNvSpPr>
            <a:spLocks noGrp="1" noRot="1" noChangeAspect="1" noChangeArrowheads="1" noTextEdit="1"/>
          </p:cNvSpPr>
          <p:nvPr>
            <p:ph type="sldImg"/>
          </p:nvPr>
        </p:nvSpPr>
        <p:spPr>
          <a:xfrm>
            <a:off x="996950" y="766763"/>
            <a:ext cx="5113338" cy="3835400"/>
          </a:xfrm>
          <a:ln/>
        </p:spPr>
      </p:sp>
      <p:sp>
        <p:nvSpPr>
          <p:cNvPr id="122884" name="Text Box 3"/>
          <p:cNvSpPr txBox="1">
            <a:spLocks noGrp="1" noChangeArrowheads="1"/>
          </p:cNvSpPr>
          <p:nvPr>
            <p:ph type="body" idx="1"/>
          </p:nvPr>
        </p:nvSpPr>
        <p:spPr>
          <a:xfrm>
            <a:off x="944563" y="4857750"/>
            <a:ext cx="5213350" cy="260350"/>
          </a:xfrm>
          <a:noFill/>
          <a:ln/>
        </p:spPr>
        <p:txBody>
          <a:bodyPr>
            <a:spAutoFit/>
          </a:bodyPr>
          <a:lstStyle/>
          <a:p>
            <a:pPr eaLnBrk="1" hangingPunct="1">
              <a:lnSpc>
                <a:spcPct val="90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To be completed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a:lstStyle/>
          <a:p>
            <a:endParaRPr lang="en-US" smtClean="0">
              <a:ea typeface="ＭＳ Ｐゴシック" pitchFamily="-65" charset="-128"/>
            </a:endParaRPr>
          </a:p>
        </p:txBody>
      </p:sp>
      <p:sp>
        <p:nvSpPr>
          <p:cNvPr id="46084" name="Slide Number Placeholder 3"/>
          <p:cNvSpPr>
            <a:spLocks noGrp="1"/>
          </p:cNvSpPr>
          <p:nvPr>
            <p:ph type="sldNum" sz="quarter" idx="5"/>
          </p:nvPr>
        </p:nvSpPr>
        <p:spPr bwMode="auto">
          <a:xfrm>
            <a:off x="0" y="0"/>
            <a:ext cx="1588" cy="280079"/>
          </a:xfrm>
          <a:noFill/>
          <a:ln>
            <a:miter lim="800000"/>
            <a:headEnd/>
            <a:tailEnd/>
          </a:ln>
        </p:spPr>
        <p:txBody>
          <a:bodyPr/>
          <a:lstStyle/>
          <a:p>
            <a:fld id="{484C4871-1826-423B-A047-37F4CA6A415C}" type="slidenum">
              <a:rPr lang="en-US" smtClean="0"/>
              <a:pPr/>
              <a:t>54</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a:lstStyle/>
          <a:p>
            <a:endParaRPr lang="en-US" smtClean="0">
              <a:ea typeface="ＭＳ Ｐゴシック" pitchFamily="-65" charset="-128"/>
            </a:endParaRPr>
          </a:p>
        </p:txBody>
      </p:sp>
      <p:sp>
        <p:nvSpPr>
          <p:cNvPr id="47108" name="Slide Number Placeholder 3"/>
          <p:cNvSpPr>
            <a:spLocks noGrp="1"/>
          </p:cNvSpPr>
          <p:nvPr>
            <p:ph type="sldNum" sz="quarter" idx="5"/>
          </p:nvPr>
        </p:nvSpPr>
        <p:spPr bwMode="auto">
          <a:xfrm>
            <a:off x="0" y="0"/>
            <a:ext cx="1588" cy="280079"/>
          </a:xfrm>
          <a:noFill/>
          <a:ln>
            <a:miter lim="800000"/>
            <a:headEnd/>
            <a:tailEnd/>
          </a:ln>
        </p:spPr>
        <p:txBody>
          <a:bodyPr/>
          <a:lstStyle/>
          <a:p>
            <a:fld id="{5CC9D438-EBB3-47EF-B4DE-D1E302B7C63A}" type="slidenum">
              <a:rPr lang="en-US" smtClean="0"/>
              <a:pPr/>
              <a:t>55</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a:lstStyle/>
          <a:p>
            <a:endParaRPr lang="en-US" smtClean="0">
              <a:ea typeface="ＭＳ Ｐゴシック" pitchFamily="-65" charset="-128"/>
            </a:endParaRPr>
          </a:p>
        </p:txBody>
      </p:sp>
      <p:sp>
        <p:nvSpPr>
          <p:cNvPr id="49156" name="Slide Number Placeholder 3"/>
          <p:cNvSpPr>
            <a:spLocks noGrp="1"/>
          </p:cNvSpPr>
          <p:nvPr>
            <p:ph type="sldNum" sz="quarter" idx="5"/>
          </p:nvPr>
        </p:nvSpPr>
        <p:spPr bwMode="auto">
          <a:xfrm>
            <a:off x="0" y="0"/>
            <a:ext cx="1588" cy="280079"/>
          </a:xfrm>
          <a:noFill/>
          <a:ln>
            <a:miter lim="800000"/>
            <a:headEnd/>
            <a:tailEnd/>
          </a:ln>
        </p:spPr>
        <p:txBody>
          <a:bodyPr/>
          <a:lstStyle/>
          <a:p>
            <a:fld id="{6961E174-AA22-4E11-961F-0239315FC05F}" type="slidenum">
              <a:rPr lang="en-US" smtClean="0"/>
              <a:pPr/>
              <a:t>56</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D941FEED-65F1-4294-BF73-9B919B94BEB0}"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57</a:t>
            </a:fld>
            <a:endParaRPr lang="en-GB" sz="1300" b="1">
              <a:ea typeface="SimSun" charset="-122"/>
            </a:endParaRPr>
          </a:p>
        </p:txBody>
      </p:sp>
      <p:sp>
        <p:nvSpPr>
          <p:cNvPr id="126979" name="Rectangle 2"/>
          <p:cNvSpPr>
            <a:spLocks noGrp="1" noRot="1" noChangeAspect="1" noChangeArrowheads="1" noTextEdit="1"/>
          </p:cNvSpPr>
          <p:nvPr>
            <p:ph type="sldImg"/>
          </p:nvPr>
        </p:nvSpPr>
        <p:spPr>
          <a:xfrm>
            <a:off x="996950" y="766763"/>
            <a:ext cx="5113338" cy="3835400"/>
          </a:xfrm>
          <a:ln/>
        </p:spPr>
      </p:sp>
      <p:sp>
        <p:nvSpPr>
          <p:cNvPr id="126980" name="Text Box 3"/>
          <p:cNvSpPr txBox="1">
            <a:spLocks noGrp="1" noChangeArrowheads="1"/>
          </p:cNvSpPr>
          <p:nvPr>
            <p:ph type="body" idx="1"/>
          </p:nvPr>
        </p:nvSpPr>
        <p:spPr>
          <a:noFill/>
          <a:ln/>
        </p:spPr>
        <p:txBody>
          <a:bodyPr wrap="none" anchor="ctr"/>
          <a:lstStyle/>
          <a:p>
            <a:endParaRPr lang="fr-FR" smtClean="0">
              <a:latin typeface="Arial" pitchFamily="34" charset="0"/>
              <a:ea typeface="ＭＳ Ｐゴシック" pitchFamily="-65"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FE0F33CE-7BC9-49AA-96DA-FAD01EA3F55D}" type="slidenum">
              <a:rPr lang="de-DE" sz="1300">
                <a:solidFill>
                  <a:schemeClr val="tx1"/>
                </a:solidFill>
                <a:ea typeface="SimSun" charset="-122"/>
              </a:rPr>
              <a:pPr algn="r" defTabSz="960438"/>
              <a:t>58</a:t>
            </a:fld>
            <a:endParaRPr lang="de-DE" sz="1300">
              <a:solidFill>
                <a:schemeClr val="tx1"/>
              </a:solidFill>
              <a:ea typeface="SimSun" charset="-122"/>
            </a:endParaRPr>
          </a:p>
        </p:txBody>
      </p:sp>
      <p:sp>
        <p:nvSpPr>
          <p:cNvPr id="132099" name="Rectangle 2"/>
          <p:cNvSpPr>
            <a:spLocks noGrp="1" noRot="1" noChangeAspect="1" noChangeArrowheads="1" noTextEdit="1"/>
          </p:cNvSpPr>
          <p:nvPr>
            <p:ph type="sldImg"/>
          </p:nvPr>
        </p:nvSpPr>
        <p:spPr>
          <a:xfrm>
            <a:off x="996950" y="766763"/>
            <a:ext cx="5113338" cy="3835400"/>
          </a:xfrm>
          <a:ln/>
        </p:spPr>
      </p:sp>
      <p:sp>
        <p:nvSpPr>
          <p:cNvPr id="132100"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endParaRPr lang="en-US" dirty="0" smtClean="0">
              <a:latin typeface="Arial" pitchFamily="34" charset="0"/>
              <a:ea typeface="ＭＳ Ｐゴシック" pitchFamily="-65"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09201A4E-3B86-416F-ACD9-C324F0A5A702}" type="slidenum">
              <a:rPr lang="de-DE" sz="1300">
                <a:solidFill>
                  <a:schemeClr val="tx1"/>
                </a:solidFill>
                <a:ea typeface="SimSun" charset="-122"/>
              </a:rPr>
              <a:pPr algn="r" defTabSz="960438"/>
              <a:t>59</a:t>
            </a:fld>
            <a:endParaRPr lang="de-DE" sz="1300">
              <a:solidFill>
                <a:schemeClr val="tx1"/>
              </a:solidFill>
              <a:ea typeface="SimSun" charset="-122"/>
            </a:endParaRPr>
          </a:p>
        </p:txBody>
      </p:sp>
      <p:sp>
        <p:nvSpPr>
          <p:cNvPr id="128003" name="Rectangle 2"/>
          <p:cNvSpPr>
            <a:spLocks noGrp="1" noRot="1" noChangeAspect="1" noChangeArrowheads="1" noTextEdit="1"/>
          </p:cNvSpPr>
          <p:nvPr>
            <p:ph type="sldImg"/>
          </p:nvPr>
        </p:nvSpPr>
        <p:spPr>
          <a:xfrm>
            <a:off x="996950" y="766763"/>
            <a:ext cx="5113338" cy="3835400"/>
          </a:xfrm>
          <a:ln/>
        </p:spPr>
      </p:sp>
      <p:sp>
        <p:nvSpPr>
          <p:cNvPr id="128004"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endParaRPr lang="en-US" dirty="0" smtClean="0">
              <a:latin typeface="Arial" pitchFamily="34" charset="0"/>
              <a:ea typeface="ＭＳ Ｐゴシック" pitchFamily="-65"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4022725" y="9721850"/>
            <a:ext cx="3078163" cy="511175"/>
          </a:xfrm>
          <a:prstGeom prst="rect">
            <a:avLst/>
          </a:prstGeom>
          <a:noFill/>
          <a:ln w="9525">
            <a:noFill/>
            <a:miter lim="800000"/>
            <a:headEnd/>
            <a:tailEnd/>
          </a:ln>
        </p:spPr>
        <p:txBody>
          <a:bodyPr lIns="96083" tIns="48041" rIns="96083" bIns="48041" anchor="b"/>
          <a:lstStyle/>
          <a:p>
            <a:pPr algn="r" defTabSz="960438"/>
            <a:fld id="{58C1403C-4FD6-4651-A3D8-75935D5A0B27}" type="slidenum">
              <a:rPr lang="de-DE" sz="1300">
                <a:solidFill>
                  <a:schemeClr val="tx1"/>
                </a:solidFill>
                <a:ea typeface="SimSun" charset="-122"/>
              </a:rPr>
              <a:pPr algn="r" defTabSz="960438"/>
              <a:t>60</a:t>
            </a:fld>
            <a:endParaRPr lang="de-DE" sz="1300">
              <a:solidFill>
                <a:schemeClr val="tx1"/>
              </a:solidFill>
              <a:ea typeface="SimSun" charset="-122"/>
            </a:endParaRPr>
          </a:p>
        </p:txBody>
      </p:sp>
      <p:sp>
        <p:nvSpPr>
          <p:cNvPr id="129027" name="Rectangle 2"/>
          <p:cNvSpPr>
            <a:spLocks noGrp="1" noRot="1" noChangeAspect="1" noChangeArrowheads="1" noTextEdit="1"/>
          </p:cNvSpPr>
          <p:nvPr>
            <p:ph type="sldImg"/>
          </p:nvPr>
        </p:nvSpPr>
        <p:spPr>
          <a:xfrm>
            <a:off x="996950" y="766763"/>
            <a:ext cx="5113338" cy="3835400"/>
          </a:xfrm>
          <a:ln/>
        </p:spPr>
      </p:sp>
      <p:sp>
        <p:nvSpPr>
          <p:cNvPr id="129028" name="Rectangle 3"/>
          <p:cNvSpPr txBox="1">
            <a:spLocks noGrp="1" noChangeArrowheads="1"/>
          </p:cNvSpPr>
          <p:nvPr>
            <p:ph type="body" idx="1"/>
          </p:nvPr>
        </p:nvSpPr>
        <p:spPr>
          <a:xfrm>
            <a:off x="944563" y="4857750"/>
            <a:ext cx="5213350" cy="4610100"/>
          </a:xfrm>
          <a:noFill/>
          <a:ln/>
        </p:spPr>
        <p:txBody>
          <a:bodyPr lIns="96083" tIns="48041" rIns="96083" bIns="48041"/>
          <a:lstStyle/>
          <a:p>
            <a:pPr defTabSz="914400" eaLnBrk="1" hangingPunct="1"/>
            <a:endParaRPr lang="en-US" dirty="0" smtClean="0">
              <a:latin typeface="Arial" pitchFamily="34" charset="0"/>
              <a:ea typeface="ＭＳ Ｐゴシック" pitchFamily="-65"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xfrm>
            <a:off x="0" y="0"/>
            <a:ext cx="1588" cy="279400"/>
          </a:xfrm>
          <a:noFill/>
        </p:spPr>
        <p:txBody>
          <a:bodyPr/>
          <a:lstStyle/>
          <a:p>
            <a:fld id="{15304C49-6712-4C5C-B260-5E78B3EF1110}" type="slidenum">
              <a:rPr lang="en-US"/>
              <a:pPr/>
              <a:t>61</a:t>
            </a:fld>
            <a:endParaRPr lang="en-US"/>
          </a:p>
        </p:txBody>
      </p:sp>
      <p:sp>
        <p:nvSpPr>
          <p:cNvPr id="124931" name="Rectangle 2"/>
          <p:cNvSpPr>
            <a:spLocks noGrp="1" noRot="1" noChangeAspect="1" noChangeArrowheads="1" noTextEdit="1"/>
          </p:cNvSpPr>
          <p:nvPr>
            <p:ph type="sldImg"/>
          </p:nvPr>
        </p:nvSpPr>
        <p:spPr>
          <a:xfrm>
            <a:off x="125413" y="639763"/>
            <a:ext cx="3579812" cy="2686050"/>
          </a:xfrm>
          <a:ln/>
        </p:spPr>
      </p:sp>
      <p:sp>
        <p:nvSpPr>
          <p:cNvPr id="124932" name="Rectangle 3"/>
          <p:cNvSpPr txBox="1">
            <a:spLocks noGrp="1" noChangeArrowheads="1"/>
          </p:cNvSpPr>
          <p:nvPr>
            <p:ph type="body" idx="1"/>
          </p:nvPr>
        </p:nvSpPr>
        <p:spPr>
          <a:xfrm>
            <a:off x="257175" y="3543300"/>
            <a:ext cx="6648450" cy="6318250"/>
          </a:xfrm>
          <a:noFill/>
          <a:ln/>
        </p:spPr>
        <p:txBody>
          <a:bodyPr/>
          <a:lstStyle/>
          <a:p>
            <a:endParaRPr lang="en-US" smtClean="0">
              <a:latin typeface="Arial" pitchFamily="34" charset="0"/>
              <a:ea typeface="ＭＳ Ｐゴシック" pitchFamily="-65"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Text Box 1"/>
          <p:cNvSpPr txBox="1">
            <a:spLocks noChangeArrowheads="1"/>
          </p:cNvSpPr>
          <p:nvPr/>
        </p:nvSpPr>
        <p:spPr bwMode="auto">
          <a:xfrm>
            <a:off x="4022725" y="9720263"/>
            <a:ext cx="3078163" cy="511175"/>
          </a:xfrm>
          <a:prstGeom prst="rect">
            <a:avLst/>
          </a:prstGeom>
          <a:noFill/>
          <a:ln w="9525">
            <a:noFill/>
            <a:miter lim="800000"/>
            <a:headEnd/>
            <a:tailEnd/>
          </a:ln>
        </p:spPr>
        <p:txBody>
          <a:bodyPr lIns="96120" tIns="47880" rIns="96120" bIns="47880" anchor="b">
            <a:spAutoFit/>
          </a:bodyPr>
          <a:lstStyle/>
          <a:p>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46F8818-2F84-4CC8-A78D-FE066136EB49}" type="slidenum">
              <a:rPr lang="en-GB" sz="1300" b="1">
                <a:ea typeface="SimSun" charset="-122"/>
              </a:rPr>
              <a:pPr algn="r">
                <a:lnSpc>
                  <a:spcPct val="90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7</a:t>
            </a:fld>
            <a:endParaRPr lang="en-GB" sz="1300" b="1">
              <a:ea typeface="SimSun" charset="-122"/>
            </a:endParaRPr>
          </a:p>
        </p:txBody>
      </p:sp>
      <p:sp>
        <p:nvSpPr>
          <p:cNvPr id="82947" name="Rectangle 2"/>
          <p:cNvSpPr>
            <a:spLocks noGrp="1" noRot="1" noChangeAspect="1" noChangeArrowheads="1" noTextEdit="1"/>
          </p:cNvSpPr>
          <p:nvPr>
            <p:ph type="sldImg"/>
          </p:nvPr>
        </p:nvSpPr>
        <p:spPr>
          <a:xfrm>
            <a:off x="996950" y="766763"/>
            <a:ext cx="5113338" cy="3835400"/>
          </a:xfrm>
          <a:ln/>
        </p:spPr>
      </p:sp>
      <p:sp>
        <p:nvSpPr>
          <p:cNvPr id="5" name="Espace réservé des commentaires 4"/>
          <p:cNvSpPr>
            <a:spLocks noGrp="1"/>
          </p:cNvSpPr>
          <p:nvPr>
            <p:ph type="body" idx="10"/>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0" y="0"/>
            <a:ext cx="1588" cy="279400"/>
          </a:xfrm>
          <a:noFill/>
        </p:spPr>
        <p:txBody>
          <a:bodyPr/>
          <a:lstStyle/>
          <a:p>
            <a:fld id="{A9BE59EB-BA8A-4677-A67F-3D2611E0CE3B}" type="slidenum">
              <a:rPr lang="en-US"/>
              <a:pPr/>
              <a:t>8</a:t>
            </a:fld>
            <a:endParaRPr lang="en-US"/>
          </a:p>
        </p:txBody>
      </p:sp>
      <p:sp>
        <p:nvSpPr>
          <p:cNvPr id="83971" name="Rectangle 7"/>
          <p:cNvSpPr txBox="1">
            <a:spLocks noGrp="1" noChangeArrowheads="1"/>
          </p:cNvSpPr>
          <p:nvPr/>
        </p:nvSpPr>
        <p:spPr bwMode="auto">
          <a:xfrm>
            <a:off x="4024313" y="9723438"/>
            <a:ext cx="3078162" cy="511175"/>
          </a:xfrm>
          <a:prstGeom prst="rect">
            <a:avLst/>
          </a:prstGeom>
          <a:noFill/>
          <a:ln w="9525">
            <a:noFill/>
            <a:miter lim="800000"/>
            <a:headEnd/>
            <a:tailEnd/>
          </a:ln>
        </p:spPr>
        <p:txBody>
          <a:bodyPr lIns="99066" tIns="49533" rIns="99066" bIns="49533" anchor="b"/>
          <a:lstStyle/>
          <a:p>
            <a:pPr algn="r" eaLnBrk="0" hangingPunct="0">
              <a:buClr>
                <a:srgbClr val="000000"/>
              </a:buClr>
              <a:buSzPct val="100000"/>
              <a:buFont typeface="Arial" pitchFamily="34" charset="0"/>
              <a:buNone/>
            </a:pPr>
            <a:fld id="{9F7AC946-BF00-414E-AD5D-93A37BDE4FF0}" type="slidenum">
              <a:rPr lang="fr-FR" sz="1300">
                <a:latin typeface="Times New Roman" pitchFamily="18" charset="0"/>
                <a:ea typeface="SimSun" charset="-122"/>
              </a:rPr>
              <a:pPr algn="r" eaLnBrk="0" hangingPunct="0">
                <a:buClr>
                  <a:srgbClr val="000000"/>
                </a:buClr>
                <a:buSzPct val="100000"/>
                <a:buFont typeface="Arial" pitchFamily="34" charset="0"/>
                <a:buNone/>
              </a:pPr>
              <a:t>8</a:t>
            </a:fld>
            <a:endParaRPr lang="fr-FR" sz="1300">
              <a:latin typeface="Times New Roman" pitchFamily="18" charset="0"/>
              <a:ea typeface="SimSun" charset="-122"/>
            </a:endParaRPr>
          </a:p>
        </p:txBody>
      </p:sp>
      <p:sp>
        <p:nvSpPr>
          <p:cNvPr id="83972" name="Rectangle 2"/>
          <p:cNvSpPr>
            <a:spLocks noGrp="1" noRot="1" noChangeAspect="1" noChangeArrowheads="1" noTextEdit="1"/>
          </p:cNvSpPr>
          <p:nvPr>
            <p:ph type="sldImg"/>
          </p:nvPr>
        </p:nvSpPr>
        <p:spPr>
          <a:xfrm>
            <a:off x="125413" y="639763"/>
            <a:ext cx="3579812" cy="2686050"/>
          </a:xfrm>
          <a:ln/>
        </p:spPr>
      </p:sp>
      <p:sp>
        <p:nvSpPr>
          <p:cNvPr id="83973" name="Rectangle 3"/>
          <p:cNvSpPr txBox="1">
            <a:spLocks noGrp="1" noChangeArrowheads="1"/>
          </p:cNvSpPr>
          <p:nvPr>
            <p:ph type="body" idx="1"/>
          </p:nvPr>
        </p:nvSpPr>
        <p:spPr>
          <a:xfrm>
            <a:off x="257175" y="3543300"/>
            <a:ext cx="6648450" cy="6318250"/>
          </a:xfrm>
          <a:noFill/>
          <a:ln/>
        </p:spPr>
        <p:txBody>
          <a:bodyPr/>
          <a:lstStyle/>
          <a:p>
            <a:pPr eaLnBrk="1" hangingPunct="1">
              <a:lnSpc>
                <a:spcPct val="90000"/>
              </a:lnSpc>
              <a:spcBef>
                <a:spcPts val="450"/>
              </a:spcBef>
              <a:buFontTx/>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Detailed TCO with maintenance</a:t>
            </a:r>
          </a:p>
          <a:p>
            <a:pPr eaLnBrk="1" hangingPunct="1">
              <a:lnSpc>
                <a:spcPct val="90000"/>
              </a:lnSpc>
              <a:spcBef>
                <a:spcPts val="450"/>
              </a:spcBef>
              <a:buFontTx/>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Minimum servers in master data center are: ENOVIA V6 Application Server; Database Server; ENOVIA V6 File Server</a:t>
            </a:r>
          </a:p>
          <a:p>
            <a:pPr eaLnBrk="1" hangingPunct="1">
              <a:lnSpc>
                <a:spcPct val="90000"/>
              </a:lnSpc>
              <a:spcBef>
                <a:spcPts val="450"/>
              </a:spcBef>
              <a:buFontTx/>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Recommended Proximity between ENOVIA V6 Application Server and Database Server</a:t>
            </a:r>
          </a:p>
          <a:p>
            <a:pPr eaLnBrk="1" hangingPunct="1">
              <a:lnSpc>
                <a:spcPct val="90000"/>
              </a:lnSpc>
              <a:spcBef>
                <a:spcPts val="450"/>
              </a:spcBef>
              <a:buFontTx/>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Architecture optimized for local and remote access</a:t>
            </a:r>
          </a:p>
          <a:p>
            <a:pPr eaLnBrk="1" hangingPunct="1">
              <a:lnSpc>
                <a:spcPct val="90000"/>
              </a:lnSpc>
              <a:spcBef>
                <a:spcPts val="450"/>
              </a:spcBef>
              <a:buFontTx/>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mtClean="0">
                <a:latin typeface="Arial" pitchFamily="34" charset="0"/>
                <a:ea typeface="ＭＳ Ｐゴシック" pitchFamily="-65" charset="-128"/>
                <a:cs typeface="Arial" pitchFamily="34" charset="0"/>
              </a:rPr>
              <a:t>A unique source of truth: all the metadata related to product design are located on the master site</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mtClean="0">
              <a:latin typeface="Arial" pitchFamily="34" charset="0"/>
              <a:ea typeface="ＭＳ Ｐゴシック" pitchFamily="-65" charset="-128"/>
              <a:cs typeface="Arial" pitchFamily="34" charset="0"/>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mtClean="0">
              <a:latin typeface="Arial" pitchFamily="34" charset="0"/>
              <a:ea typeface="ＭＳ Ｐゴシック" pitchFamily="-65"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mtClean="0">
                <a:latin typeface="Arial" pitchFamily="34" charset="0"/>
                <a:ea typeface="ＭＳ Ｐゴシック" pitchFamily="-65" charset="-128"/>
              </a:rPr>
              <a:t>This is a simple central architecture.  The database, web application, and file servers are all on machines located at a central data center. The architecture shown would utilize the file collaboration server, FCS, from ENOVIA for faster file distribution of content to the client. The FCS eliminates the file from having to make multiple “hops” between architecture components.   Because Web clients are used there is no SQL*NET traffic across the WAN.  However, the central file stores can be a problem if large file sizes must be sent from/to the Web clients.  Therefore, this architecture is only used when most design activity is local, and the distributed users can be considered consumers (or viewers) of the design data (manufacturing, marketing, purchasing,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a:lstStyle/>
          <a:p>
            <a:r>
              <a:rPr lang="en-US" dirty="0" smtClean="0">
                <a:ea typeface="ＭＳ Ｐゴシック" pitchFamily="-65" charset="-128"/>
              </a:rPr>
              <a:t>This is a list of the typical servers deployed in a data center for ENOVIA V6. They are quite different from what VPM V4 or V5 customers have previously known. The major server types will be discussed in the following slides. </a:t>
            </a:r>
          </a:p>
          <a:p>
            <a:endParaRPr lang="en-US" dirty="0" smtClean="0">
              <a:ea typeface="ＭＳ Ｐゴシック" pitchFamily="-65" charset="-128"/>
            </a:endParaRPr>
          </a:p>
        </p:txBody>
      </p:sp>
      <p:sp>
        <p:nvSpPr>
          <p:cNvPr id="45060" name="Slide Number Placeholder 3"/>
          <p:cNvSpPr>
            <a:spLocks noGrp="1"/>
          </p:cNvSpPr>
          <p:nvPr>
            <p:ph type="sldNum" sz="quarter" idx="5"/>
          </p:nvPr>
        </p:nvSpPr>
        <p:spPr bwMode="auto">
          <a:xfrm>
            <a:off x="0" y="0"/>
            <a:ext cx="1588" cy="280079"/>
          </a:xfrm>
          <a:noFill/>
          <a:ln>
            <a:miter lim="800000"/>
            <a:headEnd/>
            <a:tailEnd/>
          </a:ln>
        </p:spPr>
        <p:txBody>
          <a:bodyPr/>
          <a:lstStyle/>
          <a:p>
            <a:fld id="{17F6808D-C257-414F-AA98-26AC74A12BCD}" type="slidenum">
              <a:rPr lang="en-US" smtClean="0"/>
              <a:pPr/>
              <a:t>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noFill/>
          <a:ln/>
        </p:spPr>
      </p:sp>
      <p:sp>
        <p:nvSpPr>
          <p:cNvPr id="86019" name="Notes Placeholder 2"/>
          <p:cNvSpPr txBox="1">
            <a:spLocks noGrp="1"/>
          </p:cNvSpPr>
          <p:nvPr>
            <p:ph type="body" idx="1"/>
          </p:nvPr>
        </p:nvSpPr>
        <p:spPr>
          <a:noFill/>
          <a:ln/>
        </p:spPr>
        <p:txBody>
          <a:bodyPr/>
          <a:lstStyle/>
          <a:p>
            <a:r>
              <a:rPr lang="en-US" smtClean="0">
                <a:latin typeface="Arial" pitchFamily="34" charset="0"/>
                <a:ea typeface="ＭＳ Ｐゴシック" pitchFamily="-65" charset="-128"/>
              </a:rPr>
              <a:t>This is the classic front-end server of a typical 3-tier architecture. There is a web server and a J2EE Application server which provides:</a:t>
            </a:r>
          </a:p>
          <a:p>
            <a:r>
              <a:rPr lang="en-US" smtClean="0">
                <a:latin typeface="Arial" pitchFamily="34" charset="0"/>
                <a:ea typeface="ＭＳ Ｐゴシック" pitchFamily="-65" charset="-128"/>
              </a:rPr>
              <a:t>1/ Business logic</a:t>
            </a:r>
          </a:p>
          <a:p>
            <a:r>
              <a:rPr lang="en-US" smtClean="0">
                <a:latin typeface="Arial" pitchFamily="34" charset="0"/>
                <a:ea typeface="ＭＳ Ｐゴシック" pitchFamily="-65" charset="-128"/>
              </a:rPr>
              <a:t>2/ Connection to the database (exclusively from the C++ code embedded via JNI in the J2EE container)</a:t>
            </a:r>
          </a:p>
          <a:p>
            <a:r>
              <a:rPr lang="en-US" smtClean="0">
                <a:latin typeface="Arial" pitchFamily="34" charset="0"/>
                <a:ea typeface="ＭＳ Ｐゴシック" pitchFamily="-65" charset="-128"/>
              </a:rPr>
              <a:t>3/ GUI builds and transmission to users</a:t>
            </a:r>
          </a:p>
          <a:p>
            <a:r>
              <a:rPr lang="en-US" smtClean="0">
                <a:latin typeface="Arial" pitchFamily="34" charset="0"/>
                <a:ea typeface="ＭＳ Ｐゴシック" pitchFamily="-65" charset="-128"/>
              </a:rPr>
              <a:t>Clustering can be achieved via WebSphere ND or via a hardware load-balancer such as the Cisco CSS or a BigIP F5</a:t>
            </a:r>
          </a:p>
        </p:txBody>
      </p:sp>
      <p:sp>
        <p:nvSpPr>
          <p:cNvPr id="86020" name="Slide Number Placeholder 3"/>
          <p:cNvSpPr>
            <a:spLocks noGrp="1"/>
          </p:cNvSpPr>
          <p:nvPr>
            <p:ph type="sldNum" sz="quarter" idx="5"/>
          </p:nvPr>
        </p:nvSpPr>
        <p:spPr>
          <a:xfrm>
            <a:off x="0" y="0"/>
            <a:ext cx="1588" cy="279400"/>
          </a:xfrm>
          <a:noFill/>
        </p:spPr>
        <p:txBody>
          <a:bodyPr/>
          <a:lstStyle/>
          <a:p>
            <a:fld id="{420FBF41-3046-4828-AEAA-7025B52F6F99}" type="slidenum">
              <a:rPr lang="en-US">
                <a:latin typeface="Calibri" pitchFamily="34" charset="0"/>
              </a:rPr>
              <a:pPr/>
              <a:t>10</a:t>
            </a:fld>
            <a:endParaRPr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9" descr="couv"/>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Text Box 6"/>
          <p:cNvSpPr txBox="1">
            <a:spLocks noChangeArrowheads="1"/>
          </p:cNvSpPr>
          <p:nvPr userDrawn="1"/>
        </p:nvSpPr>
        <p:spPr bwMode="auto">
          <a:xfrm>
            <a:off x="6194425" y="6076950"/>
            <a:ext cx="1325563" cy="340735"/>
          </a:xfrm>
          <a:prstGeom prst="rect">
            <a:avLst/>
          </a:prstGeom>
          <a:noFill/>
          <a:ln w="9525" algn="ctr">
            <a:noFill/>
            <a:miter lim="800000"/>
            <a:headEnd/>
            <a:tailEnd/>
          </a:ln>
          <a:effectLst/>
        </p:spPr>
        <p:txBody>
          <a:bodyPr lIns="90000" tIns="46800" rIns="36000" bIns="46800">
            <a:prstTxWarp prst="textNoShape">
              <a:avLst/>
            </a:prstTxWarp>
            <a:spAutoFit/>
          </a:bodyPr>
          <a:lstStyle/>
          <a:p>
            <a:pPr algn="ctr">
              <a:buFont typeface="Wingdings" pitchFamily="-111" charset="2"/>
              <a:buNone/>
              <a:defRPr/>
            </a:pPr>
            <a:r>
              <a:rPr lang="en-US" sz="1600" dirty="0">
                <a:solidFill>
                  <a:srgbClr val="000066"/>
                </a:solidFill>
                <a:latin typeface="Arial" pitchFamily="-111" charset="0"/>
                <a:ea typeface="Arial" pitchFamily="-111" charset="0"/>
                <a:cs typeface="Arial" pitchFamily="-111" charset="0"/>
              </a:rPr>
              <a:t>V6 </a:t>
            </a:r>
            <a:r>
              <a:rPr lang="en-US" sz="1600" dirty="0" smtClean="0">
                <a:solidFill>
                  <a:srgbClr val="000066"/>
                </a:solidFill>
                <a:latin typeface="Arial" pitchFamily="-111" charset="0"/>
                <a:ea typeface="Arial" pitchFamily="-111" charset="0"/>
                <a:cs typeface="Arial" pitchFamily="-111" charset="0"/>
              </a:rPr>
              <a:t>R2009x</a:t>
            </a:r>
            <a:endParaRPr lang="en-US" sz="1600" dirty="0">
              <a:solidFill>
                <a:srgbClr val="000066"/>
              </a:solidFill>
              <a:latin typeface="Arial" pitchFamily="-111" charset="0"/>
              <a:ea typeface="Arial" pitchFamily="-111" charset="0"/>
              <a:cs typeface="Arial" pitchFamily="-111" charset="0"/>
            </a:endParaRPr>
          </a:p>
        </p:txBody>
      </p:sp>
      <p:grpSp>
        <p:nvGrpSpPr>
          <p:cNvPr id="2" name="Group 7"/>
          <p:cNvGrpSpPr>
            <a:grpSpLocks/>
          </p:cNvGrpSpPr>
          <p:nvPr userDrawn="1"/>
        </p:nvGrpSpPr>
        <p:grpSpPr bwMode="auto">
          <a:xfrm>
            <a:off x="655638" y="6640513"/>
            <a:ext cx="3602037" cy="217487"/>
            <a:chOff x="676275" y="225425"/>
            <a:chExt cx="3602038" cy="217487"/>
          </a:xfrm>
        </p:grpSpPr>
        <p:sp>
          <p:nvSpPr>
            <p:cNvPr id="7" name="Rectangle 9"/>
            <p:cNvSpPr txBox="1">
              <a:spLocks noChangeArrowheads="1"/>
            </p:cNvSpPr>
            <p:nvPr/>
          </p:nvSpPr>
          <p:spPr bwMode="auto">
            <a:xfrm>
              <a:off x="676275" y="231775"/>
              <a:ext cx="2895601"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r>
                <a:rPr lang="fr-FR" sz="700">
                  <a:solidFill>
                    <a:srgbClr val="808080"/>
                  </a:solidFill>
                  <a:latin typeface="Arial" pitchFamily="-111" charset="0"/>
                  <a:ea typeface="Arial" pitchFamily="-111" charset="0"/>
                  <a:cs typeface="Arial" pitchFamily="-111" charset="0"/>
                </a:rPr>
                <a:t>DASSAULT SYSTEMES - Page     -</a:t>
              </a:r>
            </a:p>
          </p:txBody>
        </p:sp>
        <p:sp>
          <p:nvSpPr>
            <p:cNvPr id="8" name="Rectangle 10"/>
            <p:cNvSpPr txBox="1">
              <a:spLocks noChangeArrowheads="1"/>
            </p:cNvSpPr>
            <p:nvPr/>
          </p:nvSpPr>
          <p:spPr bwMode="auto">
            <a:xfrm>
              <a:off x="1985962" y="225425"/>
              <a:ext cx="857250"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fld id="{66CB7A15-A332-DB4B-99C3-F7FD8AAB400A}" type="slidenum">
                <a:rPr lang="fr-FR" sz="700">
                  <a:solidFill>
                    <a:srgbClr val="808080"/>
                  </a:solidFill>
                  <a:latin typeface="Arial" pitchFamily="-111" charset="0"/>
                  <a:ea typeface="Arial" pitchFamily="-111" charset="0"/>
                  <a:cs typeface="Arial" pitchFamily="-111" charset="0"/>
                </a:rPr>
                <a:pPr eaLnBrk="1" hangingPunct="1">
                  <a:spcBef>
                    <a:spcPct val="0"/>
                  </a:spcBef>
                  <a:defRPr/>
                </a:pPr>
                <a:t>‹#›</a:t>
              </a:fld>
              <a:endParaRPr lang="fr-FR" sz="700">
                <a:solidFill>
                  <a:srgbClr val="808080"/>
                </a:solidFill>
                <a:latin typeface="Arial" pitchFamily="-111" charset="0"/>
                <a:ea typeface="Arial" pitchFamily="-111" charset="0"/>
                <a:cs typeface="Arial" pitchFamily="-111" charset="0"/>
              </a:endParaRPr>
            </a:p>
          </p:txBody>
        </p:sp>
        <p:sp>
          <p:nvSpPr>
            <p:cNvPr id="9" name="Rectangle 5"/>
            <p:cNvSpPr txBox="1">
              <a:spLocks noChangeArrowheads="1"/>
            </p:cNvSpPr>
            <p:nvPr/>
          </p:nvSpPr>
          <p:spPr bwMode="auto">
            <a:xfrm>
              <a:off x="2144712" y="228600"/>
              <a:ext cx="2133601" cy="211137"/>
            </a:xfrm>
            <a:prstGeom prst="rect">
              <a:avLst/>
            </a:prstGeom>
            <a:noFill/>
            <a:ln w="9525">
              <a:noFill/>
              <a:miter lim="800000"/>
              <a:headEnd/>
              <a:tailEnd/>
            </a:ln>
            <a:effectLst/>
          </p:spPr>
          <p:txBody>
            <a:bodyPr lIns="90000">
              <a:prstTxWarp prst="textNoShape">
                <a:avLst/>
              </a:prstTxWarp>
            </a:bodyPr>
            <a:lstStyle/>
            <a:p>
              <a:pPr eaLnBrk="1" hangingPunct="1">
                <a:spcBef>
                  <a:spcPct val="0"/>
                </a:spcBef>
                <a:defRPr/>
              </a:pPr>
              <a:r>
                <a:rPr lang="fr-FR" sz="700" dirty="0" smtClean="0">
                  <a:solidFill>
                    <a:srgbClr val="808080"/>
                  </a:solidFill>
                  <a:latin typeface="Arial" pitchFamily="-111" charset="0"/>
                  <a:ea typeface="Arial" pitchFamily="-111" charset="0"/>
                  <a:cs typeface="Arial" pitchFamily="-111" charset="0"/>
                </a:rPr>
                <a:t>V6R2009x</a:t>
              </a:r>
              <a:r>
                <a:rPr lang="fr-FR" sz="700" baseline="0" dirty="0" err="1" smtClean="0">
                  <a:solidFill>
                    <a:srgbClr val="808080"/>
                  </a:solidFill>
                  <a:latin typeface="Arial" pitchFamily="-111" charset="0"/>
                  <a:ea typeface="Arial" pitchFamily="-111" charset="0"/>
                  <a:cs typeface="Arial" pitchFamily="-111" charset="0"/>
                </a:rPr>
                <a:t>FastTouch</a:t>
              </a:r>
              <a:r>
                <a:rPr lang="fr-FR" sz="700" baseline="0" dirty="0" smtClean="0">
                  <a:solidFill>
                    <a:srgbClr val="808080"/>
                  </a:solidFill>
                  <a:latin typeface="Arial" pitchFamily="-111" charset="0"/>
                  <a:ea typeface="Arial" pitchFamily="-111" charset="0"/>
                  <a:cs typeface="Arial" pitchFamily="-111" charset="0"/>
                </a:rPr>
                <a:t> 2009</a:t>
              </a:r>
              <a:endParaRPr lang="fr-FR" sz="700" dirty="0">
                <a:solidFill>
                  <a:srgbClr val="808080"/>
                </a:solidFill>
                <a:latin typeface="Arial" pitchFamily="-111" charset="0"/>
                <a:ea typeface="Arial" pitchFamily="-111" charset="0"/>
                <a:cs typeface="Arial" pitchFamily="-111" charset="0"/>
              </a:endParaRPr>
            </a:p>
          </p:txBody>
        </p:sp>
      </p:grpSp>
      <p:sp>
        <p:nvSpPr>
          <p:cNvPr id="387075" name="Rectangle 2"/>
          <p:cNvSpPr>
            <a:spLocks noGrp="1" noChangeArrowheads="1"/>
          </p:cNvSpPr>
          <p:nvPr>
            <p:ph type="ctrTitle"/>
          </p:nvPr>
        </p:nvSpPr>
        <p:spPr>
          <a:xfrm>
            <a:off x="511175" y="1736725"/>
            <a:ext cx="7772400" cy="347663"/>
          </a:xfrm>
        </p:spPr>
        <p:txBody>
          <a:bodyPr anchor="t"/>
          <a:lstStyle>
            <a:lvl1pPr algn="r">
              <a:lnSpc>
                <a:spcPct val="95000"/>
              </a:lnSpc>
              <a:defRPr sz="2000"/>
            </a:lvl1pPr>
          </a:lstStyle>
          <a:p>
            <a:r>
              <a:rPr lang="en-US"/>
              <a:t>Click to edit Master title style</a:t>
            </a:r>
          </a:p>
        </p:txBody>
      </p:sp>
      <p:sp>
        <p:nvSpPr>
          <p:cNvPr id="387076" name="Rectangle 3"/>
          <p:cNvSpPr>
            <a:spLocks noGrp="1" noChangeArrowheads="1"/>
          </p:cNvSpPr>
          <p:nvPr>
            <p:ph type="subTitle" idx="1"/>
          </p:nvPr>
        </p:nvSpPr>
        <p:spPr>
          <a:xfrm>
            <a:off x="1882775" y="2078038"/>
            <a:ext cx="6400800" cy="576262"/>
          </a:xfrm>
        </p:spPr>
        <p:txBody>
          <a:bodyPr lIns="0" tIns="0" rIns="0" bIns="0" anchor="b"/>
          <a:lstStyle>
            <a:lvl1pPr marL="0" indent="0" algn="r">
              <a:lnSpc>
                <a:spcPct val="95000"/>
              </a:lnSpc>
              <a:buFontTx/>
              <a:buNone/>
              <a:defRPr sz="1600" b="0"/>
            </a:lvl1pPr>
          </a:lstStyle>
          <a:p>
            <a:r>
              <a:rPr lang="en-US" dirty="0"/>
              <a:t>Click to edit Master subtitle style</a:t>
            </a:r>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768350" y="141288"/>
            <a:ext cx="8226425" cy="447675"/>
          </a:xfrm>
        </p:spPr>
        <p:txBody>
          <a:bodyPr/>
          <a:lstStyle/>
          <a:p>
            <a:r>
              <a:rPr lang="en-US" smtClean="0"/>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descr="inter"/>
          <p:cNvPicPr>
            <a:picLocks noChangeAspect="1" noChangeArrowheads="1"/>
          </p:cNvPicPr>
          <p:nvPr userDrawn="1"/>
        </p:nvPicPr>
        <p:blipFill>
          <a:blip r:embed="rId7"/>
          <a:srcRect/>
          <a:stretch>
            <a:fillRect/>
          </a:stretch>
        </p:blipFill>
        <p:spPr bwMode="auto">
          <a:xfrm>
            <a:off x="0" y="-9525"/>
            <a:ext cx="9144000" cy="6858000"/>
          </a:xfrm>
          <a:prstGeom prst="rect">
            <a:avLst/>
          </a:prstGeom>
          <a:noFill/>
          <a:ln w="9525">
            <a:noFill/>
            <a:miter lim="800000"/>
            <a:headEnd/>
            <a:tailEnd/>
          </a:ln>
        </p:spPr>
      </p:pic>
      <p:grpSp>
        <p:nvGrpSpPr>
          <p:cNvPr id="1027" name="Group 2"/>
          <p:cNvGrpSpPr>
            <a:grpSpLocks/>
          </p:cNvGrpSpPr>
          <p:nvPr/>
        </p:nvGrpSpPr>
        <p:grpSpPr bwMode="auto">
          <a:xfrm>
            <a:off x="158750" y="6646832"/>
            <a:ext cx="4391577" cy="211136"/>
            <a:chOff x="413" y="4187"/>
            <a:chExt cx="2431" cy="133"/>
          </a:xfrm>
        </p:grpSpPr>
        <p:sp>
          <p:nvSpPr>
            <p:cNvPr id="2" name="Text Box 3"/>
            <p:cNvSpPr txBox="1">
              <a:spLocks noChangeArrowheads="1"/>
            </p:cNvSpPr>
            <p:nvPr/>
          </p:nvSpPr>
          <p:spPr bwMode="auto">
            <a:xfrm>
              <a:off x="413" y="4187"/>
              <a:ext cx="1824" cy="126"/>
            </a:xfrm>
            <a:prstGeom prst="rect">
              <a:avLst/>
            </a:prstGeom>
            <a:noFill/>
            <a:ln w="9525">
              <a:noFill/>
              <a:miter lim="800000"/>
              <a:headEnd/>
              <a:tailEnd/>
            </a:ln>
          </p:spPr>
          <p:txBody>
            <a:bodyPr>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700" dirty="0">
                  <a:solidFill>
                    <a:srgbClr val="808080"/>
                  </a:solidFill>
                  <a:ea typeface="SimSun" charset="-122"/>
                </a:rPr>
                <a:t>DASSAULT </a:t>
              </a:r>
              <a:r>
                <a:rPr lang="en-GB" sz="700" dirty="0" smtClean="0">
                  <a:solidFill>
                    <a:srgbClr val="808080"/>
                  </a:solidFill>
                  <a:ea typeface="SimSun" charset="-122"/>
                </a:rPr>
                <a:t>SYSTEMES and IBM </a:t>
              </a:r>
              <a:r>
                <a:rPr lang="en-GB" sz="700" dirty="0">
                  <a:solidFill>
                    <a:srgbClr val="808080"/>
                  </a:solidFill>
                  <a:ea typeface="SimSun" charset="-122"/>
                </a:rPr>
                <a:t>- Page     -</a:t>
              </a:r>
            </a:p>
          </p:txBody>
        </p:sp>
        <p:sp>
          <p:nvSpPr>
            <p:cNvPr id="3" name="Text Box 4"/>
            <p:cNvSpPr txBox="1">
              <a:spLocks noChangeArrowheads="1"/>
            </p:cNvSpPr>
            <p:nvPr/>
          </p:nvSpPr>
          <p:spPr bwMode="auto">
            <a:xfrm>
              <a:off x="1336" y="4188"/>
              <a:ext cx="540" cy="120"/>
            </a:xfrm>
            <a:prstGeom prst="rect">
              <a:avLst/>
            </a:prstGeom>
            <a:noFill/>
            <a:ln w="9525">
              <a:noFill/>
              <a:miter lim="800000"/>
              <a:headEnd/>
              <a:tailEnd/>
            </a:ln>
          </p:spPr>
          <p:txBody>
            <a:bodyPr>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1E63DDB2-D33D-4DF4-B145-30182AB14986}" type="slidenum">
                <a:rPr lang="en-GB" sz="700">
                  <a:solidFill>
                    <a:srgbClr val="808080"/>
                  </a:solidFill>
                  <a:ea typeface="SimSun" charset="-122"/>
                </a:rPr>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a:t>
              </a:fld>
              <a:endParaRPr lang="en-GB" sz="700" dirty="0">
                <a:solidFill>
                  <a:srgbClr val="808080"/>
                </a:solidFill>
                <a:ea typeface="SimSun" charset="-122"/>
              </a:endParaRPr>
            </a:p>
          </p:txBody>
        </p:sp>
        <p:sp>
          <p:nvSpPr>
            <p:cNvPr id="4" name="Text Box 5"/>
            <p:cNvSpPr txBox="1">
              <a:spLocks noChangeArrowheads="1"/>
            </p:cNvSpPr>
            <p:nvPr/>
          </p:nvSpPr>
          <p:spPr bwMode="auto">
            <a:xfrm>
              <a:off x="1500" y="4194"/>
              <a:ext cx="1344" cy="126"/>
            </a:xfrm>
            <a:prstGeom prst="rect">
              <a:avLst/>
            </a:prstGeom>
            <a:noFill/>
            <a:ln w="9525">
              <a:noFill/>
              <a:miter lim="800000"/>
              <a:headEnd/>
              <a:tailEnd/>
            </a:ln>
          </p:spPr>
          <p:txBody>
            <a:bodyPr lIns="90000">
              <a:spAutoFit/>
            </a:bodyPr>
            <a:lstStyle/>
            <a:p>
              <a:pPr>
                <a:lnSpc>
                  <a:spcPts val="775"/>
                </a:lnSpc>
                <a:buClr>
                  <a:srgbClr val="8080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700" dirty="0" smtClean="0">
                  <a:solidFill>
                    <a:srgbClr val="808080"/>
                  </a:solidFill>
                  <a:ea typeface="SimSun" charset="-122"/>
                </a:rPr>
                <a:t>V6R2009x</a:t>
              </a:r>
              <a:r>
                <a:rPr lang="en-GB" sz="700" baseline="0" dirty="0" smtClean="0">
                  <a:solidFill>
                    <a:srgbClr val="808080"/>
                  </a:solidFill>
                  <a:ea typeface="SimSun" charset="-122"/>
                </a:rPr>
                <a:t> Fast Touch 2009</a:t>
              </a:r>
              <a:endParaRPr lang="en-GB" sz="700" dirty="0">
                <a:solidFill>
                  <a:srgbClr val="808080"/>
                </a:solidFill>
                <a:ea typeface="SimSun" charset="-122"/>
              </a:endParaRPr>
            </a:p>
          </p:txBody>
        </p:sp>
      </p:grpSp>
      <p:sp>
        <p:nvSpPr>
          <p:cNvPr id="1028" name="Rectangle 9"/>
          <p:cNvSpPr>
            <a:spLocks noGrp="1" noChangeArrowheads="1"/>
          </p:cNvSpPr>
          <p:nvPr>
            <p:ph type="title"/>
          </p:nvPr>
        </p:nvSpPr>
        <p:spPr bwMode="auto">
          <a:xfrm>
            <a:off x="768350" y="141288"/>
            <a:ext cx="8226425" cy="4476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smtClean="0"/>
              <a:t>Click to edit the title text format</a:t>
            </a:r>
          </a:p>
        </p:txBody>
      </p:sp>
      <p:sp>
        <p:nvSpPr>
          <p:cNvPr id="1029" name="Rectangle 10"/>
          <p:cNvSpPr>
            <a:spLocks noGrp="1" noChangeArrowheads="1"/>
          </p:cNvSpPr>
          <p:nvPr>
            <p:ph type="body" idx="1"/>
          </p:nvPr>
        </p:nvSpPr>
        <p:spPr bwMode="auto">
          <a:xfrm>
            <a:off x="679450" y="1306513"/>
            <a:ext cx="8226425" cy="3478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 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51" r:id="rId4"/>
    <p:sldLayoutId id="2147483652" r:id="rId5"/>
  </p:sldLayoutIdLst>
  <p:timing>
    <p:tnLst>
      <p:par>
        <p:cTn id="1" dur="indefinite" restart="never" nodeType="tmRoot"/>
      </p:par>
    </p:tnLst>
  </p:timing>
  <p:hf sldNum="0" hdr="0" ftr="0" dt="0"/>
  <p:txStyles>
    <p:titleStyle>
      <a:lvl1pPr algn="l" defTabSz="449263" rtl="0" eaLnBrk="0" fontAlgn="base" hangingPunct="0">
        <a:lnSpc>
          <a:spcPct val="90000"/>
        </a:lnSpc>
        <a:spcBef>
          <a:spcPct val="0"/>
        </a:spcBef>
        <a:spcAft>
          <a:spcPct val="0"/>
        </a:spcAft>
        <a:buClr>
          <a:srgbClr val="120C80"/>
        </a:buClr>
        <a:buSzPct val="100000"/>
        <a:buFont typeface="Arial" pitchFamily="34" charset="0"/>
        <a:defRPr sz="2600" b="1">
          <a:solidFill>
            <a:srgbClr val="120C80"/>
          </a:solidFill>
          <a:latin typeface="+mj-lt"/>
          <a:ea typeface="+mj-ea"/>
          <a:cs typeface="+mj-cs"/>
        </a:defRPr>
      </a:lvl1pPr>
      <a:lvl2pPr algn="l" defTabSz="449263" rtl="0" eaLnBrk="0" fontAlgn="base" hangingPunct="0">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2pPr>
      <a:lvl3pPr algn="l" defTabSz="449263" rtl="0" eaLnBrk="0" fontAlgn="base" hangingPunct="0">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3pPr>
      <a:lvl4pPr algn="l" defTabSz="449263" rtl="0" eaLnBrk="0" fontAlgn="base" hangingPunct="0">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4pPr>
      <a:lvl5pPr algn="l" defTabSz="449263" rtl="0" eaLnBrk="0" fontAlgn="base" hangingPunct="0">
        <a:lnSpc>
          <a:spcPct val="90000"/>
        </a:lnSpc>
        <a:spcBef>
          <a:spcPct val="0"/>
        </a:spcBef>
        <a:spcAft>
          <a:spcPct val="0"/>
        </a:spcAft>
        <a:buClr>
          <a:srgbClr val="120C80"/>
        </a:buClr>
        <a:buSzPct val="100000"/>
        <a:buFont typeface="Arial" pitchFamily="34" charset="0"/>
        <a:defRPr sz="2600" b="1">
          <a:solidFill>
            <a:srgbClr val="120C80"/>
          </a:solidFill>
          <a:latin typeface="Arial" pitchFamily="-111" charset="0"/>
          <a:ea typeface="Arial" pitchFamily="-111" charset="0"/>
          <a:cs typeface="Arial" pitchFamily="-111" charset="0"/>
        </a:defRPr>
      </a:lvl5pPr>
      <a:lvl6pPr marL="457200" algn="l" defTabSz="449263" rtl="0" eaLnBrk="0" fontAlgn="base" hangingPunct="0">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6pPr>
      <a:lvl7pPr marL="914400" algn="l" defTabSz="449263" rtl="0" eaLnBrk="0" fontAlgn="base" hangingPunct="0">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7pPr>
      <a:lvl8pPr marL="1371600" algn="l" defTabSz="449263" rtl="0" eaLnBrk="0" fontAlgn="base" hangingPunct="0">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8pPr>
      <a:lvl9pPr marL="1828800" algn="l" defTabSz="449263" rtl="0" eaLnBrk="0" fontAlgn="base" hangingPunct="0">
        <a:spcBef>
          <a:spcPct val="0"/>
        </a:spcBef>
        <a:spcAft>
          <a:spcPct val="0"/>
        </a:spcAft>
        <a:buClr>
          <a:srgbClr val="120C80"/>
        </a:buClr>
        <a:buSzPct val="100000"/>
        <a:buFont typeface="Arial" pitchFamily="-111" charset="0"/>
        <a:defRPr sz="4400">
          <a:solidFill>
            <a:srgbClr val="000000"/>
          </a:solidFill>
          <a:latin typeface="Arial" pitchFamily="-111" charset="0"/>
          <a:ea typeface="Arial" pitchFamily="-111" charset="0"/>
          <a:cs typeface="Arial" pitchFamily="-111" charset="0"/>
        </a:defRPr>
      </a:lvl9pPr>
    </p:titleStyle>
    <p:bodyStyle>
      <a:lvl1pPr marL="339725" indent="-339725" algn="l" defTabSz="449263" rtl="0" eaLnBrk="0" fontAlgn="base" hangingPunct="0">
        <a:lnSpc>
          <a:spcPct val="88000"/>
        </a:lnSpc>
        <a:spcBef>
          <a:spcPts val="1000"/>
        </a:spcBef>
        <a:spcAft>
          <a:spcPct val="0"/>
        </a:spcAft>
        <a:buClr>
          <a:srgbClr val="120C80"/>
        </a:buClr>
        <a:buSzPct val="100000"/>
        <a:buFont typeface="Arial" pitchFamily="34" charset="0"/>
        <a:buBlip>
          <a:blip r:embed="rId8"/>
        </a:buBlip>
        <a:defRPr sz="2000" b="1">
          <a:solidFill>
            <a:srgbClr val="120C80"/>
          </a:solidFill>
          <a:latin typeface="+mn-lt"/>
          <a:ea typeface="+mn-ea"/>
          <a:cs typeface="+mn-cs"/>
        </a:defRPr>
      </a:lvl1pPr>
      <a:lvl2pPr marL="519113" indent="325438" algn="l" defTabSz="449263" rtl="0" eaLnBrk="0" fontAlgn="base" hangingPunct="0">
        <a:lnSpc>
          <a:spcPct val="88000"/>
        </a:lnSpc>
        <a:spcBef>
          <a:spcPts val="750"/>
        </a:spcBef>
        <a:spcAft>
          <a:spcPct val="0"/>
        </a:spcAft>
        <a:buClr>
          <a:srgbClr val="120C80"/>
        </a:buClr>
        <a:buSzPct val="69000"/>
        <a:buFont typeface="Arial" pitchFamily="34" charset="0"/>
        <a:buBlip>
          <a:blip r:embed="rId9"/>
        </a:buBlip>
        <a:defRPr sz="2000">
          <a:solidFill>
            <a:srgbClr val="120C80"/>
          </a:solidFill>
          <a:latin typeface="+mn-lt"/>
          <a:ea typeface="+mn-ea"/>
          <a:cs typeface="+mn-cs"/>
        </a:defRPr>
      </a:lvl2pPr>
      <a:lvl3pPr marL="1250950" indent="-196850" algn="l" defTabSz="449263" rtl="0" eaLnBrk="0" fontAlgn="base" hangingPunct="0">
        <a:lnSpc>
          <a:spcPct val="90000"/>
        </a:lnSpc>
        <a:spcBef>
          <a:spcPts val="463"/>
        </a:spcBef>
        <a:spcAft>
          <a:spcPct val="0"/>
        </a:spcAft>
        <a:buClr>
          <a:srgbClr val="120C80"/>
        </a:buClr>
        <a:buSzPct val="39000"/>
        <a:buFont typeface="Arial" pitchFamily="34" charset="0"/>
        <a:buBlip>
          <a:blip r:embed="rId10"/>
        </a:buBlip>
        <a:defRPr sz="1500">
          <a:solidFill>
            <a:srgbClr val="120C80"/>
          </a:solidFill>
          <a:latin typeface="+mn-lt"/>
          <a:ea typeface="+mn-ea"/>
          <a:cs typeface="+mn-cs"/>
        </a:defRPr>
      </a:lvl3pPr>
      <a:lvl4pPr marL="1544638" indent="-173038" algn="l" defTabSz="449263" rtl="0" eaLnBrk="0" fontAlgn="base" hangingPunct="0">
        <a:lnSpc>
          <a:spcPct val="90000"/>
        </a:lnSpc>
        <a:spcBef>
          <a:spcPts val="350"/>
        </a:spcBef>
        <a:spcAft>
          <a:spcPct val="0"/>
        </a:spcAft>
        <a:buClr>
          <a:srgbClr val="120C80"/>
        </a:buClr>
        <a:buSzPct val="100000"/>
        <a:buFont typeface="Arial" pitchFamily="34" charset="0"/>
        <a:buChar char="–"/>
        <a:defRPr sz="1400" i="1">
          <a:solidFill>
            <a:srgbClr val="120C80"/>
          </a:solidFill>
          <a:latin typeface="+mn-lt"/>
          <a:ea typeface="+mn-ea"/>
          <a:cs typeface="+mn-cs"/>
        </a:defRPr>
      </a:lvl4pPr>
      <a:lvl5pPr marL="1884363" indent="-174625" algn="l" defTabSz="449263" rtl="0" eaLnBrk="0" fontAlgn="base" hangingPunct="0">
        <a:lnSpc>
          <a:spcPct val="90000"/>
        </a:lnSpc>
        <a:spcBef>
          <a:spcPts val="300"/>
        </a:spcBef>
        <a:spcAft>
          <a:spcPct val="0"/>
        </a:spcAft>
        <a:buClr>
          <a:srgbClr val="120C80"/>
        </a:buClr>
        <a:buSzPct val="100000"/>
        <a:buFont typeface="Arial" pitchFamily="34" charset="0"/>
        <a:buChar char="»"/>
        <a:defRPr sz="1200" i="1">
          <a:solidFill>
            <a:srgbClr val="120C80"/>
          </a:solidFill>
          <a:latin typeface="+mn-lt"/>
          <a:ea typeface="+mn-ea"/>
          <a:cs typeface="+mn-cs"/>
        </a:defRPr>
      </a:lvl5pPr>
      <a:lvl6pPr marL="2341563" indent="-174625" algn="l" defTabSz="449263" rtl="0" eaLnBrk="0" fontAlgn="base" hangingPunct="0">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6pPr>
      <a:lvl7pPr marL="2798763" indent="-174625" algn="l" defTabSz="449263" rtl="0" eaLnBrk="0" fontAlgn="base" hangingPunct="0">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7pPr>
      <a:lvl8pPr marL="3255963" indent="-174625" algn="l" defTabSz="449263" rtl="0" eaLnBrk="0" fontAlgn="base" hangingPunct="0">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8pPr>
      <a:lvl9pPr marL="3713163" indent="-174625" algn="l" defTabSz="449263" rtl="0" eaLnBrk="0" fontAlgn="base" hangingPunct="0">
        <a:lnSpc>
          <a:spcPct val="90000"/>
        </a:lnSpc>
        <a:spcBef>
          <a:spcPts val="300"/>
        </a:spcBef>
        <a:spcAft>
          <a:spcPct val="0"/>
        </a:spcAft>
        <a:buClr>
          <a:srgbClr val="120C80"/>
        </a:buClr>
        <a:buSzPct val="100000"/>
        <a:buFont typeface="Arial" pitchFamily="-111" charset="0"/>
        <a:buChar char="»"/>
        <a:defRPr sz="1200" i="1">
          <a:solidFill>
            <a:srgbClr val="120C8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2.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2.jpe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44.png"/><Relationship Id="rId7" Type="http://schemas.openxmlformats.org/officeDocument/2006/relationships/image" Target="../media/image32.jpe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0.jpeg"/><Relationship Id="rId11" Type="http://schemas.openxmlformats.org/officeDocument/2006/relationships/image" Target="../media/image31.png"/><Relationship Id="rId5" Type="http://schemas.openxmlformats.org/officeDocument/2006/relationships/slide" Target="slide11.xml"/><Relationship Id="rId10" Type="http://schemas.openxmlformats.org/officeDocument/2006/relationships/image" Target="../media/image29.jpeg"/><Relationship Id="rId4" Type="http://schemas.openxmlformats.org/officeDocument/2006/relationships/image" Target="../media/image45.pn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44.png"/><Relationship Id="rId7"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0.jpeg"/><Relationship Id="rId11" Type="http://schemas.openxmlformats.org/officeDocument/2006/relationships/image" Target="../media/image46.png"/><Relationship Id="rId5" Type="http://schemas.openxmlformats.org/officeDocument/2006/relationships/slide" Target="slide11.xml"/><Relationship Id="rId10" Type="http://schemas.openxmlformats.org/officeDocument/2006/relationships/image" Target="../media/image31.png"/><Relationship Id="rId4" Type="http://schemas.openxmlformats.org/officeDocument/2006/relationships/image" Target="../media/image45.png"/><Relationship Id="rId9" Type="http://schemas.openxmlformats.org/officeDocument/2006/relationships/image" Target="../media/image29.jpe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2.jpeg"/><Relationship Id="rId7" Type="http://schemas.openxmlformats.org/officeDocument/2006/relationships/image" Target="../media/image30.jpeg"/><Relationship Id="rId12"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slide" Target="slide11.xml"/><Relationship Id="rId11" Type="http://schemas.openxmlformats.org/officeDocument/2006/relationships/image" Target="../media/image31.png"/><Relationship Id="rId5" Type="http://schemas.openxmlformats.org/officeDocument/2006/relationships/image" Target="../media/image45.png"/><Relationship Id="rId10" Type="http://schemas.openxmlformats.org/officeDocument/2006/relationships/image" Target="../media/image29.jpeg"/><Relationship Id="rId4" Type="http://schemas.openxmlformats.org/officeDocument/2006/relationships/image" Target="../media/image44.png"/><Relationship Id="rId9"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2.jpeg"/><Relationship Id="rId7" Type="http://schemas.openxmlformats.org/officeDocument/2006/relationships/image" Target="../media/image34.jpeg"/><Relationship Id="rId12"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1.png"/><Relationship Id="rId5" Type="http://schemas.openxmlformats.org/officeDocument/2006/relationships/image" Target="../media/image30.jpeg"/><Relationship Id="rId10" Type="http://schemas.openxmlformats.org/officeDocument/2006/relationships/image" Target="../media/image29.jpeg"/><Relationship Id="rId4" Type="http://schemas.openxmlformats.org/officeDocument/2006/relationships/slide" Target="slide11.xml"/><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22.png"/><Relationship Id="rId7" Type="http://schemas.openxmlformats.org/officeDocument/2006/relationships/image" Target="../media/image49.wmf"/><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8.wmf"/><Relationship Id="rId11" Type="http://schemas.openxmlformats.org/officeDocument/2006/relationships/image" Target="../media/image51.png"/><Relationship Id="rId5" Type="http://schemas.openxmlformats.org/officeDocument/2006/relationships/image" Target="../media/image47.wmf"/><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29.jpeg"/><Relationship Id="rId3" Type="http://schemas.openxmlformats.org/officeDocument/2006/relationships/image" Target="../media/image22.png"/><Relationship Id="rId7" Type="http://schemas.openxmlformats.org/officeDocument/2006/relationships/image" Target="../media/image25.wmf"/><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4.wmf"/><Relationship Id="rId11" Type="http://schemas.openxmlformats.org/officeDocument/2006/relationships/image" Target="../media/image50.wmf"/><Relationship Id="rId5" Type="http://schemas.openxmlformats.org/officeDocument/2006/relationships/image" Target="../media/image26.wmf"/><Relationship Id="rId10" Type="http://schemas.openxmlformats.org/officeDocument/2006/relationships/image" Target="../media/image53.png"/><Relationship Id="rId4" Type="http://schemas.openxmlformats.org/officeDocument/2006/relationships/image" Target="../media/image23.png"/><Relationship Id="rId9" Type="http://schemas.openxmlformats.org/officeDocument/2006/relationships/slide" Target="slide60.xml"/><Relationship Id="rId14" Type="http://schemas.openxmlformats.org/officeDocument/2006/relationships/comments" Target="../comments/commen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6.png"/><Relationship Id="rId12" Type="http://schemas.openxmlformats.org/officeDocument/2006/relationships/slide" Target="slide60.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 Id="rId14" Type="http://schemas.openxmlformats.org/officeDocument/2006/relationships/comments" Target="../comments/comment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12"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image" Target="../media/image22.png"/><Relationship Id="rId5" Type="http://schemas.openxmlformats.org/officeDocument/2006/relationships/image" Target="../media/image62.wmf"/><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74.png"/><Relationship Id="rId7" Type="http://schemas.openxmlformats.org/officeDocument/2006/relationships/image" Target="../media/image24.wm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5.wmf"/><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4.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60.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emf"/><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55.png"/><Relationship Id="rId10"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3" Type="http://schemas.openxmlformats.org/officeDocument/2006/relationships/image" Target="../media/image86.emf"/><Relationship Id="rId7" Type="http://schemas.openxmlformats.org/officeDocument/2006/relationships/image" Target="../media/image94.png"/><Relationship Id="rId12" Type="http://schemas.openxmlformats.org/officeDocument/2006/relationships/image" Target="../media/image96.png"/><Relationship Id="rId2" Type="http://schemas.openxmlformats.org/officeDocument/2006/relationships/notesSlide" Target="../notesSlides/notesSlide47.xml"/><Relationship Id="rId16" Type="http://schemas.openxmlformats.org/officeDocument/2006/relationships/comments" Target="../comments/comment4.xml"/><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92.png"/><Relationship Id="rId5" Type="http://schemas.openxmlformats.org/officeDocument/2006/relationships/image" Target="../media/image55.png"/><Relationship Id="rId15" Type="http://schemas.openxmlformats.org/officeDocument/2006/relationships/image" Target="../media/image99.png"/><Relationship Id="rId10"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0.png"/><Relationship Id="rId1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3.png"/><Relationship Id="rId7" Type="http://schemas.openxmlformats.org/officeDocument/2006/relationships/image" Target="../media/image91.jpeg"/><Relationship Id="rId12"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98.png"/><Relationship Id="rId5" Type="http://schemas.openxmlformats.org/officeDocument/2006/relationships/image" Target="../media/image95.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4.png"/><Relationship Id="rId3" Type="http://schemas.openxmlformats.org/officeDocument/2006/relationships/image" Target="../media/image2.png"/><Relationship Id="rId7" Type="http://schemas.openxmlformats.org/officeDocument/2006/relationships/image" Target="../media/image54.png"/><Relationship Id="rId12" Type="http://schemas.openxmlformats.org/officeDocument/2006/relationships/image" Target="../media/image102.png"/><Relationship Id="rId2" Type="http://schemas.openxmlformats.org/officeDocument/2006/relationships/notesSlide" Target="../notesSlides/notesSlide49.xml"/><Relationship Id="rId16" Type="http://schemas.openxmlformats.org/officeDocument/2006/relationships/image" Target="../media/image91.jpeg"/><Relationship Id="rId1" Type="http://schemas.openxmlformats.org/officeDocument/2006/relationships/slideLayout" Target="../slideLayouts/slideLayout5.xml"/><Relationship Id="rId6" Type="http://schemas.openxmlformats.org/officeDocument/2006/relationships/image" Target="../media/image101.png"/><Relationship Id="rId11" Type="http://schemas.openxmlformats.org/officeDocument/2006/relationships/image" Target="../media/image99.png"/><Relationship Id="rId5" Type="http://schemas.openxmlformats.org/officeDocument/2006/relationships/image" Target="../media/image100.wmf"/><Relationship Id="rId15" Type="http://schemas.openxmlformats.org/officeDocument/2006/relationships/image" Target="../media/image90.png"/><Relationship Id="rId10" Type="http://schemas.openxmlformats.org/officeDocument/2006/relationships/image" Target="../media/image98.png"/><Relationship Id="rId4" Type="http://schemas.openxmlformats.org/officeDocument/2006/relationships/image" Target="../media/image3.png"/><Relationship Id="rId9" Type="http://schemas.openxmlformats.org/officeDocument/2006/relationships/image" Target="../media/image97.png"/><Relationship Id="rId14"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05.png"/><Relationship Id="rId18" Type="http://schemas.openxmlformats.org/officeDocument/2006/relationships/image" Target="../media/image108.png"/><Relationship Id="rId3" Type="http://schemas.openxmlformats.org/officeDocument/2006/relationships/image" Target="../media/image2.png"/><Relationship Id="rId7" Type="http://schemas.openxmlformats.org/officeDocument/2006/relationships/image" Target="../media/image104.png"/><Relationship Id="rId12" Type="http://schemas.openxmlformats.org/officeDocument/2006/relationships/image" Target="../media/image99.png"/><Relationship Id="rId17" Type="http://schemas.openxmlformats.org/officeDocument/2006/relationships/image" Target="../media/image91.jpeg"/><Relationship Id="rId2" Type="http://schemas.openxmlformats.org/officeDocument/2006/relationships/notesSlide" Target="../notesSlides/notesSlide50.xml"/><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98.png"/><Relationship Id="rId5" Type="http://schemas.openxmlformats.org/officeDocument/2006/relationships/image" Target="../media/image100.wmf"/><Relationship Id="rId15" Type="http://schemas.openxmlformats.org/officeDocument/2006/relationships/image" Target="../media/image107.png"/><Relationship Id="rId10" Type="http://schemas.openxmlformats.org/officeDocument/2006/relationships/image" Target="../media/image97.png"/><Relationship Id="rId4" Type="http://schemas.openxmlformats.org/officeDocument/2006/relationships/image" Target="../media/image3.png"/><Relationship Id="rId9" Type="http://schemas.openxmlformats.org/officeDocument/2006/relationships/image" Target="../media/image55.png"/><Relationship Id="rId14" Type="http://schemas.openxmlformats.org/officeDocument/2006/relationships/image" Target="../media/image106.png"/></Relationships>
</file>

<file path=ppt/slides/_rels/slide5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90.png"/><Relationship Id="rId3" Type="http://schemas.openxmlformats.org/officeDocument/2006/relationships/image" Target="../media/image54.png"/><Relationship Id="rId7" Type="http://schemas.openxmlformats.org/officeDocument/2006/relationships/image" Target="../media/image97.png"/><Relationship Id="rId12"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100.wmf"/><Relationship Id="rId11"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108.png"/><Relationship Id="rId10" Type="http://schemas.openxmlformats.org/officeDocument/2006/relationships/image" Target="../media/image102.png"/><Relationship Id="rId4" Type="http://schemas.openxmlformats.org/officeDocument/2006/relationships/image" Target="../media/image55.png"/><Relationship Id="rId9" Type="http://schemas.openxmlformats.org/officeDocument/2006/relationships/image" Target="../media/image99.png"/><Relationship Id="rId14" Type="http://schemas.openxmlformats.org/officeDocument/2006/relationships/image" Target="../media/image91.jpeg"/></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wmf"/><Relationship Id="rId7" Type="http://schemas.openxmlformats.org/officeDocument/2006/relationships/image" Target="../media/image113.jpe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wmf"/><Relationship Id="rId10" Type="http://schemas.openxmlformats.org/officeDocument/2006/relationships/image" Target="../media/image116.jpeg"/><Relationship Id="rId4" Type="http://schemas.openxmlformats.org/officeDocument/2006/relationships/image" Target="../media/image110.png"/><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9.wmf"/><Relationship Id="rId7" Type="http://schemas.openxmlformats.org/officeDocument/2006/relationships/image" Target="../media/image111.wmf"/><Relationship Id="rId12" Type="http://schemas.openxmlformats.org/officeDocument/2006/relationships/image" Target="../media/image116.jpe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19.wmf"/><Relationship Id="rId10" Type="http://schemas.openxmlformats.org/officeDocument/2006/relationships/image" Target="../media/image114.png"/><Relationship Id="rId4" Type="http://schemas.openxmlformats.org/officeDocument/2006/relationships/image" Target="../media/image118.wmf"/><Relationship Id="rId9" Type="http://schemas.openxmlformats.org/officeDocument/2006/relationships/image" Target="../media/image113.jpeg"/><Relationship Id="rId1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9.wmf"/><Relationship Id="rId7" Type="http://schemas.openxmlformats.org/officeDocument/2006/relationships/image" Target="../media/image111.wmf"/><Relationship Id="rId12" Type="http://schemas.openxmlformats.org/officeDocument/2006/relationships/image" Target="../media/image116.jpe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19.wmf"/><Relationship Id="rId10" Type="http://schemas.openxmlformats.org/officeDocument/2006/relationships/image" Target="../media/image114.png"/><Relationship Id="rId4" Type="http://schemas.openxmlformats.org/officeDocument/2006/relationships/image" Target="../media/image118.wmf"/><Relationship Id="rId9" Type="http://schemas.openxmlformats.org/officeDocument/2006/relationships/image" Target="../media/image113.jpeg"/><Relationship Id="rId14" Type="http://schemas.openxmlformats.org/officeDocument/2006/relationships/image" Target="../media/image1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26.pn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25.png"/><Relationship Id="rId5" Type="http://schemas.openxmlformats.org/officeDocument/2006/relationships/image" Target="../media/image122.png"/><Relationship Id="rId10" Type="http://schemas.openxmlformats.org/officeDocument/2006/relationships/image" Target="../media/image124.png"/><Relationship Id="rId4" Type="http://schemas.openxmlformats.org/officeDocument/2006/relationships/image" Target="../media/image121.png"/><Relationship Id="rId9" Type="http://schemas.openxmlformats.org/officeDocument/2006/relationships/image" Target="../media/image12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6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90.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38.jpeg"/><Relationship Id="rId3" Type="http://schemas.openxmlformats.org/officeDocument/2006/relationships/image" Target="../media/image28.jpe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2.jpeg"/><Relationship Id="rId2" Type="http://schemas.openxmlformats.org/officeDocument/2006/relationships/notesSlide" Target="../notesSlides/notesSlide59.xml"/><Relationship Id="rId16" Type="http://schemas.openxmlformats.org/officeDocument/2006/relationships/image" Target="../media/image137.jpe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133.png"/><Relationship Id="rId5" Type="http://schemas.openxmlformats.org/officeDocument/2006/relationships/image" Target="../media/image128.png"/><Relationship Id="rId15" Type="http://schemas.openxmlformats.org/officeDocument/2006/relationships/image" Target="../media/image136.pn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wm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wmf"/><Relationship Id="rId2" Type="http://schemas.openxmlformats.org/officeDocument/2006/relationships/notesSlide" Target="../notesSlides/notesSlide6.xml"/><Relationship Id="rId16" Type="http://schemas.openxmlformats.org/officeDocument/2006/relationships/comments" Target="../comments/comment1.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6.w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28.jpeg"/><Relationship Id="rId7" Type="http://schemas.openxmlformats.org/officeDocument/2006/relationships/image" Target="../media/image14.png"/><Relationship Id="rId12" Type="http://schemas.openxmlformats.org/officeDocument/2006/relationships/image" Target="../media/image26.w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25.wmf"/><Relationship Id="rId5" Type="http://schemas.openxmlformats.org/officeDocument/2006/relationships/image" Target="../media/image12.jpeg"/><Relationship Id="rId10" Type="http://schemas.openxmlformats.org/officeDocument/2006/relationships/image" Target="../media/image24.wmf"/><Relationship Id="rId4" Type="http://schemas.openxmlformats.org/officeDocument/2006/relationships/image" Target="../media/image11.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slide" Target="slide11.xml"/><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r>
              <a:rPr lang="en-GB" dirty="0" smtClean="0">
                <a:solidFill>
                  <a:srgbClr val="000066"/>
                </a:solidFill>
                <a:effectLst>
                  <a:outerShdw blurRad="38100" dist="38100" dir="2700000" algn="tl">
                    <a:srgbClr val="C0C0C0"/>
                  </a:outerShdw>
                </a:effectLst>
                <a:ea typeface="SimSun" charset="-122"/>
              </a:rPr>
              <a:t>ENOVIA V6 Architecture </a:t>
            </a:r>
            <a:br>
              <a:rPr lang="en-GB" dirty="0" smtClean="0">
                <a:solidFill>
                  <a:srgbClr val="000066"/>
                </a:solidFill>
                <a:effectLst>
                  <a:outerShdw blurRad="38100" dist="38100" dir="2700000" algn="tl">
                    <a:srgbClr val="C0C0C0"/>
                  </a:outerShdw>
                </a:effectLst>
                <a:ea typeface="SimSun" charset="-122"/>
              </a:rPr>
            </a:br>
            <a:endParaRPr lang="en-US" dirty="0"/>
          </a:p>
        </p:txBody>
      </p:sp>
      <p:sp>
        <p:nvSpPr>
          <p:cNvPr id="4" name="Sous-titre 3"/>
          <p:cNvSpPr>
            <a:spLocks noGrp="1"/>
          </p:cNvSpPr>
          <p:nvPr>
            <p:ph type="subTitle" idx="1"/>
          </p:nvPr>
        </p:nvSpPr>
        <p:spPr>
          <a:xfrm>
            <a:off x="629214" y="2078038"/>
            <a:ext cx="7654361" cy="576262"/>
          </a:xfrm>
        </p:spPr>
        <p:txBody>
          <a:bodyPr/>
          <a:lstStyle/>
          <a:p>
            <a:r>
              <a:rPr lang="en-US" dirty="0" smtClean="0"/>
              <a:t>Architecture, File Synchronization, Secure Access, and Global Collaboration </a:t>
            </a:r>
            <a:endParaRPr lang="en-US"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p:txBody>
          <a:bodyPr/>
          <a:lstStyle/>
          <a:p>
            <a:r>
              <a:rPr lang="en-US" smtClean="0"/>
              <a:t>Master Collaboration Server (MCS)</a:t>
            </a:r>
          </a:p>
        </p:txBody>
      </p:sp>
      <p:sp>
        <p:nvSpPr>
          <p:cNvPr id="11268" name="Content Placeholder 2"/>
          <p:cNvSpPr>
            <a:spLocks noGrp="1"/>
          </p:cNvSpPr>
          <p:nvPr>
            <p:ph idx="1"/>
          </p:nvPr>
        </p:nvSpPr>
        <p:spPr>
          <a:xfrm>
            <a:off x="2514600" y="793750"/>
            <a:ext cx="6426200" cy="2757488"/>
          </a:xfrm>
        </p:spPr>
        <p:txBody>
          <a:bodyPr/>
          <a:lstStyle/>
          <a:p>
            <a:r>
              <a:rPr lang="en-US" sz="2400" dirty="0" smtClean="0"/>
              <a:t>Application Server for business objects</a:t>
            </a:r>
          </a:p>
          <a:p>
            <a:r>
              <a:rPr lang="en-US" sz="2400" dirty="0" smtClean="0"/>
              <a:t>Primary server used by ENOVIA clients</a:t>
            </a:r>
          </a:p>
          <a:p>
            <a:r>
              <a:rPr lang="en-US" sz="2400" dirty="0" smtClean="0"/>
              <a:t>Can be fronted with an HTTP server for static content</a:t>
            </a:r>
          </a:p>
          <a:p>
            <a:r>
              <a:rPr lang="en-US" sz="2400" dirty="0" smtClean="0"/>
              <a:t>ENOVIA V6 code runs  inside standard J2EE containers such as IBM </a:t>
            </a:r>
            <a:r>
              <a:rPr lang="en-US" sz="2400" dirty="0" err="1" smtClean="0"/>
              <a:t>WebSphere</a:t>
            </a:r>
            <a:r>
              <a:rPr lang="en-US" sz="2400" dirty="0" smtClean="0"/>
              <a:t> and Tomcat</a:t>
            </a:r>
          </a:p>
          <a:p>
            <a:r>
              <a:rPr lang="en-US" sz="2400" dirty="0" smtClean="0"/>
              <a:t>Can be clustered by via load-balancers</a:t>
            </a:r>
          </a:p>
          <a:p>
            <a:r>
              <a:rPr lang="en-US" sz="2400" dirty="0" smtClean="0"/>
              <a:t>ONLY the MCS has a direct connection to the database for metadata</a:t>
            </a:r>
          </a:p>
          <a:p>
            <a:r>
              <a:rPr lang="en-US" sz="2400" dirty="0" smtClean="0"/>
              <a:t>BENEFITS:</a:t>
            </a:r>
          </a:p>
          <a:p>
            <a:pPr lvl="1"/>
            <a:r>
              <a:rPr lang="en-US" sz="2400" dirty="0" smtClean="0"/>
              <a:t>Protection of data layer from direct client connections</a:t>
            </a:r>
          </a:p>
          <a:p>
            <a:pPr lvl="1"/>
            <a:r>
              <a:rPr lang="en-US" sz="2400" dirty="0" smtClean="0"/>
              <a:t>Horizontal scalability</a:t>
            </a:r>
          </a:p>
        </p:txBody>
      </p:sp>
      <p:pic>
        <p:nvPicPr>
          <p:cNvPr id="11269" name="Picture 10"/>
          <p:cNvPicPr>
            <a:picLocks noChangeAspect="1" noChangeArrowheads="1"/>
          </p:cNvPicPr>
          <p:nvPr/>
        </p:nvPicPr>
        <p:blipFill>
          <a:blip r:embed="rId3"/>
          <a:srcRect/>
          <a:stretch>
            <a:fillRect/>
          </a:stretch>
        </p:blipFill>
        <p:spPr bwMode="auto">
          <a:xfrm>
            <a:off x="650370" y="1007796"/>
            <a:ext cx="1513670" cy="2056785"/>
          </a:xfrm>
          <a:prstGeom prst="rect">
            <a:avLst/>
          </a:prstGeom>
          <a:noFill/>
          <a:ln w="28440">
            <a:noFill/>
            <a:miter lim="800000"/>
            <a:headEnd/>
            <a:tailEnd/>
          </a:ln>
        </p:spPr>
      </p:pic>
      <p:sp>
        <p:nvSpPr>
          <p:cNvPr id="6" name="Rectangle 5"/>
          <p:cNvSpPr/>
          <p:nvPr/>
        </p:nvSpPr>
        <p:spPr bwMode="auto">
          <a:xfrm>
            <a:off x="401484" y="3523228"/>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7" name="Rectangle 6"/>
          <p:cNvSpPr/>
          <p:nvPr/>
        </p:nvSpPr>
        <p:spPr bwMode="auto">
          <a:xfrm>
            <a:off x="499807" y="4694910"/>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Application Server</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sp>
        <p:nvSpPr>
          <p:cNvPr id="8" name="Rectangle 7"/>
          <p:cNvSpPr/>
          <p:nvPr/>
        </p:nvSpPr>
        <p:spPr bwMode="auto">
          <a:xfrm>
            <a:off x="496530" y="3978794"/>
            <a:ext cx="1818967" cy="614516"/>
          </a:xfrm>
          <a:prstGeom prst="rect">
            <a:avLst/>
          </a:prstGeom>
          <a:solidFill>
            <a:srgbClr val="00B8FF"/>
          </a:solidFill>
          <a:ln w="28440" cap="flat" cmpd="sng" algn="ctr">
            <a:solidFill>
              <a:srgbClr val="000000"/>
            </a:solidFill>
            <a:prstDash val="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HTTP</a:t>
            </a: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 Server</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9" name="Rectangle 8"/>
          <p:cNvSpPr/>
          <p:nvPr/>
        </p:nvSpPr>
        <p:spPr bwMode="auto">
          <a:xfrm>
            <a:off x="816079" y="5502794"/>
            <a:ext cx="1469922"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ENOVIA V6</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MCS Code</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cxnSp>
        <p:nvCxnSpPr>
          <p:cNvPr id="11" name="Forme 10"/>
          <p:cNvCxnSpPr>
            <a:endCxn id="9" idx="1"/>
          </p:cNvCxnSpPr>
          <p:nvPr/>
        </p:nvCxnSpPr>
        <p:spPr bwMode="auto">
          <a:xfrm rot="16200000" flipH="1">
            <a:off x="448597" y="5442569"/>
            <a:ext cx="517017" cy="217947"/>
          </a:xfrm>
          <a:prstGeom prst="bentConnector2">
            <a:avLst/>
          </a:prstGeom>
          <a:solidFill>
            <a:srgbClr val="00B8FF"/>
          </a:solidFill>
          <a:ln w="28440" cap="flat" cmpd="sng" algn="ctr">
            <a:solidFill>
              <a:srgbClr val="00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File Collaboration Server (FCS)</a:t>
            </a:r>
          </a:p>
        </p:txBody>
      </p:sp>
      <p:sp>
        <p:nvSpPr>
          <p:cNvPr id="12291" name="Content Placeholder 2"/>
          <p:cNvSpPr>
            <a:spLocks noGrp="1"/>
          </p:cNvSpPr>
          <p:nvPr>
            <p:ph idx="1"/>
          </p:nvPr>
        </p:nvSpPr>
        <p:spPr>
          <a:xfrm>
            <a:off x="2697163" y="702232"/>
            <a:ext cx="6096000" cy="4433888"/>
          </a:xfrm>
        </p:spPr>
        <p:txBody>
          <a:bodyPr/>
          <a:lstStyle/>
          <a:p>
            <a:pPr>
              <a:buFont typeface="Arial"/>
              <a:buChar char="•"/>
            </a:pPr>
            <a:r>
              <a:rPr lang="en-US" sz="2400" dirty="0" smtClean="0"/>
              <a:t>Content Storage for PLM-related Documents </a:t>
            </a:r>
            <a:r>
              <a:rPr lang="fr-FR" sz="2400" dirty="0" smtClean="0"/>
              <a:t>–</a:t>
            </a:r>
            <a:r>
              <a:rPr lang="en-US" sz="2400" dirty="0" smtClean="0"/>
              <a:t> generally attached to external storage</a:t>
            </a:r>
          </a:p>
          <a:p>
            <a:pPr>
              <a:buFont typeface="Arial"/>
              <a:buChar char="•"/>
            </a:pPr>
            <a:r>
              <a:rPr lang="en-US" sz="2400" dirty="0" smtClean="0"/>
              <a:t>Can be used for placing content closer to users via synchronization</a:t>
            </a:r>
          </a:p>
          <a:p>
            <a:pPr>
              <a:buFont typeface="Arial"/>
              <a:buChar char="•"/>
            </a:pPr>
            <a:r>
              <a:rPr lang="en-US" sz="2400" dirty="0" smtClean="0"/>
              <a:t>Can be clustered</a:t>
            </a:r>
          </a:p>
          <a:p>
            <a:pPr>
              <a:buFont typeface="Arial"/>
              <a:buChar char="•"/>
            </a:pPr>
            <a:r>
              <a:rPr lang="en-US" sz="2400" dirty="0" smtClean="0"/>
              <a:t>All access is controlled by ENOVIA security policy</a:t>
            </a:r>
          </a:p>
          <a:p>
            <a:pPr>
              <a:buFont typeface="Arial"/>
              <a:buChar char="•"/>
            </a:pPr>
            <a:r>
              <a:rPr lang="en-US" sz="2400" dirty="0" smtClean="0"/>
              <a:t>Filenames are not humanly readable and there is no direct file system access for clients</a:t>
            </a:r>
          </a:p>
          <a:p>
            <a:pPr>
              <a:buFont typeface="Arial"/>
              <a:buChar char="•"/>
            </a:pPr>
            <a:r>
              <a:rPr lang="en-US" sz="2400" dirty="0" smtClean="0"/>
              <a:t>BENEFITS:</a:t>
            </a:r>
          </a:p>
          <a:p>
            <a:pPr lvl="1">
              <a:buFont typeface="Wingdings" charset="2"/>
              <a:buChar char="Ø"/>
            </a:pPr>
            <a:r>
              <a:rPr lang="en-US" sz="2400" dirty="0" smtClean="0"/>
              <a:t>Consolidate all PLM-related documents into “one source of truth”</a:t>
            </a:r>
          </a:p>
          <a:p>
            <a:pPr lvl="1">
              <a:buFont typeface="Wingdings" charset="2"/>
              <a:buChar char="Ø"/>
            </a:pPr>
            <a:r>
              <a:rPr lang="en-US" sz="2400" dirty="0" smtClean="0"/>
              <a:t>LAN and WAN performance improvements</a:t>
            </a:r>
          </a:p>
          <a:p>
            <a:pPr lvl="1"/>
            <a:endParaRPr lang="en-US" sz="2400" dirty="0" smtClean="0"/>
          </a:p>
        </p:txBody>
      </p:sp>
      <p:pic>
        <p:nvPicPr>
          <p:cNvPr id="12292" name="Picture 8"/>
          <p:cNvPicPr>
            <a:picLocks noChangeAspect="1" noChangeArrowheads="1"/>
          </p:cNvPicPr>
          <p:nvPr/>
        </p:nvPicPr>
        <p:blipFill>
          <a:blip r:embed="rId3"/>
          <a:srcRect/>
          <a:stretch>
            <a:fillRect/>
          </a:stretch>
        </p:blipFill>
        <p:spPr bwMode="auto">
          <a:xfrm>
            <a:off x="643964" y="1032387"/>
            <a:ext cx="1494152" cy="2153111"/>
          </a:xfrm>
          <a:prstGeom prst="rect">
            <a:avLst/>
          </a:prstGeom>
          <a:noFill/>
          <a:ln w="28440">
            <a:noFill/>
            <a:miter lim="800000"/>
            <a:headEnd/>
            <a:tailEnd/>
          </a:ln>
        </p:spPr>
      </p:pic>
      <p:sp>
        <p:nvSpPr>
          <p:cNvPr id="6" name="Rectangle 5"/>
          <p:cNvSpPr/>
          <p:nvPr/>
        </p:nvSpPr>
        <p:spPr bwMode="auto">
          <a:xfrm>
            <a:off x="401484" y="3277408"/>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7" name="Rectangle 6"/>
          <p:cNvSpPr/>
          <p:nvPr/>
        </p:nvSpPr>
        <p:spPr bwMode="auto">
          <a:xfrm>
            <a:off x="499807" y="4449090"/>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Application Server</a:t>
            </a: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sp>
        <p:nvSpPr>
          <p:cNvPr id="10" name="Rectangle 9"/>
          <p:cNvSpPr/>
          <p:nvPr/>
        </p:nvSpPr>
        <p:spPr bwMode="auto">
          <a:xfrm>
            <a:off x="816079" y="5314332"/>
            <a:ext cx="1469922"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ENOVIA V6</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FCS Code</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cxnSp>
        <p:nvCxnSpPr>
          <p:cNvPr id="11" name="Forme 10"/>
          <p:cNvCxnSpPr>
            <a:endCxn id="10" idx="1"/>
          </p:cNvCxnSpPr>
          <p:nvPr/>
        </p:nvCxnSpPr>
        <p:spPr bwMode="auto">
          <a:xfrm rot="16200000" flipH="1">
            <a:off x="436307" y="5241818"/>
            <a:ext cx="566178" cy="193366"/>
          </a:xfrm>
          <a:prstGeom prst="bentConnector2">
            <a:avLst/>
          </a:prstGeom>
          <a:solidFill>
            <a:srgbClr val="00B8FF"/>
          </a:solidFill>
          <a:ln w="28440" cap="flat" cmpd="sng" algn="ctr">
            <a:solidFill>
              <a:srgbClr val="000000"/>
            </a:solidFill>
            <a:prstDash val="solid"/>
            <a:round/>
            <a:headEnd type="none" w="med" len="med"/>
            <a:tailEnd type="arrow"/>
          </a:ln>
          <a:effectLst/>
        </p:spPr>
      </p:cxnSp>
      <p:sp>
        <p:nvSpPr>
          <p:cNvPr id="12" name="Cylindre 11"/>
          <p:cNvSpPr/>
          <p:nvPr/>
        </p:nvSpPr>
        <p:spPr bwMode="auto">
          <a:xfrm>
            <a:off x="1401097" y="6276258"/>
            <a:ext cx="1261806" cy="360516"/>
          </a:xfrm>
          <a:prstGeom prst="can">
            <a:avLst/>
          </a:prstGeom>
          <a:solidFill>
            <a:srgbClr val="00B8FF"/>
          </a:solid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4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Content</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cxnSp>
        <p:nvCxnSpPr>
          <p:cNvPr id="13" name="Connecteur en angle 12"/>
          <p:cNvCxnSpPr>
            <a:endCxn id="12" idx="1"/>
          </p:cNvCxnSpPr>
          <p:nvPr/>
        </p:nvCxnSpPr>
        <p:spPr bwMode="auto">
          <a:xfrm rot="16200000" flipH="1">
            <a:off x="1573157" y="5817414"/>
            <a:ext cx="294977" cy="622710"/>
          </a:xfrm>
          <a:prstGeom prst="bentConnector3">
            <a:avLst>
              <a:gd name="adj1" fmla="val 50000"/>
            </a:avLst>
          </a:prstGeom>
          <a:solidFill>
            <a:srgbClr val="00B8FF"/>
          </a:solidFill>
          <a:ln w="28440" cap="flat" cmpd="sng" algn="ctr">
            <a:solidFill>
              <a:srgbClr val="000000"/>
            </a:solidFill>
            <a:prstDash val="solid"/>
            <a:round/>
            <a:headEnd type="none" w="med" len="med"/>
            <a:tailEnd type="arrow"/>
          </a:ln>
          <a:effectLst/>
        </p:spPr>
      </p:cxnSp>
      <p:sp>
        <p:nvSpPr>
          <p:cNvPr id="14" name="Rectangle 13"/>
          <p:cNvSpPr/>
          <p:nvPr/>
        </p:nvSpPr>
        <p:spPr bwMode="auto">
          <a:xfrm>
            <a:off x="512507" y="3750590"/>
            <a:ext cx="1818967" cy="614516"/>
          </a:xfrm>
          <a:prstGeom prst="rect">
            <a:avLst/>
          </a:prstGeom>
          <a:solidFill>
            <a:srgbClr val="00B8FF"/>
          </a:solidFill>
          <a:ln w="28440" cap="flat" cmpd="sng" algn="ctr">
            <a:solidFill>
              <a:srgbClr val="000000"/>
            </a:solidFill>
            <a:prstDash val="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HTTP Server</a:t>
            </a: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Database Server (DB)</a:t>
            </a:r>
          </a:p>
        </p:txBody>
      </p:sp>
      <p:sp>
        <p:nvSpPr>
          <p:cNvPr id="13315" name="Content Placeholder 2"/>
          <p:cNvSpPr>
            <a:spLocks noGrp="1"/>
          </p:cNvSpPr>
          <p:nvPr>
            <p:ph idx="1"/>
          </p:nvPr>
        </p:nvSpPr>
        <p:spPr>
          <a:xfrm>
            <a:off x="2512142" y="811418"/>
            <a:ext cx="6251575" cy="3748087"/>
          </a:xfrm>
        </p:spPr>
        <p:txBody>
          <a:bodyPr/>
          <a:lstStyle/>
          <a:p>
            <a:r>
              <a:rPr lang="en-US" sz="2400" dirty="0" smtClean="0"/>
              <a:t>Central storage for all metadata</a:t>
            </a:r>
          </a:p>
          <a:p>
            <a:r>
              <a:rPr lang="en-US" sz="2400" dirty="0" smtClean="0"/>
              <a:t>Database files should be stored on external storage bay</a:t>
            </a:r>
          </a:p>
          <a:p>
            <a:r>
              <a:rPr lang="en-US" sz="2400" dirty="0" smtClean="0"/>
              <a:t>High-performance 64-bit databases</a:t>
            </a:r>
          </a:p>
          <a:p>
            <a:r>
              <a:rPr lang="en-US" sz="2400" dirty="0" smtClean="0"/>
              <a:t>Only directly accessed by the MCS</a:t>
            </a:r>
          </a:p>
          <a:p>
            <a:r>
              <a:rPr lang="en-US" sz="2400" dirty="0" smtClean="0"/>
              <a:t>Connects via native protocols from the MCS process</a:t>
            </a:r>
          </a:p>
          <a:p>
            <a:r>
              <a:rPr lang="en-US" sz="2400" dirty="0" smtClean="0"/>
              <a:t>BENEFITS:</a:t>
            </a:r>
          </a:p>
          <a:p>
            <a:pPr lvl="1"/>
            <a:r>
              <a:rPr lang="en-US" sz="2400" dirty="0" smtClean="0"/>
              <a:t>Structured data storage for metadata</a:t>
            </a:r>
          </a:p>
          <a:p>
            <a:pPr lvl="1"/>
            <a:r>
              <a:rPr lang="en-US" sz="2400" dirty="0" smtClean="0"/>
              <a:t>Manage huge volumes of information</a:t>
            </a:r>
          </a:p>
          <a:p>
            <a:pPr lvl="1"/>
            <a:r>
              <a:rPr lang="en-US" sz="2400" dirty="0" smtClean="0"/>
              <a:t>Increased data security by using industry standard databases (Oracle, DB2, etc.) and storage technology</a:t>
            </a:r>
          </a:p>
        </p:txBody>
      </p:sp>
      <p:pic>
        <p:nvPicPr>
          <p:cNvPr id="13316" name="Picture 9"/>
          <p:cNvPicPr>
            <a:picLocks noChangeAspect="1" noChangeArrowheads="1"/>
          </p:cNvPicPr>
          <p:nvPr/>
        </p:nvPicPr>
        <p:blipFill>
          <a:blip r:embed="rId3"/>
          <a:srcRect/>
          <a:stretch>
            <a:fillRect/>
          </a:stretch>
        </p:blipFill>
        <p:spPr bwMode="auto">
          <a:xfrm>
            <a:off x="635673" y="938677"/>
            <a:ext cx="1502843" cy="2053235"/>
          </a:xfrm>
          <a:prstGeom prst="rect">
            <a:avLst/>
          </a:prstGeom>
          <a:noFill/>
          <a:ln w="28440">
            <a:noFill/>
            <a:miter lim="800000"/>
            <a:headEnd/>
            <a:tailEnd/>
          </a:ln>
        </p:spPr>
      </p:pic>
      <p:sp>
        <p:nvSpPr>
          <p:cNvPr id="7" name="Rectangle 6"/>
          <p:cNvSpPr/>
          <p:nvPr/>
        </p:nvSpPr>
        <p:spPr bwMode="auto">
          <a:xfrm>
            <a:off x="401484" y="3293796"/>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8" name="Rectangle 7"/>
          <p:cNvSpPr/>
          <p:nvPr/>
        </p:nvSpPr>
        <p:spPr bwMode="auto">
          <a:xfrm>
            <a:off x="487107" y="4503578"/>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Database Client /</a:t>
            </a:r>
            <a:r>
              <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rPr>
              <a:t> Listener</a:t>
            </a:r>
          </a:p>
        </p:txBody>
      </p:sp>
      <p:sp>
        <p:nvSpPr>
          <p:cNvPr id="9" name="Rectangle 8"/>
          <p:cNvSpPr/>
          <p:nvPr/>
        </p:nvSpPr>
        <p:spPr bwMode="auto">
          <a:xfrm>
            <a:off x="480143" y="5265168"/>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RDBMS Server</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1" name="Cylindre 10"/>
          <p:cNvSpPr/>
          <p:nvPr/>
        </p:nvSpPr>
        <p:spPr bwMode="auto">
          <a:xfrm>
            <a:off x="1401097" y="6276258"/>
            <a:ext cx="1261806" cy="360516"/>
          </a:xfrm>
          <a:prstGeom prst="can">
            <a:avLst/>
          </a:prstGeom>
          <a:solidFill>
            <a:srgbClr val="00B8FF"/>
          </a:solid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4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Data Files</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cxnSp>
        <p:nvCxnSpPr>
          <p:cNvPr id="12" name="Connecteur en angle 11"/>
          <p:cNvCxnSpPr/>
          <p:nvPr/>
        </p:nvCxnSpPr>
        <p:spPr bwMode="auto">
          <a:xfrm rot="16200000" flipH="1">
            <a:off x="1573157" y="5833802"/>
            <a:ext cx="294977" cy="622710"/>
          </a:xfrm>
          <a:prstGeom prst="bentConnector3">
            <a:avLst>
              <a:gd name="adj1" fmla="val 50000"/>
            </a:avLst>
          </a:prstGeom>
          <a:solidFill>
            <a:srgbClr val="00B8FF"/>
          </a:solidFill>
          <a:ln w="28440" cap="flat" cmpd="sng" algn="ctr">
            <a:solidFill>
              <a:srgbClr val="000000"/>
            </a:solidFill>
            <a:prstDash val="solid"/>
            <a:round/>
            <a:headEnd type="none" w="med" len="med"/>
            <a:tailEnd type="arrow"/>
          </a:ln>
          <a:effectLst/>
        </p:spPr>
      </p:cxnSp>
      <p:sp>
        <p:nvSpPr>
          <p:cNvPr id="10" name="Rectangle 9"/>
          <p:cNvSpPr/>
          <p:nvPr/>
        </p:nvSpPr>
        <p:spPr bwMode="auto">
          <a:xfrm>
            <a:off x="499807" y="3779678"/>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800" dirty="0" smtClean="0">
                <a:latin typeface="Arial" pitchFamily="-111" charset="0"/>
                <a:ea typeface="SimSun" pitchFamily="2" charset="-122"/>
                <a:cs typeface="SimSun" pitchFamily="2" charset="-122"/>
              </a:rPr>
              <a:t>Database Instance</a:t>
            </a: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722313" y="141288"/>
            <a:ext cx="8226425" cy="447675"/>
          </a:xfrm>
        </p:spPr>
        <p:txBody>
          <a:bodyPr/>
          <a:lstStyle/>
          <a:p>
            <a:r>
              <a:rPr lang="fr-FR" dirty="0" smtClean="0"/>
              <a:t>Advanced </a:t>
            </a:r>
            <a:r>
              <a:rPr lang="fr-FR" dirty="0" err="1" smtClean="0"/>
              <a:t>Search</a:t>
            </a:r>
            <a:r>
              <a:rPr lang="en-US" dirty="0" smtClean="0"/>
              <a:t> Server (IDOL)</a:t>
            </a:r>
          </a:p>
        </p:txBody>
      </p:sp>
      <p:sp>
        <p:nvSpPr>
          <p:cNvPr id="14339" name="Content Placeholder 2"/>
          <p:cNvSpPr>
            <a:spLocks noGrp="1"/>
          </p:cNvSpPr>
          <p:nvPr>
            <p:ph idx="1"/>
          </p:nvPr>
        </p:nvSpPr>
        <p:spPr>
          <a:xfrm>
            <a:off x="2539181" y="894927"/>
            <a:ext cx="6175375" cy="3900488"/>
          </a:xfrm>
        </p:spPr>
        <p:txBody>
          <a:bodyPr/>
          <a:lstStyle/>
          <a:p>
            <a:r>
              <a:rPr lang="en-US" sz="2400" dirty="0" smtClean="0"/>
              <a:t>Used for enabling full-text searches through content and metadata (called Advanced Search in ENOVIA)</a:t>
            </a:r>
          </a:p>
          <a:p>
            <a:r>
              <a:rPr lang="en-US" sz="2400" dirty="0" smtClean="0"/>
              <a:t>Indexes can stored on external storage</a:t>
            </a:r>
          </a:p>
          <a:p>
            <a:r>
              <a:rPr lang="en-US" sz="2400" dirty="0" smtClean="0"/>
              <a:t>Based on the Autonomy IDOL 3</a:t>
            </a:r>
            <a:r>
              <a:rPr lang="en-US" sz="2400" baseline="30000" dirty="0" smtClean="0"/>
              <a:t>rd</a:t>
            </a:r>
            <a:r>
              <a:rPr lang="en-US" sz="2400" dirty="0" smtClean="0"/>
              <a:t> party application</a:t>
            </a:r>
          </a:p>
          <a:p>
            <a:r>
              <a:rPr lang="en-US" sz="2400" dirty="0" smtClean="0"/>
              <a:t>Must be distributed using FSF processes on all FCS machines</a:t>
            </a:r>
          </a:p>
          <a:p>
            <a:r>
              <a:rPr lang="en-US" sz="2400" dirty="0" smtClean="0"/>
              <a:t>BENEFITS:</a:t>
            </a:r>
          </a:p>
          <a:p>
            <a:pPr lvl="1"/>
            <a:r>
              <a:rPr lang="en-US" sz="2400" dirty="0" smtClean="0"/>
              <a:t>Accelerated access to IP captured in both metadata and all textual supports</a:t>
            </a:r>
          </a:p>
          <a:p>
            <a:pPr lvl="1"/>
            <a:r>
              <a:rPr lang="en-US" sz="2400" dirty="0" smtClean="0"/>
              <a:t>Collection and storage of all local and remote content into one cohesive index</a:t>
            </a:r>
          </a:p>
        </p:txBody>
      </p:sp>
      <p:pic>
        <p:nvPicPr>
          <p:cNvPr id="5" name="Picture 33" descr="generc-tower.jpg"/>
          <p:cNvPicPr>
            <a:picLocks noChangeAspect="1"/>
          </p:cNvPicPr>
          <p:nvPr/>
        </p:nvPicPr>
        <p:blipFill>
          <a:blip r:embed="rId3">
            <a:clrChange>
              <a:clrFrom>
                <a:srgbClr val="FDFEFE"/>
              </a:clrFrom>
              <a:clrTo>
                <a:srgbClr val="FDFEFE">
                  <a:alpha val="0"/>
                </a:srgbClr>
              </a:clrTo>
            </a:clrChange>
          </a:blip>
          <a:srcRect/>
          <a:stretch>
            <a:fillRect/>
          </a:stretch>
        </p:blipFill>
        <p:spPr bwMode="auto">
          <a:xfrm>
            <a:off x="460902" y="737407"/>
            <a:ext cx="1967525" cy="2145147"/>
          </a:xfrm>
          <a:prstGeom prst="rect">
            <a:avLst/>
          </a:prstGeom>
          <a:noFill/>
          <a:ln w="9525">
            <a:noFill/>
            <a:miter lim="800000"/>
            <a:headEnd/>
            <a:tailEnd/>
          </a:ln>
        </p:spPr>
      </p:pic>
      <p:pic>
        <p:nvPicPr>
          <p:cNvPr id="6" name="Picture 21" descr="C:\Documents and Settings\Administrator\My Documents\My Pictures\Microsoft Clip Organizer\CG213.bm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56865" y="2146794"/>
            <a:ext cx="568567" cy="682281"/>
          </a:xfrm>
          <a:prstGeom prst="rect">
            <a:avLst/>
          </a:prstGeom>
          <a:solidFill>
            <a:srgbClr val="FEFFF6"/>
          </a:solidFill>
          <a:ln w="9525">
            <a:solidFill>
              <a:schemeClr val="tx1"/>
            </a:solidFill>
            <a:miter lim="800000"/>
            <a:headEnd/>
            <a:tailEnd/>
          </a:ln>
        </p:spPr>
      </p:pic>
      <p:sp>
        <p:nvSpPr>
          <p:cNvPr id="8" name="Rectangle 7"/>
          <p:cNvSpPr/>
          <p:nvPr/>
        </p:nvSpPr>
        <p:spPr bwMode="auto">
          <a:xfrm>
            <a:off x="401484" y="3261023"/>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9" name="Rectangle 8"/>
          <p:cNvSpPr/>
          <p:nvPr/>
        </p:nvSpPr>
        <p:spPr bwMode="auto">
          <a:xfrm>
            <a:off x="499807" y="4432705"/>
            <a:ext cx="1818967" cy="614516"/>
          </a:xfrm>
          <a:prstGeom prst="rect">
            <a:avLst/>
          </a:prstGeom>
          <a:solidFill>
            <a:srgbClr val="00B8FF"/>
          </a:solidFill>
          <a:ln w="28440" cap="flat" cmpd="sng" algn="ctr">
            <a:solidFill>
              <a:srgbClr val="000000"/>
            </a:solidFill>
            <a:prstDash val="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File</a:t>
            </a:r>
            <a:r>
              <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rPr>
              <a:t> Fetcher Service (FSF)</a:t>
            </a:r>
          </a:p>
        </p:txBody>
      </p:sp>
      <p:sp>
        <p:nvSpPr>
          <p:cNvPr id="10" name="Rectangle 9"/>
          <p:cNvSpPr/>
          <p:nvPr/>
        </p:nvSpPr>
        <p:spPr bwMode="auto">
          <a:xfrm>
            <a:off x="496530" y="3716589"/>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err="1" smtClean="0">
                <a:ln>
                  <a:noFill/>
                </a:ln>
                <a:solidFill>
                  <a:srgbClr val="000000"/>
                </a:solidFill>
                <a:effectLst/>
                <a:latin typeface="Arial" pitchFamily="-111" charset="0"/>
                <a:ea typeface="SimSun" pitchFamily="2" charset="-122"/>
                <a:cs typeface="SimSun" pitchFamily="2" charset="-122"/>
              </a:rPr>
              <a:t>DiSH</a:t>
            </a: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 Process </a:t>
            </a:r>
            <a:r>
              <a:rPr kumimoji="0" lang="fr-FR"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a:t>
            </a: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 License Server</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1" name="Rectangle 10"/>
          <p:cNvSpPr/>
          <p:nvPr/>
        </p:nvSpPr>
        <p:spPr bwMode="auto">
          <a:xfrm>
            <a:off x="488336" y="5199621"/>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IDOL Index Server</a:t>
            </a:r>
            <a:endPar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endParaRPr>
          </a:p>
        </p:txBody>
      </p:sp>
      <p:sp>
        <p:nvSpPr>
          <p:cNvPr id="12" name="Cylindre 11"/>
          <p:cNvSpPr/>
          <p:nvPr/>
        </p:nvSpPr>
        <p:spPr bwMode="auto">
          <a:xfrm>
            <a:off x="1401097" y="6276258"/>
            <a:ext cx="1261806" cy="360516"/>
          </a:xfrm>
          <a:prstGeom prst="can">
            <a:avLst/>
          </a:prstGeom>
          <a:solidFill>
            <a:srgbClr val="00B8FF"/>
          </a:solid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4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Indexes</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cxnSp>
        <p:nvCxnSpPr>
          <p:cNvPr id="14" name="Connecteur en angle 13"/>
          <p:cNvCxnSpPr>
            <a:stCxn id="8" idx="2"/>
            <a:endCxn id="12" idx="1"/>
          </p:cNvCxnSpPr>
          <p:nvPr/>
        </p:nvCxnSpPr>
        <p:spPr bwMode="auto">
          <a:xfrm rot="16200000" flipH="1">
            <a:off x="1573157" y="5817414"/>
            <a:ext cx="294977" cy="622710"/>
          </a:xfrm>
          <a:prstGeom prst="bentConnector3">
            <a:avLst>
              <a:gd name="adj1" fmla="val 50000"/>
            </a:avLst>
          </a:prstGeom>
          <a:solidFill>
            <a:srgbClr val="00B8FF"/>
          </a:solidFill>
          <a:ln w="28440" cap="flat" cmpd="sng" algn="ctr">
            <a:solidFill>
              <a:srgbClr val="000000"/>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22313" y="141288"/>
            <a:ext cx="8226425" cy="447675"/>
          </a:xfrm>
        </p:spPr>
        <p:txBody>
          <a:bodyPr/>
          <a:lstStyle/>
          <a:p>
            <a:r>
              <a:rPr lang="en-US" dirty="0" smtClean="0"/>
              <a:t>3D Index Server (3D INDEX)</a:t>
            </a:r>
          </a:p>
        </p:txBody>
      </p:sp>
      <p:sp>
        <p:nvSpPr>
          <p:cNvPr id="15363" name="Content Placeholder 2"/>
          <p:cNvSpPr>
            <a:spLocks noGrp="1"/>
          </p:cNvSpPr>
          <p:nvPr>
            <p:ph idx="1"/>
          </p:nvPr>
        </p:nvSpPr>
        <p:spPr>
          <a:xfrm>
            <a:off x="2522794" y="739412"/>
            <a:ext cx="6175375" cy="4876800"/>
          </a:xfrm>
        </p:spPr>
        <p:txBody>
          <a:bodyPr/>
          <a:lstStyle/>
          <a:p>
            <a:r>
              <a:rPr lang="en-US" sz="2400" dirty="0" smtClean="0"/>
              <a:t>Used for enabling 3D Searching through PLM data</a:t>
            </a:r>
          </a:p>
          <a:p>
            <a:r>
              <a:rPr lang="en-US" sz="2400" dirty="0" smtClean="0"/>
              <a:t>Indexes can be stored on external storage</a:t>
            </a:r>
          </a:p>
          <a:p>
            <a:r>
              <a:rPr lang="en-US" sz="2400" dirty="0" smtClean="0"/>
              <a:t>The Build and Runtime environments can be on separate machines for production</a:t>
            </a:r>
          </a:p>
          <a:p>
            <a:r>
              <a:rPr lang="en-US" sz="2400" dirty="0" smtClean="0"/>
              <a:t>Critical NEW functionality and innovation for ENOVIA V6 structure navigation</a:t>
            </a:r>
          </a:p>
          <a:p>
            <a:r>
              <a:rPr lang="en-US" sz="2400" dirty="0" smtClean="0"/>
              <a:t>BENEFITS:</a:t>
            </a:r>
          </a:p>
          <a:p>
            <a:pPr lvl="1"/>
            <a:r>
              <a:rPr lang="en-US" sz="2400" dirty="0" smtClean="0"/>
              <a:t>Increase of overall intellectual property due to innovative computations on metadata and geometry</a:t>
            </a:r>
          </a:p>
          <a:p>
            <a:pPr lvl="1"/>
            <a:r>
              <a:rPr lang="en-US" sz="2400" dirty="0" smtClean="0"/>
              <a:t>Accelerated retrieval of 3D data</a:t>
            </a:r>
          </a:p>
        </p:txBody>
      </p:sp>
      <p:pic>
        <p:nvPicPr>
          <p:cNvPr id="9" name="Picture 7"/>
          <p:cNvPicPr>
            <a:picLocks noChangeAspect="1" noChangeArrowheads="1"/>
          </p:cNvPicPr>
          <p:nvPr/>
        </p:nvPicPr>
        <p:blipFill>
          <a:blip r:embed="rId3"/>
          <a:srcRect/>
          <a:stretch>
            <a:fillRect/>
          </a:stretch>
        </p:blipFill>
        <p:spPr bwMode="auto">
          <a:xfrm>
            <a:off x="675043" y="864701"/>
            <a:ext cx="1504439" cy="2051617"/>
          </a:xfrm>
          <a:prstGeom prst="rect">
            <a:avLst/>
          </a:prstGeom>
          <a:noFill/>
          <a:ln w="28440">
            <a:noFill/>
            <a:miter lim="800000"/>
            <a:headEnd/>
            <a:tailEnd/>
          </a:ln>
        </p:spPr>
      </p:pic>
      <p:sp>
        <p:nvSpPr>
          <p:cNvPr id="10" name="Rectangle 9"/>
          <p:cNvSpPr/>
          <p:nvPr/>
        </p:nvSpPr>
        <p:spPr bwMode="auto">
          <a:xfrm>
            <a:off x="426065" y="3244635"/>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1" name="Rectangle 10"/>
          <p:cNvSpPr/>
          <p:nvPr/>
        </p:nvSpPr>
        <p:spPr bwMode="auto">
          <a:xfrm>
            <a:off x="532581" y="4506446"/>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err="1" smtClean="0">
                <a:ln>
                  <a:noFill/>
                </a:ln>
                <a:solidFill>
                  <a:srgbClr val="000000"/>
                </a:solidFill>
                <a:effectLst/>
                <a:latin typeface="Arial" pitchFamily="-111" charset="0"/>
                <a:ea typeface="SimSun" pitchFamily="2" charset="-122"/>
                <a:cs typeface="SimSun" pitchFamily="2" charset="-122"/>
              </a:rPr>
              <a:t>CATplm</a:t>
            </a:r>
            <a:r>
              <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rPr>
              <a:t> Index Servers</a:t>
            </a:r>
          </a:p>
        </p:txBody>
      </p:sp>
      <p:sp>
        <p:nvSpPr>
          <p:cNvPr id="13" name="Rectangle 12"/>
          <p:cNvSpPr/>
          <p:nvPr/>
        </p:nvSpPr>
        <p:spPr bwMode="auto">
          <a:xfrm>
            <a:off x="529304" y="3790330"/>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SDAM Process</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4" name="Rectangle 13"/>
          <p:cNvSpPr/>
          <p:nvPr/>
        </p:nvSpPr>
        <p:spPr bwMode="auto">
          <a:xfrm>
            <a:off x="521110" y="5273362"/>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PLM Index Admin</a:t>
            </a:r>
            <a:r>
              <a:rPr kumimoji="0" lang="en-US" sz="1800" b="0" i="0" u="none" strike="noStrike" cap="none" normalizeH="0" dirty="0" smtClean="0">
                <a:ln>
                  <a:noFill/>
                </a:ln>
                <a:solidFill>
                  <a:srgbClr val="000000"/>
                </a:solidFill>
                <a:effectLst/>
                <a:latin typeface="Arial" pitchFamily="-111" charset="0"/>
                <a:ea typeface="SimSun" pitchFamily="2" charset="-122"/>
                <a:cs typeface="SimSun" pitchFamily="2" charset="-122"/>
              </a:rPr>
              <a:t> Tool</a:t>
            </a:r>
          </a:p>
        </p:txBody>
      </p:sp>
      <p:sp>
        <p:nvSpPr>
          <p:cNvPr id="12" name="Cylindre 11"/>
          <p:cNvSpPr/>
          <p:nvPr/>
        </p:nvSpPr>
        <p:spPr bwMode="auto">
          <a:xfrm>
            <a:off x="1401097" y="6276258"/>
            <a:ext cx="1261806" cy="360516"/>
          </a:xfrm>
          <a:prstGeom prst="can">
            <a:avLst/>
          </a:prstGeom>
          <a:solidFill>
            <a:srgbClr val="00B8FF"/>
          </a:solid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lang="en-US" sz="1400" dirty="0" smtClean="0">
                <a:latin typeface="Arial" pitchFamily="-111" charset="0"/>
                <a:ea typeface="SimSun" pitchFamily="2" charset="-122"/>
                <a:cs typeface="SimSun" pitchFamily="2" charset="-122"/>
              </a:rPr>
              <a:t>3D </a:t>
            </a:r>
            <a:r>
              <a:rPr kumimoji="0" lang="en-US" sz="14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Indexes</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cxnSp>
        <p:nvCxnSpPr>
          <p:cNvPr id="15" name="Connecteur en angle 14"/>
          <p:cNvCxnSpPr>
            <a:endCxn id="12" idx="1"/>
          </p:cNvCxnSpPr>
          <p:nvPr/>
        </p:nvCxnSpPr>
        <p:spPr bwMode="auto">
          <a:xfrm rot="16200000" flipH="1">
            <a:off x="1573157" y="5817414"/>
            <a:ext cx="294977" cy="622710"/>
          </a:xfrm>
          <a:prstGeom prst="bentConnector3">
            <a:avLst>
              <a:gd name="adj1" fmla="val 50000"/>
            </a:avLst>
          </a:prstGeom>
          <a:solidFill>
            <a:srgbClr val="00B8FF"/>
          </a:solidFill>
          <a:ln w="28440" cap="flat" cmpd="sng" algn="ctr">
            <a:solidFill>
              <a:srgbClr val="000000"/>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Conferencing Server (CNF)</a:t>
            </a:r>
          </a:p>
        </p:txBody>
      </p:sp>
      <p:sp>
        <p:nvSpPr>
          <p:cNvPr id="16387" name="Content Placeholder 2"/>
          <p:cNvSpPr>
            <a:spLocks noGrp="1"/>
          </p:cNvSpPr>
          <p:nvPr>
            <p:ph idx="1"/>
          </p:nvPr>
        </p:nvSpPr>
        <p:spPr>
          <a:xfrm>
            <a:off x="2495360" y="1076743"/>
            <a:ext cx="6175375" cy="3900488"/>
          </a:xfrm>
        </p:spPr>
        <p:txBody>
          <a:bodyPr/>
          <a:lstStyle/>
          <a:p>
            <a:r>
              <a:rPr lang="en-US" sz="2400" dirty="0" smtClean="0"/>
              <a:t>Used for conferencing and global design collaboration</a:t>
            </a:r>
          </a:p>
          <a:p>
            <a:r>
              <a:rPr lang="en-US" sz="2400" dirty="0" smtClean="0"/>
              <a:t>Enables 1 to many collaboration on a LAN</a:t>
            </a:r>
          </a:p>
          <a:p>
            <a:r>
              <a:rPr lang="en-US" sz="2400" dirty="0" smtClean="0"/>
              <a:t>Enables co-review and co-design on a WAN</a:t>
            </a:r>
          </a:p>
          <a:p>
            <a:r>
              <a:rPr lang="en-US" sz="2400" dirty="0" smtClean="0"/>
              <a:t>Can be used with Lotus </a:t>
            </a:r>
            <a:r>
              <a:rPr lang="en-US" sz="2400" dirty="0" err="1" smtClean="0"/>
              <a:t>Sametime</a:t>
            </a:r>
            <a:r>
              <a:rPr lang="en-US" sz="2400" dirty="0" smtClean="0"/>
              <a:t> or Microsoft Office Communicator</a:t>
            </a:r>
          </a:p>
          <a:p>
            <a:r>
              <a:rPr lang="en-US" sz="2400" dirty="0" smtClean="0"/>
              <a:t>BENEFITS:</a:t>
            </a:r>
          </a:p>
          <a:p>
            <a:pPr lvl="1"/>
            <a:r>
              <a:rPr lang="en-US" sz="2400" dirty="0" smtClean="0"/>
              <a:t>Enables global innovation and collaboration</a:t>
            </a:r>
          </a:p>
          <a:p>
            <a:pPr lvl="1"/>
            <a:r>
              <a:rPr lang="en-US" sz="2400" dirty="0" smtClean="0"/>
              <a:t>Can include exchanges over audio, video, etc.</a:t>
            </a:r>
          </a:p>
        </p:txBody>
      </p:sp>
      <p:pic>
        <p:nvPicPr>
          <p:cNvPr id="16388" name="Picture 1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7640" y="934045"/>
            <a:ext cx="1708150" cy="2019300"/>
          </a:xfrm>
          <a:prstGeom prst="rect">
            <a:avLst/>
          </a:prstGeom>
          <a:noFill/>
          <a:ln w="28440">
            <a:noFill/>
            <a:miter lim="800000"/>
            <a:headEnd/>
            <a:tailEnd/>
          </a:ln>
        </p:spPr>
      </p:pic>
      <p:sp>
        <p:nvSpPr>
          <p:cNvPr id="10" name="Rectangle 9"/>
          <p:cNvSpPr/>
          <p:nvPr/>
        </p:nvSpPr>
        <p:spPr bwMode="auto">
          <a:xfrm>
            <a:off x="426065" y="3293799"/>
            <a:ext cx="2015612" cy="2720258"/>
          </a:xfrm>
          <a:prstGeom prst="rect">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OS</a:t>
            </a:r>
          </a:p>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1" name="Rectangle 10"/>
          <p:cNvSpPr/>
          <p:nvPr/>
        </p:nvSpPr>
        <p:spPr bwMode="auto">
          <a:xfrm>
            <a:off x="532581" y="4555610"/>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Directory Server</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2" name="Rectangle 11"/>
          <p:cNvSpPr/>
          <p:nvPr/>
        </p:nvSpPr>
        <p:spPr bwMode="auto">
          <a:xfrm>
            <a:off x="529304" y="5297946"/>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Collaboration Tool</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13" name="Rectangle 12"/>
          <p:cNvSpPr/>
          <p:nvPr/>
        </p:nvSpPr>
        <p:spPr bwMode="auto">
          <a:xfrm>
            <a:off x="529304" y="3839494"/>
            <a:ext cx="1818967" cy="614516"/>
          </a:xfrm>
          <a:prstGeom prst="rect">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Web Server</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9" name="Cylindre 8"/>
          <p:cNvSpPr/>
          <p:nvPr/>
        </p:nvSpPr>
        <p:spPr bwMode="auto">
          <a:xfrm>
            <a:off x="1179871" y="6276258"/>
            <a:ext cx="1483032" cy="360516"/>
          </a:xfrm>
          <a:prstGeom prst="can">
            <a:avLst/>
          </a:prstGeom>
          <a:solidFill>
            <a:srgbClr val="00B8FF"/>
          </a:solid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400" b="0" i="0" u="none" strike="noStrike" cap="none" normalizeH="0" dirty="0" smtClean="0">
                <a:ln>
                  <a:noFill/>
                </a:ln>
                <a:solidFill>
                  <a:srgbClr val="000000"/>
                </a:solidFill>
                <a:effectLst/>
                <a:latin typeface="Arial" pitchFamily="-111" charset="0"/>
                <a:ea typeface="SimSun" pitchFamily="2" charset="-122"/>
                <a:cs typeface="SimSun" pitchFamily="2" charset="-122"/>
              </a:rPr>
              <a:t>LDAP Directory</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cxnSp>
        <p:nvCxnSpPr>
          <p:cNvPr id="14" name="Connecteur en angle 13"/>
          <p:cNvCxnSpPr>
            <a:stCxn id="10" idx="2"/>
            <a:endCxn id="9" idx="1"/>
          </p:cNvCxnSpPr>
          <p:nvPr/>
        </p:nvCxnSpPr>
        <p:spPr bwMode="auto">
          <a:xfrm rot="16200000" flipH="1">
            <a:off x="1546529" y="5901399"/>
            <a:ext cx="262201" cy="487516"/>
          </a:xfrm>
          <a:prstGeom prst="bentConnector3">
            <a:avLst>
              <a:gd name="adj1" fmla="val 37501"/>
            </a:avLst>
          </a:prstGeom>
          <a:solidFill>
            <a:srgbClr val="00B8FF"/>
          </a:solidFill>
          <a:ln w="28440" cap="flat" cmpd="sng" algn="ctr">
            <a:solidFill>
              <a:srgbClr val="000000"/>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Other Servers and Equipment</a:t>
            </a:r>
          </a:p>
        </p:txBody>
      </p:sp>
      <p:sp>
        <p:nvSpPr>
          <p:cNvPr id="17411" name="Content Placeholder 2"/>
          <p:cNvSpPr>
            <a:spLocks noGrp="1"/>
          </p:cNvSpPr>
          <p:nvPr>
            <p:ph idx="1"/>
          </p:nvPr>
        </p:nvSpPr>
        <p:spPr>
          <a:xfrm>
            <a:off x="1225550" y="779463"/>
            <a:ext cx="7577138" cy="4383087"/>
          </a:xfrm>
        </p:spPr>
        <p:txBody>
          <a:bodyPr/>
          <a:lstStyle/>
          <a:p>
            <a:r>
              <a:rPr lang="en-US" dirty="0" smtClean="0"/>
              <a:t>Batch, queue manager, or grid controller for background jobs</a:t>
            </a:r>
          </a:p>
          <a:p>
            <a:r>
              <a:rPr lang="en-US" dirty="0" smtClean="0"/>
              <a:t>DSLS (OEM of LUM V5) Licensing servers</a:t>
            </a:r>
          </a:p>
          <a:p>
            <a:r>
              <a:rPr lang="en-US" dirty="0" smtClean="0"/>
              <a:t>Report server for Crystal Reports for data mining in PLM database</a:t>
            </a:r>
          </a:p>
          <a:p>
            <a:r>
              <a:rPr lang="en-US" dirty="0" smtClean="0"/>
              <a:t>Others depending on optional offerings such as ERP integration</a:t>
            </a:r>
          </a:p>
          <a:p>
            <a:r>
              <a:rPr lang="en-US" dirty="0" smtClean="0"/>
              <a:t>SSL VPN Server for certificate management and authentication of users coming in from the internet over a VPN</a:t>
            </a:r>
          </a:p>
          <a:p>
            <a:r>
              <a:rPr lang="en-US" dirty="0" smtClean="0"/>
              <a:t>Reverse-Proxy Server for protecting the identity of the servers in the data center</a:t>
            </a:r>
          </a:p>
          <a:p>
            <a:r>
              <a:rPr lang="en-US" dirty="0" smtClean="0"/>
              <a:t>Storage bay for all content (indexes, database, and content) with backup and restore procedures</a:t>
            </a:r>
          </a:p>
          <a:p>
            <a:r>
              <a:rPr lang="en-US" dirty="0" smtClean="0"/>
              <a:t>Load-balancers for clustering servers</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1"/>
          <p:cNvSpPr>
            <a:spLocks noChangeArrowheads="1"/>
          </p:cNvSpPr>
          <p:nvPr/>
        </p:nvSpPr>
        <p:spPr bwMode="auto">
          <a:xfrm>
            <a:off x="6378575" y="3084513"/>
            <a:ext cx="2308225" cy="3240087"/>
          </a:xfrm>
          <a:prstGeom prst="can">
            <a:avLst>
              <a:gd name="adj" fmla="val 21452"/>
            </a:avLst>
          </a:prstGeom>
          <a:solidFill>
            <a:srgbClr val="FFFF99"/>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a:solidFill>
                  <a:srgbClr val="993333"/>
                </a:solidFill>
                <a:ea typeface="SimSun" charset="-122"/>
              </a:rPr>
              <a:t>Index Servers</a:t>
            </a:r>
          </a:p>
        </p:txBody>
      </p:sp>
      <p:sp>
        <p:nvSpPr>
          <p:cNvPr id="8195" name="AutoShape 2"/>
          <p:cNvSpPr>
            <a:spLocks noChangeArrowheads="1"/>
          </p:cNvSpPr>
          <p:nvPr/>
        </p:nvSpPr>
        <p:spPr bwMode="auto">
          <a:xfrm>
            <a:off x="3498850" y="3008313"/>
            <a:ext cx="2308225" cy="3240087"/>
          </a:xfrm>
          <a:prstGeom prst="can">
            <a:avLst>
              <a:gd name="adj" fmla="val 21452"/>
            </a:avLst>
          </a:prstGeom>
          <a:solidFill>
            <a:srgbClr val="FFFF99"/>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993333"/>
                </a:solidFill>
                <a:ea typeface="SimSun" charset="-122"/>
              </a:rPr>
              <a:t>File Server</a:t>
            </a:r>
          </a:p>
        </p:txBody>
      </p:sp>
      <p:sp>
        <p:nvSpPr>
          <p:cNvPr id="8196" name="AutoShape 3"/>
          <p:cNvSpPr>
            <a:spLocks noChangeArrowheads="1"/>
          </p:cNvSpPr>
          <p:nvPr/>
        </p:nvSpPr>
        <p:spPr bwMode="auto">
          <a:xfrm>
            <a:off x="168275" y="3048000"/>
            <a:ext cx="2781300" cy="3240088"/>
          </a:xfrm>
          <a:prstGeom prst="can">
            <a:avLst>
              <a:gd name="adj" fmla="val 17803"/>
            </a:avLst>
          </a:prstGeom>
          <a:solidFill>
            <a:srgbClr val="FFFF99"/>
          </a:solidFill>
          <a:ln w="12600">
            <a:solidFill>
              <a:srgbClr val="993333"/>
            </a:solidFill>
            <a:round/>
            <a:headEnd/>
            <a:tailEnd/>
          </a:ln>
        </p:spPr>
        <p:txBody>
          <a:bodyPr wrap="none" lIns="90360" tIns="44280" rIns="90360" bIns="44280" anchor="b"/>
          <a:lstStyle/>
          <a:p>
            <a:pPr>
              <a:lnSpc>
                <a:spcPct val="95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993333"/>
                </a:solidFill>
                <a:ea typeface="SimSun" charset="-122"/>
              </a:rPr>
              <a:t>Database Server</a:t>
            </a:r>
          </a:p>
        </p:txBody>
      </p:sp>
      <p:sp>
        <p:nvSpPr>
          <p:cNvPr id="8197" name="AutoShape 4"/>
          <p:cNvSpPr>
            <a:spLocks noChangeArrowheads="1"/>
          </p:cNvSpPr>
          <p:nvPr/>
        </p:nvSpPr>
        <p:spPr bwMode="auto">
          <a:xfrm>
            <a:off x="6651625" y="3581400"/>
            <a:ext cx="1819275" cy="1084939"/>
          </a:xfrm>
          <a:prstGeom prst="can">
            <a:avLst>
              <a:gd name="adj" fmla="val 18910"/>
            </a:avLst>
          </a:prstGeom>
          <a:solidFill>
            <a:srgbClr val="FADC96"/>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smtClean="0">
                <a:solidFill>
                  <a:srgbClr val="993333"/>
                </a:solidFill>
                <a:ea typeface="SimSun" charset="-122"/>
              </a:rPr>
              <a:t>Indexes</a:t>
            </a:r>
            <a:endParaRPr lang="en-GB" sz="1600" dirty="0">
              <a:solidFill>
                <a:srgbClr val="993333"/>
              </a:solidFill>
              <a:ea typeface="SimSun" charset="-122"/>
            </a:endParaRPr>
          </a:p>
        </p:txBody>
      </p:sp>
      <p:sp>
        <p:nvSpPr>
          <p:cNvPr id="8198" name="Text Box 5"/>
          <p:cNvSpPr txBox="1">
            <a:spLocks noChangeArrowheads="1"/>
          </p:cNvSpPr>
          <p:nvPr/>
        </p:nvSpPr>
        <p:spPr bwMode="auto">
          <a:xfrm>
            <a:off x="304800" y="1066800"/>
            <a:ext cx="8580438" cy="1871663"/>
          </a:xfrm>
          <a:prstGeom prst="rect">
            <a:avLst/>
          </a:prstGeom>
          <a:noFill/>
          <a:ln w="9525">
            <a:noFill/>
            <a:miter lim="800000"/>
            <a:headEnd/>
            <a:tailEnd/>
          </a:ln>
        </p:spPr>
        <p:txBody>
          <a:bodyPr>
            <a:spAutoFit/>
          </a:bodyPr>
          <a:lstStyle/>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dirty="0">
                <a:solidFill>
                  <a:srgbClr val="120C80"/>
                </a:solidFill>
                <a:ea typeface="SimSun" charset="-122"/>
              </a:rPr>
              <a:t>PLM </a:t>
            </a:r>
            <a:r>
              <a:rPr lang="en-GB" b="1" i="1" dirty="0">
                <a:solidFill>
                  <a:srgbClr val="120C80"/>
                </a:solidFill>
                <a:ea typeface="SimSun" charset="-122"/>
              </a:rPr>
              <a:t>Metadata</a:t>
            </a:r>
            <a:r>
              <a:rPr lang="en-GB" dirty="0">
                <a:solidFill>
                  <a:srgbClr val="120C80"/>
                </a:solidFill>
                <a:ea typeface="SimSun" charset="-122"/>
              </a:rPr>
              <a:t> for objects and relationships as well as business logic</a:t>
            </a:r>
          </a:p>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dirty="0">
                <a:solidFill>
                  <a:srgbClr val="120C80"/>
                </a:solidFill>
                <a:ea typeface="SimSun" charset="-122"/>
              </a:rPr>
              <a:t>PLM </a:t>
            </a:r>
            <a:r>
              <a:rPr lang="en-GB" b="1" i="1" dirty="0">
                <a:solidFill>
                  <a:srgbClr val="120C80"/>
                </a:solidFill>
                <a:ea typeface="SimSun" charset="-122"/>
              </a:rPr>
              <a:t>Content</a:t>
            </a:r>
            <a:r>
              <a:rPr lang="en-GB" dirty="0">
                <a:solidFill>
                  <a:srgbClr val="120C80"/>
                </a:solidFill>
                <a:ea typeface="SimSun" charset="-122"/>
              </a:rPr>
              <a:t> including 3D representations, streams, office documents, etc. </a:t>
            </a:r>
            <a:r>
              <a:rPr lang="en-GB" i="1" dirty="0">
                <a:solidFill>
                  <a:srgbClr val="FF6600"/>
                </a:solidFill>
                <a:ea typeface="SimSun" charset="-122"/>
              </a:rPr>
              <a:t>Note: No more file-based access!</a:t>
            </a:r>
          </a:p>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dirty="0">
                <a:solidFill>
                  <a:srgbClr val="120C80"/>
                </a:solidFill>
                <a:ea typeface="SimSun" charset="-122"/>
              </a:rPr>
              <a:t>PLM </a:t>
            </a:r>
            <a:r>
              <a:rPr lang="en-GB" b="1" i="1" dirty="0">
                <a:solidFill>
                  <a:srgbClr val="120C80"/>
                </a:solidFill>
                <a:ea typeface="SimSun" charset="-122"/>
              </a:rPr>
              <a:t>Indexes</a:t>
            </a:r>
            <a:r>
              <a:rPr lang="en-GB" dirty="0">
                <a:solidFill>
                  <a:srgbClr val="120C80"/>
                </a:solidFill>
                <a:ea typeface="SimSun" charset="-122"/>
              </a:rPr>
              <a:t> to accelerate access to data and geometry</a:t>
            </a:r>
          </a:p>
        </p:txBody>
      </p:sp>
      <p:sp>
        <p:nvSpPr>
          <p:cNvPr id="8199" name="AutoShape 6"/>
          <p:cNvSpPr>
            <a:spLocks noChangeArrowheads="1"/>
          </p:cNvSpPr>
          <p:nvPr/>
        </p:nvSpPr>
        <p:spPr bwMode="auto">
          <a:xfrm>
            <a:off x="533400" y="3586163"/>
            <a:ext cx="2090738" cy="1971675"/>
          </a:xfrm>
          <a:prstGeom prst="can">
            <a:avLst>
              <a:gd name="adj" fmla="val 16241"/>
            </a:avLst>
          </a:prstGeom>
          <a:solidFill>
            <a:srgbClr val="FADC96"/>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993333"/>
                </a:solidFill>
                <a:ea typeface="SimSun" charset="-122"/>
              </a:rPr>
              <a:t>Metadata</a:t>
            </a:r>
          </a:p>
        </p:txBody>
      </p:sp>
      <p:sp>
        <p:nvSpPr>
          <p:cNvPr id="8200" name="AutoShape 8"/>
          <p:cNvSpPr>
            <a:spLocks noChangeArrowheads="1"/>
          </p:cNvSpPr>
          <p:nvPr/>
        </p:nvSpPr>
        <p:spPr bwMode="auto">
          <a:xfrm>
            <a:off x="3790950" y="3548063"/>
            <a:ext cx="1819275" cy="2251075"/>
          </a:xfrm>
          <a:prstGeom prst="can">
            <a:avLst>
              <a:gd name="adj" fmla="val 18910"/>
            </a:avLst>
          </a:prstGeom>
          <a:solidFill>
            <a:srgbClr val="FADC96"/>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993333"/>
                </a:solidFill>
                <a:ea typeface="SimSun" charset="-122"/>
              </a:rPr>
              <a:t>Content</a:t>
            </a:r>
          </a:p>
        </p:txBody>
      </p:sp>
      <p:sp>
        <p:nvSpPr>
          <p:cNvPr id="8201" name="AutoShape 9"/>
          <p:cNvSpPr>
            <a:spLocks noChangeArrowheads="1"/>
          </p:cNvSpPr>
          <p:nvPr/>
        </p:nvSpPr>
        <p:spPr bwMode="auto">
          <a:xfrm>
            <a:off x="3868738" y="3911600"/>
            <a:ext cx="1674812" cy="1417638"/>
          </a:xfrm>
          <a:prstGeom prst="foldedCorner">
            <a:avLst>
              <a:gd name="adj" fmla="val 12500"/>
            </a:avLst>
          </a:prstGeom>
          <a:solidFill>
            <a:srgbClr val="F9FABE"/>
          </a:solidFill>
          <a:ln w="9360">
            <a:solidFill>
              <a:srgbClr val="000080"/>
            </a:solidFill>
            <a:round/>
            <a:headEnd/>
            <a:tailEnd/>
          </a:ln>
        </p:spPr>
        <p:txBody>
          <a:bodyPr wrap="none" anchor="ctr"/>
          <a:lstStyle/>
          <a:p>
            <a:endParaRPr lang="en-US">
              <a:ea typeface="SimSun" charset="-122"/>
            </a:endParaRPr>
          </a:p>
        </p:txBody>
      </p:sp>
      <p:sp>
        <p:nvSpPr>
          <p:cNvPr id="8202" name="Rectangle 10"/>
          <p:cNvSpPr>
            <a:spLocks noChangeArrowheads="1"/>
          </p:cNvSpPr>
          <p:nvPr/>
        </p:nvSpPr>
        <p:spPr bwMode="auto">
          <a:xfrm>
            <a:off x="3932238" y="3957638"/>
            <a:ext cx="1119187" cy="204787"/>
          </a:xfrm>
          <a:prstGeom prst="rect">
            <a:avLst/>
          </a:prstGeom>
          <a:gradFill rotWithShape="0">
            <a:gsLst>
              <a:gs pos="0">
                <a:srgbClr val="B2B2B2"/>
              </a:gs>
              <a:gs pos="100000">
                <a:srgbClr val="5B5B5B"/>
              </a:gs>
            </a:gsLst>
            <a:lin ang="5400000" scaled="1"/>
          </a:gradFill>
          <a:ln w="9360">
            <a:solidFill>
              <a:srgbClr val="000000"/>
            </a:solidFill>
            <a:miter lim="800000"/>
            <a:headEnd/>
            <a:tailEnd/>
          </a:ln>
        </p:spPr>
        <p:txBody>
          <a:bodyPr wrap="none" anchor="ct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charset="-122"/>
              </a:rPr>
              <a:t>3D Rep</a:t>
            </a:r>
            <a:endParaRPr lang="en-GB" sz="1000" b="1">
              <a:ea typeface="ＭＳ Ｐゴシック" pitchFamily="-65" charset="-128"/>
            </a:endParaRPr>
          </a:p>
        </p:txBody>
      </p:sp>
      <p:sp>
        <p:nvSpPr>
          <p:cNvPr id="8203" name="Rectangle 11"/>
          <p:cNvSpPr>
            <a:spLocks noChangeArrowheads="1"/>
          </p:cNvSpPr>
          <p:nvPr/>
        </p:nvSpPr>
        <p:spPr bwMode="auto">
          <a:xfrm>
            <a:off x="4103688" y="4279900"/>
            <a:ext cx="1119187" cy="204788"/>
          </a:xfrm>
          <a:prstGeom prst="rect">
            <a:avLst/>
          </a:prstGeom>
          <a:gradFill rotWithShape="0">
            <a:gsLst>
              <a:gs pos="0">
                <a:srgbClr val="B2B2B2"/>
              </a:gs>
              <a:gs pos="100000">
                <a:srgbClr val="5B5B5B"/>
              </a:gs>
            </a:gsLst>
            <a:lin ang="5400000" scaled="1"/>
          </a:gradFill>
          <a:ln w="9360">
            <a:solidFill>
              <a:srgbClr val="000000"/>
            </a:solidFill>
            <a:miter lim="800000"/>
            <a:headEnd/>
            <a:tailEnd/>
          </a:ln>
        </p:spPr>
        <p:txBody>
          <a:bodyPr wrap="none" anchor="ct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charset="-122"/>
              </a:rPr>
              <a:t>3D Stream</a:t>
            </a:r>
            <a:endParaRPr lang="en-GB" sz="1000" b="1">
              <a:ea typeface="ＭＳ Ｐゴシック" pitchFamily="-65" charset="-128"/>
            </a:endParaRPr>
          </a:p>
        </p:txBody>
      </p:sp>
      <p:sp>
        <p:nvSpPr>
          <p:cNvPr id="8204" name="Rectangle 12"/>
          <p:cNvSpPr>
            <a:spLocks noChangeArrowheads="1"/>
          </p:cNvSpPr>
          <p:nvPr/>
        </p:nvSpPr>
        <p:spPr bwMode="auto">
          <a:xfrm>
            <a:off x="4318000" y="4625975"/>
            <a:ext cx="1119188" cy="204788"/>
          </a:xfrm>
          <a:prstGeom prst="rect">
            <a:avLst/>
          </a:prstGeom>
          <a:gradFill rotWithShape="0">
            <a:gsLst>
              <a:gs pos="0">
                <a:srgbClr val="B2B2B2"/>
              </a:gs>
              <a:gs pos="100000">
                <a:srgbClr val="5B5B5B"/>
              </a:gs>
            </a:gsLst>
            <a:lin ang="5400000" scaled="1"/>
          </a:gradFill>
          <a:ln w="9360">
            <a:solidFill>
              <a:srgbClr val="000000"/>
            </a:solidFill>
            <a:miter lim="800000"/>
            <a:headEnd/>
            <a:tailEnd/>
          </a:ln>
        </p:spPr>
        <p:txBody>
          <a:bodyPr wrap="none" anchor="ct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charset="-122"/>
              </a:rPr>
              <a:t>PLM1.doc</a:t>
            </a:r>
            <a:endParaRPr lang="en-GB" sz="1000" b="1">
              <a:ea typeface="ＭＳ Ｐゴシック" pitchFamily="-65" charset="-128"/>
            </a:endParaRPr>
          </a:p>
        </p:txBody>
      </p:sp>
      <p:sp>
        <p:nvSpPr>
          <p:cNvPr id="8205" name="Rectangle 13"/>
          <p:cNvSpPr>
            <a:spLocks noChangeArrowheads="1"/>
          </p:cNvSpPr>
          <p:nvPr/>
        </p:nvSpPr>
        <p:spPr bwMode="auto">
          <a:xfrm>
            <a:off x="6975615" y="3895778"/>
            <a:ext cx="1328738" cy="434975"/>
          </a:xfrm>
          <a:prstGeom prst="rect">
            <a:avLst/>
          </a:prstGeom>
          <a:solidFill>
            <a:srgbClr val="F9FABE"/>
          </a:solidFill>
          <a:ln w="9360">
            <a:solidFill>
              <a:srgbClr val="000080"/>
            </a:solidFill>
            <a:miter lim="800000"/>
            <a:headEnd/>
            <a:tailEnd/>
          </a:ln>
        </p:spPr>
        <p:txBody>
          <a:bodyPr wrap="none" anchor="ctr"/>
          <a:lstStyle/>
          <a:p>
            <a:pPr>
              <a:buClr>
                <a:srgbClr val="00008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000080"/>
                </a:solidFill>
                <a:ea typeface="ＭＳ Ｐゴシック" pitchFamily="-65" charset="-128"/>
              </a:rPr>
              <a:t>3D Index</a:t>
            </a:r>
          </a:p>
        </p:txBody>
      </p:sp>
      <p:sp>
        <p:nvSpPr>
          <p:cNvPr id="8207" name="Rectangle 16"/>
          <p:cNvSpPr>
            <a:spLocks noChangeArrowheads="1"/>
          </p:cNvSpPr>
          <p:nvPr/>
        </p:nvSpPr>
        <p:spPr bwMode="auto">
          <a:xfrm>
            <a:off x="949325" y="4070350"/>
            <a:ext cx="1065213" cy="166688"/>
          </a:xfrm>
          <a:prstGeom prst="rect">
            <a:avLst/>
          </a:prstGeom>
          <a:solidFill>
            <a:srgbClr val="99CC00"/>
          </a:solidFill>
          <a:ln w="9360">
            <a:solidFill>
              <a:srgbClr val="000080"/>
            </a:solidFill>
            <a:miter lim="800000"/>
            <a:headEnd/>
            <a:tailEnd/>
          </a:ln>
        </p:spPr>
        <p:txBody>
          <a:bodyPr wrap="none" lIns="18000" tIns="18000" rIns="18000" bIns="18000" anchor="ctr"/>
          <a:lstStyle/>
          <a:p>
            <a:pPr>
              <a:buClr>
                <a:srgbClr val="00008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000080"/>
                </a:solidFill>
                <a:ea typeface="SimSun" charset="-122"/>
              </a:rPr>
              <a:t>PLM Object A.1</a:t>
            </a:r>
          </a:p>
        </p:txBody>
      </p:sp>
      <p:sp>
        <p:nvSpPr>
          <p:cNvPr id="8208" name="Rectangle 17"/>
          <p:cNvSpPr>
            <a:spLocks noChangeArrowheads="1"/>
          </p:cNvSpPr>
          <p:nvPr/>
        </p:nvSpPr>
        <p:spPr bwMode="auto">
          <a:xfrm>
            <a:off x="1093788" y="4322763"/>
            <a:ext cx="1065212" cy="166687"/>
          </a:xfrm>
          <a:prstGeom prst="rect">
            <a:avLst/>
          </a:prstGeom>
          <a:solidFill>
            <a:srgbClr val="99CC00"/>
          </a:solidFill>
          <a:ln w="9360">
            <a:solidFill>
              <a:srgbClr val="000080"/>
            </a:solidFill>
            <a:miter lim="800000"/>
            <a:headEnd/>
            <a:tailEnd/>
          </a:ln>
        </p:spPr>
        <p:txBody>
          <a:bodyPr wrap="none" lIns="18000" tIns="18000" rIns="18000" bIns="18000" anchor="ctr"/>
          <a:lstStyle/>
          <a:p>
            <a:pPr>
              <a:buClr>
                <a:srgbClr val="00008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000080"/>
                </a:solidFill>
                <a:ea typeface="SimSun" charset="-122"/>
              </a:rPr>
              <a:t>PLM Object A.2</a:t>
            </a:r>
          </a:p>
        </p:txBody>
      </p:sp>
      <p:sp>
        <p:nvSpPr>
          <p:cNvPr id="8209" name="Rectangle 18"/>
          <p:cNvSpPr>
            <a:spLocks noChangeArrowheads="1"/>
          </p:cNvSpPr>
          <p:nvPr/>
        </p:nvSpPr>
        <p:spPr bwMode="auto">
          <a:xfrm>
            <a:off x="1238250" y="4575175"/>
            <a:ext cx="1065213" cy="166688"/>
          </a:xfrm>
          <a:prstGeom prst="rect">
            <a:avLst/>
          </a:prstGeom>
          <a:solidFill>
            <a:srgbClr val="99CC00"/>
          </a:solidFill>
          <a:ln w="9360">
            <a:solidFill>
              <a:srgbClr val="000080"/>
            </a:solidFill>
            <a:miter lim="800000"/>
            <a:headEnd/>
            <a:tailEnd/>
          </a:ln>
        </p:spPr>
        <p:txBody>
          <a:bodyPr wrap="none" lIns="18000" tIns="18000" rIns="18000" bIns="18000" anchor="ctr"/>
          <a:lstStyle/>
          <a:p>
            <a:pPr>
              <a:buClr>
                <a:srgbClr val="00008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000080"/>
                </a:solidFill>
                <a:ea typeface="SimSun" charset="-122"/>
              </a:rPr>
              <a:t>PLM Object B.1</a:t>
            </a:r>
          </a:p>
        </p:txBody>
      </p:sp>
      <p:sp>
        <p:nvSpPr>
          <p:cNvPr id="8210" name="Rectangle 12"/>
          <p:cNvSpPr>
            <a:spLocks noChangeArrowheads="1"/>
          </p:cNvSpPr>
          <p:nvPr/>
        </p:nvSpPr>
        <p:spPr bwMode="auto">
          <a:xfrm>
            <a:off x="4314825" y="4957763"/>
            <a:ext cx="1119188" cy="204787"/>
          </a:xfrm>
          <a:prstGeom prst="rect">
            <a:avLst/>
          </a:prstGeom>
          <a:gradFill rotWithShape="0">
            <a:gsLst>
              <a:gs pos="0">
                <a:srgbClr val="B2B2B2"/>
              </a:gs>
              <a:gs pos="100000">
                <a:srgbClr val="5B5B5B"/>
              </a:gs>
            </a:gsLst>
            <a:lin ang="5400000" scaled="1"/>
          </a:gradFill>
          <a:ln w="9360">
            <a:solidFill>
              <a:srgbClr val="000000"/>
            </a:solidFill>
            <a:miter lim="800000"/>
            <a:headEnd/>
            <a:tailEnd/>
          </a:ln>
        </p:spPr>
        <p:txBody>
          <a:bodyPr wrap="none" anchor="ct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charset="-122"/>
              </a:rPr>
              <a:t>PLM2.pdf</a:t>
            </a:r>
            <a:endParaRPr lang="en-GB" sz="1000" b="1">
              <a:ea typeface="ＭＳ Ｐゴシック" pitchFamily="-65" charset="-128"/>
            </a:endParaRPr>
          </a:p>
        </p:txBody>
      </p:sp>
      <p:sp>
        <p:nvSpPr>
          <p:cNvPr id="24" name="AutoShape 4"/>
          <p:cNvSpPr>
            <a:spLocks noChangeArrowheads="1"/>
          </p:cNvSpPr>
          <p:nvPr/>
        </p:nvSpPr>
        <p:spPr bwMode="auto">
          <a:xfrm>
            <a:off x="6665975" y="4700202"/>
            <a:ext cx="1819275" cy="1084939"/>
          </a:xfrm>
          <a:prstGeom prst="can">
            <a:avLst>
              <a:gd name="adj" fmla="val 18910"/>
            </a:avLst>
          </a:prstGeom>
          <a:solidFill>
            <a:srgbClr val="FADC96"/>
          </a:solidFill>
          <a:ln w="12600">
            <a:solidFill>
              <a:srgbClr val="993333"/>
            </a:solidFill>
            <a:round/>
            <a:headEnd/>
            <a:tailEnd/>
          </a:ln>
        </p:spPr>
        <p:txBody>
          <a:bodyPr wrap="none" lIns="90360" tIns="44280" rIns="90360" bIns="44280" anchor="b"/>
          <a:lstStyle/>
          <a:p>
            <a:pPr>
              <a:lnSpc>
                <a:spcPct val="94000"/>
              </a:lnSpc>
              <a:buClr>
                <a:srgbClr val="993333"/>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smtClean="0">
                <a:solidFill>
                  <a:srgbClr val="993333"/>
                </a:solidFill>
                <a:ea typeface="SimSun" charset="-122"/>
              </a:rPr>
              <a:t>Indexes</a:t>
            </a:r>
            <a:endParaRPr lang="en-GB" sz="1600" dirty="0">
              <a:solidFill>
                <a:srgbClr val="993333"/>
              </a:solidFill>
              <a:ea typeface="SimSun" charset="-122"/>
            </a:endParaRPr>
          </a:p>
        </p:txBody>
      </p:sp>
      <p:pic>
        <p:nvPicPr>
          <p:cNvPr id="20" name="Picture 19" descr="s05_explore_400.jpg"/>
          <p:cNvPicPr>
            <a:picLocks noChangeAspect="1"/>
          </p:cNvPicPr>
          <p:nvPr/>
        </p:nvPicPr>
        <p:blipFill>
          <a:blip r:embed="rId4" cstate="print"/>
          <a:srcRect/>
          <a:stretch>
            <a:fillRect/>
          </a:stretch>
        </p:blipFill>
        <p:spPr bwMode="auto">
          <a:xfrm>
            <a:off x="4549775" y="4003675"/>
            <a:ext cx="381000" cy="28575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8212" name="Picture 20" descr="IBM ThinkPad T60.jpg"/>
          <p:cNvPicPr>
            <a:picLocks noChangeAspect="1"/>
          </p:cNvPicPr>
          <p:nvPr/>
        </p:nvPicPr>
        <p:blipFill>
          <a:blip r:embed="rId5">
            <a:clrChange>
              <a:clrFrom>
                <a:srgbClr val="C1BDA4"/>
              </a:clrFrom>
              <a:clrTo>
                <a:srgbClr val="C1BDA4">
                  <a:alpha val="0"/>
                </a:srgbClr>
              </a:clrTo>
            </a:clrChange>
          </a:blip>
          <a:srcRect/>
          <a:stretch>
            <a:fillRect/>
          </a:stretch>
        </p:blipFill>
        <p:spPr bwMode="auto">
          <a:xfrm>
            <a:off x="4402138" y="4821238"/>
            <a:ext cx="1084262" cy="244475"/>
          </a:xfrm>
          <a:prstGeom prst="rect">
            <a:avLst/>
          </a:prstGeom>
          <a:noFill/>
          <a:ln w="9525">
            <a:noFill/>
            <a:miter lim="800000"/>
            <a:headEnd/>
            <a:tailEnd/>
          </a:ln>
        </p:spPr>
      </p:pic>
      <p:sp>
        <p:nvSpPr>
          <p:cNvPr id="8213" name="Title 1"/>
          <p:cNvSpPr>
            <a:spLocks noGrp="1"/>
          </p:cNvSpPr>
          <p:nvPr>
            <p:ph type="title"/>
          </p:nvPr>
        </p:nvSpPr>
        <p:spPr>
          <a:xfrm>
            <a:off x="57720" y="96220"/>
            <a:ext cx="8423275" cy="650875"/>
          </a:xfrm>
        </p:spPr>
        <p:txBody>
          <a:bodyPr/>
          <a:lstStyle/>
          <a:p>
            <a:r>
              <a:rPr lang="en-US" dirty="0" smtClean="0"/>
              <a:t>V6 Data Types – </a:t>
            </a:r>
            <a:r>
              <a:rPr lang="en-US" b="1" i="1" dirty="0" smtClean="0">
                <a:solidFill>
                  <a:srgbClr val="FF6600"/>
                </a:solidFill>
              </a:rPr>
              <a:t>NEW!</a:t>
            </a:r>
            <a:r>
              <a:rPr lang="en-US" sz="2000" dirty="0" smtClean="0">
                <a:solidFill>
                  <a:srgbClr val="030D6B"/>
                </a:solidFill>
              </a:rPr>
              <a:t/>
            </a:r>
            <a:br>
              <a:rPr lang="en-US" sz="2000" dirty="0" smtClean="0">
                <a:solidFill>
                  <a:srgbClr val="030D6B"/>
                </a:solidFill>
              </a:rPr>
            </a:br>
            <a:endParaRPr lang="en-US" sz="2000" dirty="0" smtClean="0">
              <a:solidFill>
                <a:srgbClr val="030D6B"/>
              </a:solidFill>
            </a:endParaRPr>
          </a:p>
        </p:txBody>
      </p:sp>
      <p:pic>
        <p:nvPicPr>
          <p:cNvPr id="22" name="Picture 21" descr="s05_explore_400.jpg"/>
          <p:cNvPicPr>
            <a:picLocks noChangeAspect="1"/>
          </p:cNvPicPr>
          <p:nvPr/>
        </p:nvPicPr>
        <p:blipFill>
          <a:blip r:embed="rId4" cstate="print"/>
          <a:srcRect/>
          <a:stretch>
            <a:fillRect/>
          </a:stretch>
        </p:blipFill>
        <p:spPr bwMode="auto">
          <a:xfrm>
            <a:off x="7770813" y="3960241"/>
            <a:ext cx="381000" cy="285750"/>
          </a:xfrm>
          <a:prstGeom prst="rect">
            <a:avLst/>
          </a:prstGeom>
          <a:noFill/>
          <a:ln w="9525">
            <a:noFill/>
            <a:miter lim="800000"/>
            <a:headEnd/>
            <a:tailEnd/>
          </a:ln>
          <a:effectLst>
            <a:outerShdw blurRad="63500" dist="38100" dir="2700000" algn="tl" rotWithShape="0">
              <a:srgbClr val="000000">
                <a:alpha val="39998"/>
              </a:srgbClr>
            </a:outerShdw>
          </a:effectLst>
        </p:spPr>
      </p:pic>
      <p:sp>
        <p:nvSpPr>
          <p:cNvPr id="8206" name="Rectangle 15"/>
          <p:cNvSpPr>
            <a:spLocks noChangeArrowheads="1"/>
          </p:cNvSpPr>
          <p:nvPr/>
        </p:nvSpPr>
        <p:spPr bwMode="auto">
          <a:xfrm>
            <a:off x="6878980" y="4961502"/>
            <a:ext cx="1528185" cy="457200"/>
          </a:xfrm>
          <a:prstGeom prst="rect">
            <a:avLst/>
          </a:prstGeom>
          <a:solidFill>
            <a:srgbClr val="F9FABE"/>
          </a:solidFill>
          <a:ln w="9360">
            <a:solidFill>
              <a:srgbClr val="000080"/>
            </a:solidFill>
            <a:miter lim="800000"/>
            <a:headEnd/>
            <a:tailEnd/>
          </a:ln>
        </p:spPr>
        <p:txBody>
          <a:bodyPr wrap="none"/>
          <a:lstStyle/>
          <a:p>
            <a:pPr>
              <a:buClr>
                <a:srgbClr val="00008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000080"/>
                </a:solidFill>
                <a:ea typeface="ＭＳ Ｐゴシック" pitchFamily="-65" charset="-128"/>
              </a:rPr>
              <a:t>Advanced Search Index</a:t>
            </a:r>
            <a:endParaRPr lang="en-GB" sz="1000" b="1" dirty="0">
              <a:solidFill>
                <a:srgbClr val="000080"/>
              </a:solidFill>
              <a:ea typeface="ＭＳ Ｐゴシック" pitchFamily="-65" charset="-128"/>
            </a:endParaRPr>
          </a:p>
        </p:txBody>
      </p:sp>
      <p:pic>
        <p:nvPicPr>
          <p:cNvPr id="8215" name="Picture 20" descr="IBM ThinkPad T60.jpg"/>
          <p:cNvPicPr>
            <a:picLocks noChangeAspect="1"/>
          </p:cNvPicPr>
          <p:nvPr/>
        </p:nvPicPr>
        <p:blipFill>
          <a:blip r:embed="rId5">
            <a:clrChange>
              <a:clrFrom>
                <a:srgbClr val="C1BDA4"/>
              </a:clrFrom>
              <a:clrTo>
                <a:srgbClr val="C1BDA4">
                  <a:alpha val="0"/>
                </a:srgbClr>
              </a:clrTo>
            </a:clrChange>
          </a:blip>
          <a:srcRect/>
          <a:stretch>
            <a:fillRect/>
          </a:stretch>
        </p:blipFill>
        <p:spPr bwMode="auto">
          <a:xfrm>
            <a:off x="7104063" y="5146616"/>
            <a:ext cx="1084262" cy="2444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10"/>
          <p:cNvSpPr>
            <a:spLocks noChangeArrowheads="1"/>
          </p:cNvSpPr>
          <p:nvPr/>
        </p:nvSpPr>
        <p:spPr bwMode="auto">
          <a:xfrm>
            <a:off x="260350" y="1593850"/>
            <a:ext cx="3754438" cy="4019550"/>
          </a:xfrm>
          <a:prstGeom prst="roundRect">
            <a:avLst>
              <a:gd name="adj" fmla="val 16667"/>
            </a:avLst>
          </a:prstGeom>
          <a:solidFill>
            <a:srgbClr val="BBE0E3"/>
          </a:solidFill>
          <a:ln w="25560">
            <a:solidFill>
              <a:srgbClr val="000000"/>
            </a:solidFill>
            <a:round/>
            <a:headEnd/>
            <a:tailEnd/>
          </a:ln>
        </p:spPr>
        <p:txBody>
          <a:bodyPr wrap="none" anchor="ctr"/>
          <a:lstStyle/>
          <a:p>
            <a:pPr algn="ctr">
              <a:buClr>
                <a:srgbClr val="000000"/>
              </a:buClr>
              <a:buSzPct val="100000"/>
              <a:buFont typeface="Arial" pitchFamily="34" charset="0"/>
              <a:buNone/>
            </a:pPr>
            <a:endParaRPr lang="fr-FR" sz="1800">
              <a:ea typeface="SimSun" charset="-122"/>
            </a:endParaRPr>
          </a:p>
        </p:txBody>
      </p:sp>
      <p:sp>
        <p:nvSpPr>
          <p:cNvPr id="20483" name="AutoShape 127"/>
          <p:cNvSpPr>
            <a:spLocks noChangeArrowheads="1"/>
          </p:cNvSpPr>
          <p:nvPr/>
        </p:nvSpPr>
        <p:spPr bwMode="auto">
          <a:xfrm>
            <a:off x="349250" y="1668463"/>
            <a:ext cx="3556000" cy="3532187"/>
          </a:xfrm>
          <a:prstGeom prst="roundRect">
            <a:avLst>
              <a:gd name="adj" fmla="val 16667"/>
            </a:avLst>
          </a:prstGeom>
          <a:solidFill>
            <a:srgbClr val="FFFF99"/>
          </a:solidFill>
          <a:ln w="25527">
            <a:solidFill>
              <a:srgbClr val="000000"/>
            </a:solidFill>
            <a:round/>
            <a:headEnd/>
            <a:tailEnd/>
          </a:ln>
        </p:spPr>
        <p:txBody>
          <a:bodyPr wrap="none" anchor="ctr"/>
          <a:lstStyle/>
          <a:p>
            <a:pPr algn="ctr">
              <a:buClr>
                <a:srgbClr val="000000"/>
              </a:buClr>
              <a:buSzPct val="100000"/>
              <a:buFont typeface="Arial" pitchFamily="34" charset="0"/>
              <a:buNone/>
            </a:pPr>
            <a:endParaRPr lang="fr-FR" sz="1800">
              <a:ea typeface="SimSun" charset="-122"/>
            </a:endParaRPr>
          </a:p>
        </p:txBody>
      </p:sp>
      <p:sp>
        <p:nvSpPr>
          <p:cNvPr id="20484" name="Text Box 3"/>
          <p:cNvSpPr txBox="1">
            <a:spLocks noChangeArrowheads="1"/>
          </p:cNvSpPr>
          <p:nvPr/>
        </p:nvSpPr>
        <p:spPr bwMode="auto">
          <a:xfrm>
            <a:off x="841375" y="914400"/>
            <a:ext cx="2733675" cy="515938"/>
          </a:xfrm>
          <a:prstGeom prst="rect">
            <a:avLst/>
          </a:prstGeom>
          <a:solidFill>
            <a:srgbClr val="99CCFF">
              <a:alpha val="41960"/>
            </a:srgbClr>
          </a:solidFill>
          <a:ln w="25560">
            <a:solidFill>
              <a:srgbClr val="000000"/>
            </a:solidFill>
            <a:miter lim="800000"/>
            <a:headEnd/>
            <a:tailEnd/>
          </a:ln>
        </p:spPr>
        <p:txBody>
          <a:bodyPr anchor="ctr" anchorCtr="1">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SimSun" charset="-122"/>
              </a:rPr>
              <a:t>V6 Application Server (MCS)</a:t>
            </a:r>
          </a:p>
          <a:p>
            <a:pPr>
              <a:lnSpc>
                <a:spcPct val="104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ea typeface="SimSun" charset="-122"/>
              </a:rPr>
              <a:t>ENOVIA Components view</a:t>
            </a:r>
          </a:p>
        </p:txBody>
      </p:sp>
      <p:sp>
        <p:nvSpPr>
          <p:cNvPr id="20486" name="Rectangle 48"/>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a:solidFill>
                  <a:srgbClr val="120C80"/>
                </a:solidFill>
                <a:ea typeface="SimSun" charset="-122"/>
              </a:rPr>
              <a:t>V6 Application Server in Monolithic Configuration</a:t>
            </a:r>
          </a:p>
        </p:txBody>
      </p:sp>
      <p:sp>
        <p:nvSpPr>
          <p:cNvPr id="20487" name="Line 50"/>
          <p:cNvSpPr>
            <a:spLocks noChangeShapeType="1"/>
          </p:cNvSpPr>
          <p:nvPr/>
        </p:nvSpPr>
        <p:spPr bwMode="auto">
          <a:xfrm flipH="1">
            <a:off x="755650" y="4422775"/>
            <a:ext cx="309563" cy="1323975"/>
          </a:xfrm>
          <a:prstGeom prst="line">
            <a:avLst/>
          </a:prstGeom>
          <a:noFill/>
          <a:ln w="38160">
            <a:solidFill>
              <a:srgbClr val="000000"/>
            </a:solidFill>
            <a:round/>
            <a:headEnd/>
            <a:tailEnd/>
          </a:ln>
        </p:spPr>
        <p:txBody>
          <a:bodyPr/>
          <a:lstStyle/>
          <a:p>
            <a:endParaRPr lang="en-US" sz="1200" dirty="0"/>
          </a:p>
        </p:txBody>
      </p:sp>
      <p:sp>
        <p:nvSpPr>
          <p:cNvPr id="20488" name="Rectangle 51"/>
          <p:cNvSpPr>
            <a:spLocks noChangeArrowheads="1"/>
          </p:cNvSpPr>
          <p:nvPr/>
        </p:nvSpPr>
        <p:spPr bwMode="auto">
          <a:xfrm>
            <a:off x="1335088" y="5919788"/>
            <a:ext cx="1011237" cy="277854"/>
          </a:xfrm>
          <a:prstGeom prst="rect">
            <a:avLst/>
          </a:prstGeom>
          <a:noFill/>
          <a:ln w="9525">
            <a:noFill/>
            <a:miter lim="800000"/>
            <a:headEnd/>
            <a:tailEnd/>
          </a:ln>
        </p:spPr>
        <p:txBody>
          <a:bodyPr>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smtClean="0">
                <a:ea typeface="SimSun" charset="-122"/>
              </a:rPr>
              <a:t>Metadata</a:t>
            </a:r>
            <a:endParaRPr lang="en-GB" sz="1400" dirty="0">
              <a:ea typeface="SimSun" charset="-122"/>
            </a:endParaRPr>
          </a:p>
        </p:txBody>
      </p:sp>
      <p:sp>
        <p:nvSpPr>
          <p:cNvPr id="20489" name="AutoShape 124"/>
          <p:cNvSpPr>
            <a:spLocks noChangeArrowheads="1"/>
          </p:cNvSpPr>
          <p:nvPr/>
        </p:nvSpPr>
        <p:spPr bwMode="auto">
          <a:xfrm>
            <a:off x="690563" y="2170113"/>
            <a:ext cx="1216025" cy="2247900"/>
          </a:xfrm>
          <a:prstGeom prst="roundRect">
            <a:avLst>
              <a:gd name="adj" fmla="val 16667"/>
            </a:avLst>
          </a:prstGeom>
          <a:solidFill>
            <a:srgbClr val="CCFFCC"/>
          </a:solidFill>
          <a:ln w="9360">
            <a:solidFill>
              <a:srgbClr val="000000"/>
            </a:solidFill>
            <a:round/>
            <a:headEnd/>
            <a:tailEnd/>
          </a:ln>
        </p:spPr>
        <p:txBody>
          <a:bodyPr wrap="none" anchor="ctr"/>
          <a:lstStyle/>
          <a:p>
            <a:pPr>
              <a:buClr>
                <a:srgbClr val="000000"/>
              </a:buClr>
              <a:buSzPct val="100000"/>
              <a:buFont typeface="Arial" pitchFamily="34" charset="0"/>
              <a:buNone/>
            </a:pPr>
            <a:endParaRPr lang="fr-FR" sz="1800">
              <a:ea typeface="SimSun" charset="-122"/>
            </a:endParaRPr>
          </a:p>
        </p:txBody>
      </p:sp>
      <p:sp>
        <p:nvSpPr>
          <p:cNvPr id="20490" name="Text Box 125"/>
          <p:cNvSpPr txBox="1">
            <a:spLocks noChangeArrowheads="1"/>
          </p:cNvSpPr>
          <p:nvPr/>
        </p:nvSpPr>
        <p:spPr bwMode="auto">
          <a:xfrm>
            <a:off x="1085850" y="3105150"/>
            <a:ext cx="519113" cy="304800"/>
          </a:xfrm>
          <a:prstGeom prst="rect">
            <a:avLst/>
          </a:prstGeom>
          <a:noFill/>
          <a:ln w="28440">
            <a:noFill/>
            <a:miter lim="800000"/>
            <a:headEnd/>
            <a:tailEnd/>
          </a:ln>
        </p:spPr>
        <p:txBody>
          <a:bodyPr wrap="none">
            <a:spAutoFit/>
          </a:bodyPr>
          <a:lstStyle/>
          <a:p>
            <a:pPr>
              <a:buClr>
                <a:srgbClr val="000000"/>
              </a:buClr>
              <a:buSzPct val="100000"/>
              <a:buFont typeface="Arial" pitchFamily="34" charset="0"/>
              <a:buNone/>
            </a:pPr>
            <a:r>
              <a:rPr lang="fr-FR" sz="1400">
                <a:solidFill>
                  <a:srgbClr val="120C80"/>
                </a:solidFill>
                <a:ea typeface="SimSun" charset="-122"/>
              </a:rPr>
              <a:t>C++</a:t>
            </a:r>
          </a:p>
        </p:txBody>
      </p:sp>
      <p:sp>
        <p:nvSpPr>
          <p:cNvPr id="20491" name="Text Box 126"/>
          <p:cNvSpPr txBox="1">
            <a:spLocks noChangeArrowheads="1"/>
          </p:cNvSpPr>
          <p:nvPr/>
        </p:nvSpPr>
        <p:spPr bwMode="auto">
          <a:xfrm>
            <a:off x="2867811" y="5243513"/>
            <a:ext cx="692150" cy="366712"/>
          </a:xfrm>
          <a:prstGeom prst="rect">
            <a:avLst/>
          </a:prstGeom>
          <a:noFill/>
          <a:ln w="28440">
            <a:noFill/>
            <a:miter lim="800000"/>
            <a:headEnd/>
            <a:tailEnd/>
          </a:ln>
        </p:spPr>
        <p:txBody>
          <a:bodyPr wrap="none">
            <a:spAutoFit/>
          </a:bodyPr>
          <a:lstStyle/>
          <a:p>
            <a:pPr>
              <a:buClr>
                <a:srgbClr val="000000"/>
              </a:buClr>
              <a:buSzPct val="100000"/>
              <a:buFont typeface="Arial" pitchFamily="34" charset="0"/>
              <a:buNone/>
            </a:pPr>
            <a:r>
              <a:rPr lang="fr-FR" sz="1800" dirty="0">
                <a:ea typeface="SimSun" charset="-122"/>
              </a:rPr>
              <a:t>MCS</a:t>
            </a:r>
          </a:p>
        </p:txBody>
      </p:sp>
      <p:sp>
        <p:nvSpPr>
          <p:cNvPr id="20492" name="AutoShape 40"/>
          <p:cNvSpPr>
            <a:spLocks noChangeArrowheads="1"/>
          </p:cNvSpPr>
          <p:nvPr/>
        </p:nvSpPr>
        <p:spPr bwMode="auto">
          <a:xfrm>
            <a:off x="2005013" y="1776413"/>
            <a:ext cx="1828800" cy="3328987"/>
          </a:xfrm>
          <a:prstGeom prst="roundRect">
            <a:avLst>
              <a:gd name="adj" fmla="val 16667"/>
            </a:avLst>
          </a:prstGeom>
          <a:solidFill>
            <a:srgbClr val="CC99FF"/>
          </a:solidFill>
          <a:ln w="93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pic>
        <p:nvPicPr>
          <p:cNvPr id="20493" name="Picture 2"/>
          <p:cNvPicPr>
            <a:picLocks noChangeAspect="1" noChangeArrowheads="1"/>
          </p:cNvPicPr>
          <p:nvPr/>
        </p:nvPicPr>
        <p:blipFill>
          <a:blip r:embed="rId3"/>
          <a:srcRect/>
          <a:stretch>
            <a:fillRect/>
          </a:stretch>
        </p:blipFill>
        <p:spPr bwMode="auto">
          <a:xfrm>
            <a:off x="482600" y="5481638"/>
            <a:ext cx="762000" cy="1041400"/>
          </a:xfrm>
          <a:prstGeom prst="rect">
            <a:avLst/>
          </a:prstGeom>
          <a:noFill/>
          <a:ln w="28440">
            <a:noFill/>
            <a:miter lim="800000"/>
            <a:headEnd/>
            <a:tailEnd/>
          </a:ln>
        </p:spPr>
      </p:pic>
      <p:pic>
        <p:nvPicPr>
          <p:cNvPr id="20494"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319988" y="5640388"/>
            <a:ext cx="1219200" cy="1217612"/>
          </a:xfrm>
          <a:prstGeom prst="rect">
            <a:avLst/>
          </a:prstGeom>
          <a:noFill/>
          <a:ln w="28440">
            <a:noFill/>
            <a:miter lim="800000"/>
            <a:headEnd/>
            <a:tailEnd/>
          </a:ln>
        </p:spPr>
      </p:pic>
      <p:pic>
        <p:nvPicPr>
          <p:cNvPr id="20495" name="Picture 73" descr="IBM ThinkPad T60.jpg"/>
          <p:cNvPicPr>
            <a:picLocks noChangeAspect="1"/>
          </p:cNvPicPr>
          <p:nvPr/>
        </p:nvPicPr>
        <p:blipFill>
          <a:blip r:embed="rId5">
            <a:clrChange>
              <a:clrFrom>
                <a:srgbClr val="C1BDA4"/>
              </a:clrFrom>
              <a:clrTo>
                <a:srgbClr val="C1BDA4">
                  <a:alpha val="0"/>
                </a:srgbClr>
              </a:clrTo>
            </a:clrChange>
          </a:blip>
          <a:srcRect/>
          <a:stretch>
            <a:fillRect/>
          </a:stretch>
        </p:blipFill>
        <p:spPr bwMode="auto">
          <a:xfrm>
            <a:off x="2476703" y="6199188"/>
            <a:ext cx="1181100" cy="266700"/>
          </a:xfrm>
          <a:prstGeom prst="rect">
            <a:avLst/>
          </a:prstGeom>
          <a:noFill/>
          <a:ln w="9525">
            <a:noFill/>
            <a:miter lim="800000"/>
            <a:headEnd/>
            <a:tailEnd/>
          </a:ln>
        </p:spPr>
      </p:pic>
      <p:grpSp>
        <p:nvGrpSpPr>
          <p:cNvPr id="20496" name="Group 79"/>
          <p:cNvGrpSpPr>
            <a:grpSpLocks/>
          </p:cNvGrpSpPr>
          <p:nvPr/>
        </p:nvGrpSpPr>
        <p:grpSpPr bwMode="auto">
          <a:xfrm>
            <a:off x="2160588" y="1833563"/>
            <a:ext cx="1630362" cy="523875"/>
            <a:chOff x="1524" y="2021"/>
            <a:chExt cx="750" cy="401"/>
          </a:xfrm>
        </p:grpSpPr>
        <p:sp>
          <p:nvSpPr>
            <p:cNvPr id="20516" name="AutoShape 80"/>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0517" name="Text Box 81"/>
            <p:cNvSpPr txBox="1">
              <a:spLocks noChangeArrowheads="1"/>
            </p:cNvSpPr>
            <p:nvPr/>
          </p:nvSpPr>
          <p:spPr bwMode="auto">
            <a:xfrm>
              <a:off x="1572" y="2094"/>
              <a:ext cx="624" cy="268"/>
            </a:xfrm>
            <a:prstGeom prst="rect">
              <a:avLst/>
            </a:prstGeom>
            <a:noFill/>
            <a:ln w="9525">
              <a:noFill/>
              <a:miter lim="800000"/>
              <a:headEnd/>
              <a:tailEnd/>
            </a:ln>
          </p:spPr>
          <p:txBody>
            <a:bodyPr wrap="square">
              <a:spAutoFit/>
            </a:bodyPr>
            <a:lstStyle/>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smtClean="0">
                  <a:ea typeface="SimSun" charset="-122"/>
                </a:rPr>
                <a:t>ENOVIAStudio</a:t>
              </a:r>
              <a:endParaRPr lang="en-GB" sz="900" dirty="0">
                <a:ea typeface="SimSun" charset="-122"/>
              </a:endParaRPr>
            </a:p>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a:ea typeface="SimSun" charset="-122"/>
                </a:rPr>
                <a:t>ModelingPlatform</a:t>
              </a:r>
              <a:endParaRPr lang="en-GB" sz="900" dirty="0">
                <a:ea typeface="SimSun" charset="-122"/>
              </a:endParaRPr>
            </a:p>
          </p:txBody>
        </p:sp>
      </p:grpSp>
      <p:sp>
        <p:nvSpPr>
          <p:cNvPr id="20497" name="Text Box 19"/>
          <p:cNvSpPr txBox="1">
            <a:spLocks noChangeArrowheads="1"/>
          </p:cNvSpPr>
          <p:nvPr/>
        </p:nvSpPr>
        <p:spPr bwMode="auto">
          <a:xfrm>
            <a:off x="554038" y="1847850"/>
            <a:ext cx="1450975" cy="277813"/>
          </a:xfrm>
          <a:prstGeom prst="rect">
            <a:avLst/>
          </a:prstGeom>
          <a:noFill/>
          <a:ln w="9525">
            <a:noFill/>
            <a:miter lim="800000"/>
            <a:headEnd/>
            <a:tailEnd/>
          </a:ln>
        </p:spPr>
        <p:txBody>
          <a:bodyPr>
            <a:spAutoFit/>
          </a:bodyPr>
          <a:lstStyle/>
          <a:p>
            <a:pPr>
              <a:lnSpc>
                <a:spcPts val="14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120C80"/>
                </a:solidFill>
                <a:ea typeface="SimSun" charset="-122"/>
              </a:rPr>
              <a:t>J2EE Container</a:t>
            </a:r>
          </a:p>
        </p:txBody>
      </p:sp>
      <p:grpSp>
        <p:nvGrpSpPr>
          <p:cNvPr id="20498" name="Group 170"/>
          <p:cNvGrpSpPr>
            <a:grpSpLocks/>
          </p:cNvGrpSpPr>
          <p:nvPr/>
        </p:nvGrpSpPr>
        <p:grpSpPr bwMode="auto">
          <a:xfrm>
            <a:off x="2152394" y="3609927"/>
            <a:ext cx="1630362" cy="523875"/>
            <a:chOff x="1524" y="2021"/>
            <a:chExt cx="750" cy="401"/>
          </a:xfrm>
        </p:grpSpPr>
        <p:sp>
          <p:nvSpPr>
            <p:cNvPr id="20514" name="AutoShape 171"/>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0515" name="Text Box 172"/>
            <p:cNvSpPr txBox="1">
              <a:spLocks noChangeArrowheads="1"/>
            </p:cNvSpPr>
            <p:nvPr/>
          </p:nvSpPr>
          <p:spPr bwMode="auto">
            <a:xfrm>
              <a:off x="1572" y="2094"/>
              <a:ext cx="610" cy="267"/>
            </a:xfrm>
            <a:prstGeom prst="rect">
              <a:avLst/>
            </a:prstGeom>
            <a:noFill/>
            <a:ln w="9525">
              <a:noFill/>
              <a:miter lim="800000"/>
              <a:headEnd/>
              <a:tailEnd/>
            </a:ln>
          </p:spPr>
          <p:txBody>
            <a:bodyPr>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 Centrals - Optional</a:t>
              </a:r>
              <a:endParaRPr lang="en-GB" sz="900" dirty="0">
                <a:ea typeface="SimSun" charset="-122"/>
              </a:endParaRPr>
            </a:p>
          </p:txBody>
        </p:sp>
      </p:grpSp>
      <p:grpSp>
        <p:nvGrpSpPr>
          <p:cNvPr id="20499" name="Group 176"/>
          <p:cNvGrpSpPr>
            <a:grpSpLocks/>
          </p:cNvGrpSpPr>
          <p:nvPr/>
        </p:nvGrpSpPr>
        <p:grpSpPr bwMode="auto">
          <a:xfrm>
            <a:off x="2135188" y="2956487"/>
            <a:ext cx="1630362" cy="523875"/>
            <a:chOff x="1524" y="2021"/>
            <a:chExt cx="750" cy="401"/>
          </a:xfrm>
        </p:grpSpPr>
        <p:sp>
          <p:nvSpPr>
            <p:cNvPr id="20512" name="AutoShape 177"/>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0513" name="Text Box 178"/>
            <p:cNvSpPr txBox="1">
              <a:spLocks noChangeArrowheads="1"/>
            </p:cNvSpPr>
            <p:nvPr/>
          </p:nvSpPr>
          <p:spPr bwMode="auto">
            <a:xfrm>
              <a:off x="1560" y="2044"/>
              <a:ext cx="693" cy="365"/>
            </a:xfrm>
            <a:prstGeom prst="rect">
              <a:avLst/>
            </a:prstGeom>
            <a:noFill/>
            <a:ln w="9525">
              <a:noFill/>
              <a:miter lim="800000"/>
              <a:headEnd/>
              <a:tailEnd/>
            </a:ln>
          </p:spPr>
          <p:txBody>
            <a:bodyPr wrap="square">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 </a:t>
              </a:r>
              <a:r>
                <a:rPr lang="en-GB" sz="900" dirty="0" err="1" smtClean="0">
                  <a:ea typeface="SimSun" charset="-122"/>
                </a:rPr>
                <a:t>LiveCollaborationBusinessProcessServices</a:t>
              </a:r>
              <a:r>
                <a:rPr lang="en-GB" sz="900" dirty="0">
                  <a:ea typeface="SimSun" charset="-122"/>
                </a:rPr>
                <a:t>(BPS)</a:t>
              </a:r>
            </a:p>
          </p:txBody>
        </p:sp>
      </p:grpSp>
      <p:grpSp>
        <p:nvGrpSpPr>
          <p:cNvPr id="20500" name="Group 184"/>
          <p:cNvGrpSpPr>
            <a:grpSpLocks/>
          </p:cNvGrpSpPr>
          <p:nvPr/>
        </p:nvGrpSpPr>
        <p:grpSpPr bwMode="auto">
          <a:xfrm>
            <a:off x="2147888" y="4210515"/>
            <a:ext cx="1630362" cy="630144"/>
            <a:chOff x="1524" y="2021"/>
            <a:chExt cx="750" cy="482"/>
          </a:xfrm>
        </p:grpSpPr>
        <p:sp>
          <p:nvSpPr>
            <p:cNvPr id="20510" name="AutoShape 185"/>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0511" name="Text Box 186"/>
            <p:cNvSpPr txBox="1">
              <a:spLocks noChangeArrowheads="1"/>
            </p:cNvSpPr>
            <p:nvPr/>
          </p:nvSpPr>
          <p:spPr bwMode="auto">
            <a:xfrm>
              <a:off x="1572" y="2034"/>
              <a:ext cx="679" cy="469"/>
            </a:xfrm>
            <a:prstGeom prst="rect">
              <a:avLst/>
            </a:prstGeom>
            <a:noFill/>
            <a:ln w="9525">
              <a:noFill/>
              <a:miter lim="800000"/>
              <a:headEnd/>
              <a:tailEnd/>
            </a:ln>
          </p:spPr>
          <p:txBody>
            <a:bodyPr wrap="square" lIns="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 </a:t>
              </a:r>
              <a:r>
                <a:rPr lang="en-GB" sz="900" dirty="0" err="1" smtClean="0">
                  <a:ea typeface="SimSun" charset="-122"/>
                </a:rPr>
                <a:t>LiveCollaborationPlatformServerVPM</a:t>
              </a:r>
              <a:r>
                <a:rPr lang="en-GB" sz="900" dirty="0">
                  <a:ea typeface="SimSun" charset="-122"/>
                </a:rPr>
                <a:t>(VPM)</a:t>
              </a:r>
            </a:p>
            <a:p>
              <a:pPr lvl="1">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900" dirty="0">
                <a:ea typeface="SimSun" charset="-122"/>
              </a:endParaRPr>
            </a:p>
          </p:txBody>
        </p:sp>
      </p:grpSp>
      <p:grpSp>
        <p:nvGrpSpPr>
          <p:cNvPr id="20502" name="Group 76"/>
          <p:cNvGrpSpPr>
            <a:grpSpLocks/>
          </p:cNvGrpSpPr>
          <p:nvPr/>
        </p:nvGrpSpPr>
        <p:grpSpPr bwMode="auto">
          <a:xfrm>
            <a:off x="1068439" y="2442241"/>
            <a:ext cx="1725561" cy="474662"/>
            <a:chOff x="4295" y="4547"/>
            <a:chExt cx="797" cy="349"/>
          </a:xfrm>
        </p:grpSpPr>
        <p:sp>
          <p:nvSpPr>
            <p:cNvPr id="20506" name="AutoShape 77"/>
            <p:cNvSpPr>
              <a:spLocks noChangeArrowheads="1"/>
            </p:cNvSpPr>
            <p:nvPr/>
          </p:nvSpPr>
          <p:spPr bwMode="auto">
            <a:xfrm>
              <a:off x="4295" y="4547"/>
              <a:ext cx="797" cy="349"/>
            </a:xfrm>
            <a:prstGeom prst="roundRect">
              <a:avLst>
                <a:gd name="adj" fmla="val 16667"/>
              </a:avLst>
            </a:prstGeom>
            <a:gradFill rotWithShape="0">
              <a:gsLst>
                <a:gs pos="0">
                  <a:srgbClr val="576869"/>
                </a:gs>
                <a:gs pos="50000">
                  <a:srgbClr val="BBE0E3"/>
                </a:gs>
                <a:gs pos="100000">
                  <a:srgbClr val="576869"/>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0507" name="Text Box 78"/>
            <p:cNvSpPr txBox="1">
              <a:spLocks noChangeArrowheads="1"/>
            </p:cNvSpPr>
            <p:nvPr/>
          </p:nvSpPr>
          <p:spPr bwMode="auto">
            <a:xfrm>
              <a:off x="4346" y="4568"/>
              <a:ext cx="648" cy="190"/>
            </a:xfrm>
            <a:prstGeom prst="rect">
              <a:avLst/>
            </a:prstGeom>
            <a:noFill/>
            <a:ln w="9525">
              <a:noFill/>
              <a:miter lim="800000"/>
              <a:headEnd/>
              <a:tailEnd/>
            </a:ln>
          </p:spPr>
          <p:txBody>
            <a:bodyPr lIns="0" tIns="0" rIns="0" bIns="0" anchor="ctr" anchorCtr="1">
              <a:spAutoFit/>
            </a:bodyPr>
            <a:lstStyle/>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 Live </a:t>
              </a:r>
              <a:r>
                <a:rPr lang="en-GB" sz="900" dirty="0">
                  <a:ea typeface="SimSun" charset="-122"/>
                </a:rPr>
                <a:t>Collaboration </a:t>
              </a:r>
              <a:r>
                <a:rPr lang="en-GB" sz="900" dirty="0" smtClean="0">
                  <a:ea typeface="SimSun" charset="-122"/>
                </a:rPr>
                <a:t>Server (RIP)</a:t>
              </a:r>
              <a:endParaRPr lang="en-GB" sz="900" dirty="0">
                <a:ea typeface="SimSun" charset="-122"/>
              </a:endParaRPr>
            </a:p>
          </p:txBody>
        </p:sp>
      </p:grpSp>
      <p:sp>
        <p:nvSpPr>
          <p:cNvPr id="20503" name="Line 50"/>
          <p:cNvSpPr>
            <a:spLocks noChangeShapeType="1"/>
          </p:cNvSpPr>
          <p:nvPr/>
        </p:nvSpPr>
        <p:spPr bwMode="auto">
          <a:xfrm>
            <a:off x="2319218" y="5094317"/>
            <a:ext cx="316717" cy="698059"/>
          </a:xfrm>
          <a:prstGeom prst="line">
            <a:avLst/>
          </a:prstGeom>
          <a:noFill/>
          <a:ln w="38160">
            <a:solidFill>
              <a:srgbClr val="000000"/>
            </a:solidFill>
            <a:round/>
            <a:headEnd/>
            <a:tailEnd/>
          </a:ln>
        </p:spPr>
        <p:txBody>
          <a:bodyPr/>
          <a:lstStyle/>
          <a:p>
            <a:endParaRPr lang="en-US"/>
          </a:p>
        </p:txBody>
      </p:sp>
      <p:sp>
        <p:nvSpPr>
          <p:cNvPr id="20505" name="TextBox 60"/>
          <p:cNvSpPr txBox="1">
            <a:spLocks noChangeArrowheads="1"/>
          </p:cNvSpPr>
          <p:nvPr/>
        </p:nvSpPr>
        <p:spPr bwMode="auto">
          <a:xfrm>
            <a:off x="2216150" y="4732338"/>
            <a:ext cx="2090738" cy="276225"/>
          </a:xfrm>
          <a:prstGeom prst="rect">
            <a:avLst/>
          </a:prstGeom>
          <a:noFill/>
          <a:ln w="9525">
            <a:noFill/>
            <a:miter lim="800000"/>
            <a:headEnd/>
            <a:tailEnd/>
          </a:ln>
        </p:spPr>
        <p:txBody>
          <a:bodyPr>
            <a:spAutoFit/>
          </a:bodyPr>
          <a:lstStyle/>
          <a:p>
            <a:pPr>
              <a:buClr>
                <a:srgbClr val="000000"/>
              </a:buClr>
              <a:buSzPct val="100000"/>
              <a:buFont typeface="Arial" pitchFamily="34" charset="0"/>
              <a:buNone/>
            </a:pPr>
            <a:r>
              <a:rPr lang="en-US" sz="1200"/>
              <a:t>Java</a:t>
            </a:r>
          </a:p>
        </p:txBody>
      </p:sp>
      <p:pic>
        <p:nvPicPr>
          <p:cNvPr id="40" name="Picture 21" descr="s05_explore_400.jpg"/>
          <p:cNvPicPr>
            <a:picLocks noChangeAspect="1"/>
          </p:cNvPicPr>
          <p:nvPr/>
        </p:nvPicPr>
        <p:blipFill>
          <a:blip r:embed="rId6" cstate="print"/>
          <a:srcRect/>
          <a:stretch>
            <a:fillRect/>
          </a:stretch>
        </p:blipFill>
        <p:spPr bwMode="auto">
          <a:xfrm>
            <a:off x="2902991" y="5857853"/>
            <a:ext cx="381000" cy="285750"/>
          </a:xfrm>
          <a:prstGeom prst="rect">
            <a:avLst/>
          </a:prstGeom>
          <a:noFill/>
          <a:ln w="9525">
            <a:noFill/>
            <a:miter lim="800000"/>
            <a:headEnd/>
            <a:tailEnd/>
          </a:ln>
          <a:effectLst>
            <a:outerShdw blurRad="63500" dist="38100" dir="2700000" algn="tl" rotWithShape="0">
              <a:srgbClr val="000000">
                <a:alpha val="39998"/>
              </a:srgbClr>
            </a:outerShdw>
          </a:effectLst>
        </p:spPr>
      </p:pic>
      <p:sp>
        <p:nvSpPr>
          <p:cNvPr id="37" name="ZoneTexte 36"/>
          <p:cNvSpPr txBox="1"/>
          <p:nvPr/>
        </p:nvSpPr>
        <p:spPr>
          <a:xfrm>
            <a:off x="2674416" y="3219421"/>
            <a:ext cx="492443" cy="461665"/>
          </a:xfrm>
          <a:prstGeom prst="rect">
            <a:avLst/>
          </a:prstGeom>
          <a:noFill/>
        </p:spPr>
        <p:txBody>
          <a:bodyPr wrap="none" rtlCol="0">
            <a:spAutoFit/>
          </a:bodyPr>
          <a:lstStyle/>
          <a:p>
            <a:r>
              <a:rPr lang="fr-FR" dirty="0" smtClean="0"/>
              <a:t>…</a:t>
            </a:r>
            <a:endParaRPr lang="en-US" dirty="0"/>
          </a:p>
        </p:txBody>
      </p:sp>
      <p:sp>
        <p:nvSpPr>
          <p:cNvPr id="35" name="Rectangle 51"/>
          <p:cNvSpPr>
            <a:spLocks noChangeArrowheads="1"/>
          </p:cNvSpPr>
          <p:nvPr/>
        </p:nvSpPr>
        <p:spPr bwMode="auto">
          <a:xfrm>
            <a:off x="3572023" y="5906519"/>
            <a:ext cx="928363" cy="277854"/>
          </a:xfrm>
          <a:prstGeom prst="rect">
            <a:avLst/>
          </a:prstGeom>
          <a:noFill/>
          <a:ln w="9525">
            <a:noFill/>
            <a:miter lim="800000"/>
            <a:headEnd/>
            <a:tailEnd/>
          </a:ln>
        </p:spPr>
        <p:txBody>
          <a:bodyPr wrap="square">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smtClean="0">
                <a:ea typeface="SimSun" charset="-122"/>
              </a:rPr>
              <a:t>Content</a:t>
            </a:r>
            <a:endParaRPr lang="en-GB" sz="1400" dirty="0">
              <a:ea typeface="SimSun" charset="-122"/>
            </a:endParaRPr>
          </a:p>
        </p:txBody>
      </p:sp>
      <p:sp>
        <p:nvSpPr>
          <p:cNvPr id="36" name="ZoneTexte 35"/>
          <p:cNvSpPr txBox="1"/>
          <p:nvPr/>
        </p:nvSpPr>
        <p:spPr>
          <a:xfrm rot="16986572">
            <a:off x="106595" y="4888133"/>
            <a:ext cx="1329604" cy="253916"/>
          </a:xfrm>
          <a:prstGeom prst="rect">
            <a:avLst/>
          </a:prstGeom>
          <a:solidFill>
            <a:schemeClr val="bg1">
              <a:alpha val="70000"/>
            </a:schemeClr>
          </a:solidFill>
        </p:spPr>
        <p:txBody>
          <a:bodyPr wrap="none" rtlCol="0">
            <a:spAutoFit/>
          </a:bodyPr>
          <a:lstStyle/>
          <a:p>
            <a:r>
              <a:rPr lang="en-US" sz="1050" dirty="0" smtClean="0"/>
              <a:t>DB2Cli or SQL*Net</a:t>
            </a:r>
            <a:endParaRPr lang="en-US" sz="1050" dirty="0"/>
          </a:p>
        </p:txBody>
      </p:sp>
      <p:sp>
        <p:nvSpPr>
          <p:cNvPr id="38" name="ZoneTexte 37"/>
          <p:cNvSpPr txBox="1"/>
          <p:nvPr/>
        </p:nvSpPr>
        <p:spPr>
          <a:xfrm rot="3758088">
            <a:off x="1956850" y="5364128"/>
            <a:ext cx="745695" cy="253916"/>
          </a:xfrm>
          <a:prstGeom prst="rect">
            <a:avLst/>
          </a:prstGeom>
          <a:solidFill>
            <a:schemeClr val="bg1">
              <a:alpha val="66000"/>
            </a:schemeClr>
          </a:solidFill>
        </p:spPr>
        <p:txBody>
          <a:bodyPr wrap="none" rtlCol="0">
            <a:spAutoFit/>
          </a:bodyPr>
          <a:lstStyle/>
          <a:p>
            <a:r>
              <a:rPr lang="en-US" sz="1050" dirty="0" smtClean="0"/>
              <a:t>FTP/NFS</a:t>
            </a:r>
            <a:endParaRPr lang="en-US" sz="105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10"/>
          <p:cNvSpPr>
            <a:spLocks noChangeArrowheads="1"/>
          </p:cNvSpPr>
          <p:nvPr/>
        </p:nvSpPr>
        <p:spPr bwMode="auto">
          <a:xfrm>
            <a:off x="5389563" y="1517650"/>
            <a:ext cx="3754437" cy="2546350"/>
          </a:xfrm>
          <a:prstGeom prst="roundRect">
            <a:avLst>
              <a:gd name="adj" fmla="val 16667"/>
            </a:avLst>
          </a:prstGeom>
          <a:solidFill>
            <a:srgbClr val="BBE0E3"/>
          </a:solidFill>
          <a:ln w="25560">
            <a:solidFill>
              <a:srgbClr val="000000"/>
            </a:solidFill>
            <a:round/>
            <a:headEnd/>
            <a:tailEnd/>
          </a:ln>
        </p:spPr>
        <p:txBody>
          <a:bodyPr wrap="none" anchor="ctr"/>
          <a:lstStyle/>
          <a:p>
            <a:pPr algn="ctr">
              <a:buClr>
                <a:srgbClr val="000000"/>
              </a:buClr>
              <a:buSzPct val="100000"/>
              <a:buFont typeface="Arial" pitchFamily="34" charset="0"/>
              <a:buNone/>
            </a:pPr>
            <a:endParaRPr lang="fr-FR" sz="1800">
              <a:ea typeface="SimSun" charset="-122"/>
            </a:endParaRPr>
          </a:p>
        </p:txBody>
      </p:sp>
      <p:sp>
        <p:nvSpPr>
          <p:cNvPr id="21507" name="AutoShape 38"/>
          <p:cNvSpPr>
            <a:spLocks noChangeArrowheads="1"/>
          </p:cNvSpPr>
          <p:nvPr/>
        </p:nvSpPr>
        <p:spPr bwMode="auto">
          <a:xfrm>
            <a:off x="5491163" y="1951038"/>
            <a:ext cx="3314700" cy="1976437"/>
          </a:xfrm>
          <a:prstGeom prst="roundRect">
            <a:avLst>
              <a:gd name="adj" fmla="val 16667"/>
            </a:avLst>
          </a:prstGeom>
          <a:solidFill>
            <a:srgbClr val="FFFF99"/>
          </a:solidFill>
          <a:ln w="25527">
            <a:solidFill>
              <a:srgbClr val="000000"/>
            </a:solidFill>
            <a:round/>
            <a:headEnd/>
            <a:tailEnd/>
          </a:ln>
        </p:spPr>
        <p:txBody>
          <a:bodyPr wrap="none" anchor="ctr"/>
          <a:lstStyle/>
          <a:p>
            <a:pPr algn="ctr">
              <a:buClr>
                <a:srgbClr val="000000"/>
              </a:buClr>
              <a:buSzPct val="100000"/>
              <a:buFont typeface="Arial" pitchFamily="34" charset="0"/>
              <a:buNone/>
            </a:pPr>
            <a:endParaRPr lang="en-US" sz="1800">
              <a:ea typeface="SimSun" charset="-122"/>
            </a:endParaRPr>
          </a:p>
        </p:txBody>
      </p:sp>
      <p:grpSp>
        <p:nvGrpSpPr>
          <p:cNvPr id="21508" name="Group 39"/>
          <p:cNvGrpSpPr>
            <a:grpSpLocks/>
          </p:cNvGrpSpPr>
          <p:nvPr/>
        </p:nvGrpSpPr>
        <p:grpSpPr bwMode="auto">
          <a:xfrm>
            <a:off x="5537200" y="2016126"/>
            <a:ext cx="3198813" cy="1817688"/>
            <a:chOff x="3488" y="1270"/>
            <a:chExt cx="2015" cy="1145"/>
          </a:xfrm>
        </p:grpSpPr>
        <p:sp>
          <p:nvSpPr>
            <p:cNvPr id="21553" name="AutoShape 40"/>
            <p:cNvSpPr>
              <a:spLocks noChangeArrowheads="1"/>
            </p:cNvSpPr>
            <p:nvPr/>
          </p:nvSpPr>
          <p:spPr bwMode="auto">
            <a:xfrm>
              <a:off x="3535" y="1487"/>
              <a:ext cx="1968" cy="553"/>
            </a:xfrm>
            <a:prstGeom prst="roundRect">
              <a:avLst>
                <a:gd name="adj" fmla="val 16667"/>
              </a:avLst>
            </a:prstGeom>
            <a:solidFill>
              <a:srgbClr val="CC99FF"/>
            </a:solidFill>
            <a:ln w="93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54" name="AutoShape 41"/>
            <p:cNvSpPr>
              <a:spLocks noChangeArrowheads="1"/>
            </p:cNvSpPr>
            <p:nvPr/>
          </p:nvSpPr>
          <p:spPr bwMode="auto">
            <a:xfrm>
              <a:off x="4122" y="2078"/>
              <a:ext cx="1238" cy="332"/>
            </a:xfrm>
            <a:prstGeom prst="roundRect">
              <a:avLst>
                <a:gd name="adj" fmla="val 16667"/>
              </a:avLst>
            </a:prstGeom>
            <a:solidFill>
              <a:srgbClr val="CCFFCC"/>
            </a:solidFill>
            <a:ln w="93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grpSp>
          <p:nvGrpSpPr>
            <p:cNvPr id="21555" name="Group 42"/>
            <p:cNvGrpSpPr>
              <a:grpSpLocks/>
            </p:cNvGrpSpPr>
            <p:nvPr/>
          </p:nvGrpSpPr>
          <p:grpSpPr bwMode="auto">
            <a:xfrm>
              <a:off x="4500" y="1842"/>
              <a:ext cx="797" cy="349"/>
              <a:chOff x="4500" y="1842"/>
              <a:chExt cx="797" cy="349"/>
            </a:xfrm>
          </p:grpSpPr>
          <p:sp>
            <p:nvSpPr>
              <p:cNvPr id="21559" name="AutoShape 43"/>
              <p:cNvSpPr>
                <a:spLocks noChangeArrowheads="1"/>
              </p:cNvSpPr>
              <p:nvPr/>
            </p:nvSpPr>
            <p:spPr bwMode="auto">
              <a:xfrm>
                <a:off x="4500" y="1842"/>
                <a:ext cx="797" cy="349"/>
              </a:xfrm>
              <a:prstGeom prst="roundRect">
                <a:avLst>
                  <a:gd name="adj" fmla="val 16667"/>
                </a:avLst>
              </a:prstGeom>
              <a:gradFill rotWithShape="0">
                <a:gsLst>
                  <a:gs pos="0">
                    <a:srgbClr val="576869"/>
                  </a:gs>
                  <a:gs pos="50000">
                    <a:srgbClr val="BBE0E3"/>
                  </a:gs>
                  <a:gs pos="100000">
                    <a:srgbClr val="576869"/>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60" name="Text Box 44"/>
              <p:cNvSpPr txBox="1">
                <a:spLocks noChangeArrowheads="1"/>
              </p:cNvSpPr>
              <p:nvPr/>
            </p:nvSpPr>
            <p:spPr bwMode="auto">
              <a:xfrm>
                <a:off x="4566" y="1895"/>
                <a:ext cx="648" cy="243"/>
              </a:xfrm>
              <a:prstGeom prst="rect">
                <a:avLst/>
              </a:prstGeom>
              <a:noFill/>
              <a:ln w="9525">
                <a:noFill/>
                <a:miter lim="800000"/>
                <a:headEnd/>
                <a:tailEnd/>
              </a:ln>
            </p:spPr>
            <p:txBody>
              <a:bodyPr lIns="0" tIns="0" rIns="0" bIns="0" anchor="ctr" anchorCtr="1">
                <a:spAutoFit/>
              </a:bodyPr>
              <a:lstStyle/>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a:t>
                </a:r>
              </a:p>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Live </a:t>
                </a:r>
                <a:r>
                  <a:rPr lang="en-GB" sz="900" dirty="0">
                    <a:ea typeface="SimSun" charset="-122"/>
                  </a:rPr>
                  <a:t>Collaboration </a:t>
                </a:r>
                <a:r>
                  <a:rPr lang="en-GB" sz="900" dirty="0" smtClean="0">
                    <a:ea typeface="SimSun" charset="-122"/>
                  </a:rPr>
                  <a:t>Server (RIP)</a:t>
                </a:r>
                <a:endParaRPr lang="en-GB" sz="900" dirty="0">
                  <a:ea typeface="SimSun" charset="-122"/>
                </a:endParaRPr>
              </a:p>
            </p:txBody>
          </p:sp>
        </p:grpSp>
        <p:sp>
          <p:nvSpPr>
            <p:cNvPr id="21556" name="Text Box 45"/>
            <p:cNvSpPr txBox="1">
              <a:spLocks noChangeArrowheads="1"/>
            </p:cNvSpPr>
            <p:nvPr/>
          </p:nvSpPr>
          <p:spPr bwMode="auto">
            <a:xfrm>
              <a:off x="3488" y="1270"/>
              <a:ext cx="914" cy="175"/>
            </a:xfrm>
            <a:prstGeom prst="rect">
              <a:avLst/>
            </a:prstGeom>
            <a:noFill/>
            <a:ln w="9525">
              <a:noFill/>
              <a:miter lim="800000"/>
              <a:headEnd/>
              <a:tailEnd/>
            </a:ln>
          </p:spPr>
          <p:txBody>
            <a:bodyPr>
              <a:spAutoFit/>
            </a:bodyPr>
            <a:lstStyle/>
            <a:p>
              <a:pPr>
                <a:lnSpc>
                  <a:spcPts val="14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120C80"/>
                  </a:solidFill>
                  <a:ea typeface="SimSun" charset="-122"/>
                </a:rPr>
                <a:t>J2EE Container</a:t>
              </a:r>
            </a:p>
          </p:txBody>
        </p:sp>
        <p:sp>
          <p:nvSpPr>
            <p:cNvPr id="21557" name="Text Box 46"/>
            <p:cNvSpPr txBox="1">
              <a:spLocks noChangeArrowheads="1"/>
            </p:cNvSpPr>
            <p:nvPr/>
          </p:nvSpPr>
          <p:spPr bwMode="auto">
            <a:xfrm>
              <a:off x="4135" y="2253"/>
              <a:ext cx="321" cy="162"/>
            </a:xfrm>
            <a:prstGeom prst="rect">
              <a:avLst/>
            </a:prstGeom>
            <a:noFill/>
            <a:ln w="9525">
              <a:noFill/>
              <a:miter lim="800000"/>
              <a:headEnd/>
              <a:tailEnd/>
            </a:ln>
          </p:spPr>
          <p:txBody>
            <a:bodyPr>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dirty="0">
                  <a:solidFill>
                    <a:srgbClr val="120C80"/>
                  </a:solidFill>
                  <a:ea typeface="SimSun" charset="-122"/>
                </a:rPr>
                <a:t>C++</a:t>
              </a:r>
            </a:p>
          </p:txBody>
        </p:sp>
        <p:sp>
          <p:nvSpPr>
            <p:cNvPr id="21558" name="Text Box 47"/>
            <p:cNvSpPr txBox="1">
              <a:spLocks noChangeArrowheads="1"/>
            </p:cNvSpPr>
            <p:nvPr/>
          </p:nvSpPr>
          <p:spPr bwMode="auto">
            <a:xfrm>
              <a:off x="3566" y="1529"/>
              <a:ext cx="395" cy="162"/>
            </a:xfrm>
            <a:prstGeom prst="rect">
              <a:avLst/>
            </a:prstGeom>
            <a:noFill/>
            <a:ln w="9525">
              <a:noFill/>
              <a:miter lim="800000"/>
              <a:headEnd/>
              <a:tailEnd/>
            </a:ln>
          </p:spPr>
          <p:txBody>
            <a:bodyPr>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a:solidFill>
                    <a:srgbClr val="120C80"/>
                  </a:solidFill>
                  <a:ea typeface="SimSun" charset="-122"/>
                </a:rPr>
                <a:t>Java</a:t>
              </a:r>
            </a:p>
          </p:txBody>
        </p:sp>
      </p:grpSp>
      <p:sp>
        <p:nvSpPr>
          <p:cNvPr id="21509" name="AutoShape 10"/>
          <p:cNvSpPr>
            <a:spLocks noChangeArrowheads="1"/>
          </p:cNvSpPr>
          <p:nvPr/>
        </p:nvSpPr>
        <p:spPr bwMode="auto">
          <a:xfrm>
            <a:off x="260350" y="1593850"/>
            <a:ext cx="3754438" cy="4019550"/>
          </a:xfrm>
          <a:prstGeom prst="roundRect">
            <a:avLst>
              <a:gd name="adj" fmla="val 16667"/>
            </a:avLst>
          </a:prstGeom>
          <a:solidFill>
            <a:srgbClr val="BBE0E3"/>
          </a:solidFill>
          <a:ln w="25560">
            <a:solidFill>
              <a:srgbClr val="000000"/>
            </a:solidFill>
            <a:round/>
            <a:headEnd/>
            <a:tailEnd/>
          </a:ln>
        </p:spPr>
        <p:txBody>
          <a:bodyPr wrap="none" anchor="ctr"/>
          <a:lstStyle/>
          <a:p>
            <a:pPr algn="ctr">
              <a:buClr>
                <a:srgbClr val="000000"/>
              </a:buClr>
              <a:buSzPct val="100000"/>
              <a:buFont typeface="Arial" pitchFamily="34" charset="0"/>
              <a:buNone/>
            </a:pPr>
            <a:endParaRPr lang="fr-FR" sz="1800">
              <a:ea typeface="SimSun" charset="-122"/>
            </a:endParaRPr>
          </a:p>
        </p:txBody>
      </p:sp>
      <p:sp>
        <p:nvSpPr>
          <p:cNvPr id="21510" name="AutoShape 127"/>
          <p:cNvSpPr>
            <a:spLocks noChangeArrowheads="1"/>
          </p:cNvSpPr>
          <p:nvPr/>
        </p:nvSpPr>
        <p:spPr bwMode="auto">
          <a:xfrm>
            <a:off x="349250" y="1668463"/>
            <a:ext cx="3556000" cy="3532187"/>
          </a:xfrm>
          <a:prstGeom prst="roundRect">
            <a:avLst>
              <a:gd name="adj" fmla="val 16667"/>
            </a:avLst>
          </a:prstGeom>
          <a:solidFill>
            <a:srgbClr val="FFFF99"/>
          </a:solidFill>
          <a:ln w="25527">
            <a:solidFill>
              <a:srgbClr val="000000"/>
            </a:solidFill>
            <a:round/>
            <a:headEnd/>
            <a:tailEnd/>
          </a:ln>
        </p:spPr>
        <p:txBody>
          <a:bodyPr wrap="none" anchor="ctr"/>
          <a:lstStyle/>
          <a:p>
            <a:pPr algn="ctr">
              <a:buClr>
                <a:srgbClr val="000000"/>
              </a:buClr>
              <a:buSzPct val="100000"/>
              <a:buFont typeface="Arial" pitchFamily="34" charset="0"/>
              <a:buNone/>
            </a:pPr>
            <a:endParaRPr lang="fr-FR" sz="1800">
              <a:ea typeface="SimSun" charset="-122"/>
            </a:endParaRPr>
          </a:p>
        </p:txBody>
      </p:sp>
      <p:sp>
        <p:nvSpPr>
          <p:cNvPr id="21511" name="AutoShape 2"/>
          <p:cNvSpPr>
            <a:spLocks noChangeArrowheads="1"/>
          </p:cNvSpPr>
          <p:nvPr/>
        </p:nvSpPr>
        <p:spPr bwMode="auto">
          <a:xfrm>
            <a:off x="4070350" y="2354263"/>
            <a:ext cx="1539875" cy="1174750"/>
          </a:xfrm>
          <a:prstGeom prst="rightArrow">
            <a:avLst>
              <a:gd name="adj1" fmla="val 66370"/>
              <a:gd name="adj2" fmla="val 34233"/>
            </a:avLst>
          </a:prstGeom>
          <a:solidFill>
            <a:srgbClr val="FFFF99"/>
          </a:solidFill>
          <a:ln w="9360">
            <a:solidFill>
              <a:srgbClr val="000000"/>
            </a:solidFill>
            <a:miter lim="800000"/>
            <a:headEnd/>
            <a:tailEnd/>
          </a:ln>
        </p:spPr>
        <p:txBody>
          <a:bodyPr anchor="ctr" anchorCtr="1">
            <a:spAutoFit/>
          </a:bodyPr>
          <a:lstStyle/>
          <a:p>
            <a:pPr>
              <a:lnSpc>
                <a:spcPts val="14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120C80"/>
                </a:solidFill>
                <a:ea typeface="SimSun" charset="-122"/>
              </a:rPr>
              <a:t>FCS can be  implemented in standalone mode</a:t>
            </a:r>
          </a:p>
        </p:txBody>
      </p:sp>
      <p:sp>
        <p:nvSpPr>
          <p:cNvPr id="21512" name="Text Box 3"/>
          <p:cNvSpPr txBox="1">
            <a:spLocks noChangeArrowheads="1"/>
          </p:cNvSpPr>
          <p:nvPr/>
        </p:nvSpPr>
        <p:spPr bwMode="auto">
          <a:xfrm>
            <a:off x="841375" y="914400"/>
            <a:ext cx="2733675" cy="515938"/>
          </a:xfrm>
          <a:prstGeom prst="rect">
            <a:avLst/>
          </a:prstGeom>
          <a:solidFill>
            <a:srgbClr val="99CCFF">
              <a:alpha val="41960"/>
            </a:srgbClr>
          </a:solidFill>
          <a:ln w="25560">
            <a:solidFill>
              <a:srgbClr val="000000"/>
            </a:solidFill>
            <a:miter lim="800000"/>
            <a:headEnd/>
            <a:tailEnd/>
          </a:ln>
        </p:spPr>
        <p:txBody>
          <a:bodyPr anchor="ctr" anchorCtr="1">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SimSun" charset="-122"/>
              </a:rPr>
              <a:t>V6 Application Server (MCS)</a:t>
            </a:r>
          </a:p>
          <a:p>
            <a:pPr>
              <a:lnSpc>
                <a:spcPct val="104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ea typeface="SimSun" charset="-122"/>
              </a:rPr>
              <a:t>ENOVIA Components view</a:t>
            </a:r>
          </a:p>
        </p:txBody>
      </p:sp>
      <p:sp>
        <p:nvSpPr>
          <p:cNvPr id="21513" name="Text Box 4"/>
          <p:cNvSpPr txBox="1">
            <a:spLocks noChangeArrowheads="1"/>
          </p:cNvSpPr>
          <p:nvPr/>
        </p:nvSpPr>
        <p:spPr bwMode="auto">
          <a:xfrm>
            <a:off x="5724525" y="925513"/>
            <a:ext cx="2733675" cy="515937"/>
          </a:xfrm>
          <a:prstGeom prst="rect">
            <a:avLst/>
          </a:prstGeom>
          <a:solidFill>
            <a:srgbClr val="99CCFF">
              <a:alpha val="41960"/>
            </a:srgbClr>
          </a:solidFill>
          <a:ln w="25560">
            <a:solidFill>
              <a:srgbClr val="000000"/>
            </a:solidFill>
            <a:miter lim="800000"/>
            <a:headEnd/>
            <a:tailEnd/>
          </a:ln>
        </p:spPr>
        <p:txBody>
          <a:bodyPr anchor="ctr" anchorCtr="1">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SimSun" charset="-122"/>
              </a:rPr>
              <a:t>V6 File Server (FCS)</a:t>
            </a:r>
          </a:p>
          <a:p>
            <a:pPr>
              <a:lnSpc>
                <a:spcPct val="104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ea typeface="SimSun" charset="-122"/>
              </a:rPr>
              <a:t>ENOVIA Components view</a:t>
            </a:r>
          </a:p>
        </p:txBody>
      </p:sp>
      <p:sp>
        <p:nvSpPr>
          <p:cNvPr id="21514" name="Text Box 5"/>
          <p:cNvSpPr txBox="1">
            <a:spLocks noChangeArrowheads="1"/>
          </p:cNvSpPr>
          <p:nvPr/>
        </p:nvSpPr>
        <p:spPr bwMode="auto">
          <a:xfrm>
            <a:off x="5865813" y="5322888"/>
            <a:ext cx="3278187" cy="1031875"/>
          </a:xfrm>
          <a:prstGeom prst="rect">
            <a:avLst/>
          </a:prstGeom>
          <a:noFill/>
          <a:ln w="9525">
            <a:noFill/>
            <a:miter lim="800000"/>
            <a:headEnd/>
            <a:tailEnd/>
          </a:ln>
        </p:spPr>
        <p:txBody>
          <a:bodyPr>
            <a:spAutoFit/>
          </a:bodyPr>
          <a:lstStyle/>
          <a:p>
            <a:pPr>
              <a:lnSpc>
                <a:spcPct val="94000"/>
              </a:lnSpc>
              <a:spcBef>
                <a:spcPts val="600"/>
              </a:spcBef>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a:solidFill>
                  <a:srgbClr val="120C80"/>
                </a:solidFill>
                <a:ea typeface="SimSun" charset="-122"/>
              </a:rPr>
              <a:t>For FCS:</a:t>
            </a:r>
          </a:p>
          <a:p>
            <a:pPr>
              <a:lnSpc>
                <a:spcPct val="90000"/>
              </a:lnSpc>
              <a:spcBef>
                <a:spcPts val="525"/>
              </a:spcBef>
              <a:buClr>
                <a:srgbClr val="120C8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a:solidFill>
                  <a:srgbClr val="120C80"/>
                </a:solidFill>
                <a:ea typeface="SimSun" charset="-122"/>
              </a:rPr>
              <a:t> Only ENOVIA Live Collaboration Server (RMI) is necessary</a:t>
            </a:r>
          </a:p>
          <a:p>
            <a:pPr>
              <a:lnSpc>
                <a:spcPct val="90000"/>
              </a:lnSpc>
              <a:spcBef>
                <a:spcPts val="525"/>
              </a:spcBef>
              <a:buClr>
                <a:srgbClr val="120C8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a:solidFill>
                  <a:srgbClr val="120C80"/>
                </a:solidFill>
                <a:ea typeface="SimSun" charset="-122"/>
              </a:rPr>
              <a:t> No Database connection</a:t>
            </a:r>
          </a:p>
        </p:txBody>
      </p:sp>
      <p:sp>
        <p:nvSpPr>
          <p:cNvPr id="21516" name="Rectangle 48"/>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a:solidFill>
                  <a:srgbClr val="120C80"/>
                </a:solidFill>
                <a:ea typeface="SimSun" charset="-122"/>
              </a:rPr>
              <a:t>V6 Application Server in Split Configuration</a:t>
            </a:r>
          </a:p>
        </p:txBody>
      </p:sp>
      <p:sp>
        <p:nvSpPr>
          <p:cNvPr id="21517" name="Line 50"/>
          <p:cNvSpPr>
            <a:spLocks noChangeShapeType="1"/>
          </p:cNvSpPr>
          <p:nvPr/>
        </p:nvSpPr>
        <p:spPr bwMode="auto">
          <a:xfrm flipH="1">
            <a:off x="755650" y="4422775"/>
            <a:ext cx="309563" cy="1323975"/>
          </a:xfrm>
          <a:prstGeom prst="line">
            <a:avLst/>
          </a:prstGeom>
          <a:noFill/>
          <a:ln w="38160">
            <a:solidFill>
              <a:srgbClr val="000000"/>
            </a:solidFill>
            <a:round/>
            <a:headEnd/>
            <a:tailEnd/>
          </a:ln>
        </p:spPr>
        <p:txBody>
          <a:bodyPr/>
          <a:lstStyle/>
          <a:p>
            <a:endParaRPr lang="en-US"/>
          </a:p>
        </p:txBody>
      </p:sp>
      <p:sp>
        <p:nvSpPr>
          <p:cNvPr id="21518" name="Rectangle 51"/>
          <p:cNvSpPr>
            <a:spLocks noChangeArrowheads="1"/>
          </p:cNvSpPr>
          <p:nvPr/>
        </p:nvSpPr>
        <p:spPr bwMode="auto">
          <a:xfrm>
            <a:off x="1335088" y="5919788"/>
            <a:ext cx="1011237" cy="277854"/>
          </a:xfrm>
          <a:prstGeom prst="rect">
            <a:avLst/>
          </a:prstGeom>
          <a:noFill/>
          <a:ln w="9525">
            <a:noFill/>
            <a:miter lim="800000"/>
            <a:headEnd/>
            <a:tailEnd/>
          </a:ln>
        </p:spPr>
        <p:txBody>
          <a:bodyPr>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smtClean="0">
                <a:ea typeface="SimSun" charset="-122"/>
              </a:rPr>
              <a:t>Metadata</a:t>
            </a:r>
            <a:endParaRPr lang="en-GB" sz="1400" dirty="0">
              <a:ea typeface="SimSun" charset="-122"/>
            </a:endParaRPr>
          </a:p>
        </p:txBody>
      </p:sp>
      <p:sp>
        <p:nvSpPr>
          <p:cNvPr id="21519" name="AutoShape 124"/>
          <p:cNvSpPr>
            <a:spLocks noChangeArrowheads="1"/>
          </p:cNvSpPr>
          <p:nvPr/>
        </p:nvSpPr>
        <p:spPr bwMode="auto">
          <a:xfrm>
            <a:off x="690563" y="2170113"/>
            <a:ext cx="1216025" cy="2247900"/>
          </a:xfrm>
          <a:prstGeom prst="roundRect">
            <a:avLst>
              <a:gd name="adj" fmla="val 16667"/>
            </a:avLst>
          </a:prstGeom>
          <a:solidFill>
            <a:srgbClr val="CCFFCC"/>
          </a:solidFill>
          <a:ln w="9360">
            <a:solidFill>
              <a:srgbClr val="000000"/>
            </a:solidFill>
            <a:round/>
            <a:headEnd/>
            <a:tailEnd/>
          </a:ln>
        </p:spPr>
        <p:txBody>
          <a:bodyPr wrap="none" anchor="ctr"/>
          <a:lstStyle/>
          <a:p>
            <a:pPr>
              <a:buClr>
                <a:srgbClr val="000000"/>
              </a:buClr>
              <a:buSzPct val="100000"/>
              <a:buFont typeface="Arial" pitchFamily="34" charset="0"/>
              <a:buNone/>
            </a:pPr>
            <a:endParaRPr lang="fr-FR" sz="1800">
              <a:ea typeface="SimSun" charset="-122"/>
            </a:endParaRPr>
          </a:p>
        </p:txBody>
      </p:sp>
      <p:sp>
        <p:nvSpPr>
          <p:cNvPr id="21520" name="Text Box 125"/>
          <p:cNvSpPr txBox="1">
            <a:spLocks noChangeArrowheads="1"/>
          </p:cNvSpPr>
          <p:nvPr/>
        </p:nvSpPr>
        <p:spPr bwMode="auto">
          <a:xfrm>
            <a:off x="837362" y="4002523"/>
            <a:ext cx="519113" cy="304800"/>
          </a:xfrm>
          <a:prstGeom prst="rect">
            <a:avLst/>
          </a:prstGeom>
          <a:noFill/>
          <a:ln w="28440">
            <a:noFill/>
            <a:miter lim="800000"/>
            <a:headEnd/>
            <a:tailEnd/>
          </a:ln>
        </p:spPr>
        <p:txBody>
          <a:bodyPr wrap="none">
            <a:spAutoFit/>
          </a:bodyPr>
          <a:lstStyle/>
          <a:p>
            <a:pPr>
              <a:buClr>
                <a:srgbClr val="000000"/>
              </a:buClr>
              <a:buSzPct val="100000"/>
              <a:buFont typeface="Arial" pitchFamily="34" charset="0"/>
              <a:buNone/>
            </a:pPr>
            <a:r>
              <a:rPr lang="fr-FR" sz="1400" dirty="0">
                <a:solidFill>
                  <a:srgbClr val="120C80"/>
                </a:solidFill>
                <a:ea typeface="SimSun" charset="-122"/>
              </a:rPr>
              <a:t>C++</a:t>
            </a:r>
          </a:p>
        </p:txBody>
      </p:sp>
      <p:sp>
        <p:nvSpPr>
          <p:cNvPr id="21521" name="Text Box 126"/>
          <p:cNvSpPr txBox="1">
            <a:spLocks noChangeArrowheads="1"/>
          </p:cNvSpPr>
          <p:nvPr/>
        </p:nvSpPr>
        <p:spPr bwMode="auto">
          <a:xfrm>
            <a:off x="2790825" y="5243513"/>
            <a:ext cx="692150" cy="366712"/>
          </a:xfrm>
          <a:prstGeom prst="rect">
            <a:avLst/>
          </a:prstGeom>
          <a:noFill/>
          <a:ln w="28440">
            <a:noFill/>
            <a:miter lim="800000"/>
            <a:headEnd/>
            <a:tailEnd/>
          </a:ln>
        </p:spPr>
        <p:txBody>
          <a:bodyPr wrap="none">
            <a:spAutoFit/>
          </a:bodyPr>
          <a:lstStyle/>
          <a:p>
            <a:pPr>
              <a:buClr>
                <a:srgbClr val="000000"/>
              </a:buClr>
              <a:buSzPct val="100000"/>
              <a:buFont typeface="Arial" pitchFamily="34" charset="0"/>
              <a:buNone/>
            </a:pPr>
            <a:r>
              <a:rPr lang="fr-FR" sz="1800">
                <a:ea typeface="SimSun" charset="-122"/>
              </a:rPr>
              <a:t>MCS</a:t>
            </a:r>
          </a:p>
        </p:txBody>
      </p:sp>
      <p:sp>
        <p:nvSpPr>
          <p:cNvPr id="21522" name="Text Box 189"/>
          <p:cNvSpPr txBox="1">
            <a:spLocks noChangeArrowheads="1"/>
          </p:cNvSpPr>
          <p:nvPr/>
        </p:nvSpPr>
        <p:spPr bwMode="auto">
          <a:xfrm>
            <a:off x="8097838" y="1577975"/>
            <a:ext cx="641350" cy="366713"/>
          </a:xfrm>
          <a:prstGeom prst="rect">
            <a:avLst/>
          </a:prstGeom>
          <a:noFill/>
          <a:ln w="28440">
            <a:noFill/>
            <a:miter lim="800000"/>
            <a:headEnd/>
            <a:tailEnd/>
          </a:ln>
        </p:spPr>
        <p:txBody>
          <a:bodyPr wrap="none">
            <a:spAutoFit/>
          </a:bodyPr>
          <a:lstStyle/>
          <a:p>
            <a:pPr>
              <a:buClr>
                <a:srgbClr val="000000"/>
              </a:buClr>
              <a:buSzPct val="100000"/>
              <a:buFont typeface="Arial" pitchFamily="34" charset="0"/>
              <a:buNone/>
            </a:pPr>
            <a:r>
              <a:rPr lang="fr-FR" sz="1800">
                <a:ea typeface="SimSun" charset="-122"/>
              </a:rPr>
              <a:t>FCS</a:t>
            </a:r>
          </a:p>
        </p:txBody>
      </p:sp>
      <p:sp>
        <p:nvSpPr>
          <p:cNvPr id="21523" name="AutoShape 40"/>
          <p:cNvSpPr>
            <a:spLocks noChangeArrowheads="1"/>
          </p:cNvSpPr>
          <p:nvPr/>
        </p:nvSpPr>
        <p:spPr bwMode="auto">
          <a:xfrm>
            <a:off x="2005013" y="1776413"/>
            <a:ext cx="1828800" cy="3328987"/>
          </a:xfrm>
          <a:prstGeom prst="roundRect">
            <a:avLst>
              <a:gd name="adj" fmla="val 16667"/>
            </a:avLst>
          </a:prstGeom>
          <a:solidFill>
            <a:srgbClr val="CC99FF"/>
          </a:solidFill>
          <a:ln w="93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pic>
        <p:nvPicPr>
          <p:cNvPr id="21524" name="Picture 2"/>
          <p:cNvPicPr>
            <a:picLocks noChangeAspect="1" noChangeArrowheads="1"/>
          </p:cNvPicPr>
          <p:nvPr/>
        </p:nvPicPr>
        <p:blipFill>
          <a:blip r:embed="rId3"/>
          <a:srcRect/>
          <a:stretch>
            <a:fillRect/>
          </a:stretch>
        </p:blipFill>
        <p:spPr bwMode="auto">
          <a:xfrm>
            <a:off x="482600" y="5481638"/>
            <a:ext cx="762000" cy="1041400"/>
          </a:xfrm>
          <a:prstGeom prst="rect">
            <a:avLst/>
          </a:prstGeom>
          <a:noFill/>
          <a:ln w="28440">
            <a:noFill/>
            <a:miter lim="800000"/>
            <a:headEnd/>
            <a:tailEnd/>
          </a:ln>
        </p:spPr>
      </p:pic>
      <p:pic>
        <p:nvPicPr>
          <p:cNvPr id="2152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483393" y="4169400"/>
            <a:ext cx="1219200" cy="1217612"/>
          </a:xfrm>
          <a:prstGeom prst="rect">
            <a:avLst/>
          </a:prstGeom>
          <a:noFill/>
          <a:ln w="28440">
            <a:noFill/>
            <a:miter lim="800000"/>
            <a:headEnd/>
            <a:tailEnd/>
          </a:ln>
        </p:spPr>
      </p:pic>
      <p:pic>
        <p:nvPicPr>
          <p:cNvPr id="21526" name="Picture 73" descr="IBM ThinkPad T60.jpg"/>
          <p:cNvPicPr>
            <a:picLocks noChangeAspect="1"/>
          </p:cNvPicPr>
          <p:nvPr/>
        </p:nvPicPr>
        <p:blipFill>
          <a:blip r:embed="rId5">
            <a:clrChange>
              <a:clrFrom>
                <a:srgbClr val="C1BDA4"/>
              </a:clrFrom>
              <a:clrTo>
                <a:srgbClr val="C1BDA4">
                  <a:alpha val="0"/>
                </a:srgbClr>
              </a:clrTo>
            </a:clrChange>
          </a:blip>
          <a:srcRect/>
          <a:stretch>
            <a:fillRect/>
          </a:stretch>
        </p:blipFill>
        <p:spPr bwMode="auto">
          <a:xfrm>
            <a:off x="5524668" y="4728200"/>
            <a:ext cx="1181100" cy="266700"/>
          </a:xfrm>
          <a:prstGeom prst="rect">
            <a:avLst/>
          </a:prstGeom>
          <a:noFill/>
          <a:ln w="9525">
            <a:noFill/>
            <a:miter lim="800000"/>
            <a:headEnd/>
            <a:tailEnd/>
          </a:ln>
        </p:spPr>
      </p:pic>
      <p:grpSp>
        <p:nvGrpSpPr>
          <p:cNvPr id="21529" name="Group 79"/>
          <p:cNvGrpSpPr>
            <a:grpSpLocks/>
          </p:cNvGrpSpPr>
          <p:nvPr/>
        </p:nvGrpSpPr>
        <p:grpSpPr bwMode="auto">
          <a:xfrm>
            <a:off x="2160588" y="1833563"/>
            <a:ext cx="1630362" cy="523875"/>
            <a:chOff x="1524" y="2021"/>
            <a:chExt cx="750" cy="401"/>
          </a:xfrm>
        </p:grpSpPr>
        <p:sp>
          <p:nvSpPr>
            <p:cNvPr id="21549" name="AutoShape 80"/>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50" name="Text Box 81"/>
            <p:cNvSpPr txBox="1">
              <a:spLocks noChangeArrowheads="1"/>
            </p:cNvSpPr>
            <p:nvPr/>
          </p:nvSpPr>
          <p:spPr bwMode="auto">
            <a:xfrm>
              <a:off x="1572" y="2094"/>
              <a:ext cx="610" cy="255"/>
            </a:xfrm>
            <a:prstGeom prst="rect">
              <a:avLst/>
            </a:prstGeom>
            <a:noFill/>
            <a:ln w="9525">
              <a:noFill/>
              <a:miter lim="800000"/>
              <a:headEnd/>
              <a:tailEnd/>
            </a:ln>
          </p:spPr>
          <p:txBody>
            <a:bodyPr>
              <a:spAutoFit/>
            </a:bodyPr>
            <a:lstStyle/>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a:ea typeface="SimSun" charset="-122"/>
                </a:rPr>
                <a:t>ENOVIAStudio</a:t>
              </a:r>
              <a:endParaRPr lang="en-GB" sz="900" dirty="0">
                <a:ea typeface="SimSun" charset="-122"/>
              </a:endParaRPr>
            </a:p>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a:ea typeface="SimSun" charset="-122"/>
                </a:rPr>
                <a:t>ModelingPlatform</a:t>
              </a:r>
              <a:endParaRPr lang="en-GB" sz="900" dirty="0">
                <a:ea typeface="SimSun" charset="-122"/>
              </a:endParaRPr>
            </a:p>
          </p:txBody>
        </p:sp>
      </p:grpSp>
      <p:sp>
        <p:nvSpPr>
          <p:cNvPr id="21530" name="Text Box 19"/>
          <p:cNvSpPr txBox="1">
            <a:spLocks noChangeArrowheads="1"/>
          </p:cNvSpPr>
          <p:nvPr/>
        </p:nvSpPr>
        <p:spPr bwMode="auto">
          <a:xfrm>
            <a:off x="554038" y="1847850"/>
            <a:ext cx="1450975" cy="277813"/>
          </a:xfrm>
          <a:prstGeom prst="rect">
            <a:avLst/>
          </a:prstGeom>
          <a:noFill/>
          <a:ln w="9525">
            <a:noFill/>
            <a:miter lim="800000"/>
            <a:headEnd/>
            <a:tailEnd/>
          </a:ln>
        </p:spPr>
        <p:txBody>
          <a:bodyPr>
            <a:spAutoFit/>
          </a:bodyPr>
          <a:lstStyle/>
          <a:p>
            <a:pPr>
              <a:lnSpc>
                <a:spcPts val="14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120C80"/>
                </a:solidFill>
                <a:ea typeface="SimSun" charset="-122"/>
              </a:rPr>
              <a:t>J2EE Container</a:t>
            </a:r>
          </a:p>
        </p:txBody>
      </p:sp>
      <p:grpSp>
        <p:nvGrpSpPr>
          <p:cNvPr id="21531" name="Group 170"/>
          <p:cNvGrpSpPr>
            <a:grpSpLocks/>
          </p:cNvGrpSpPr>
          <p:nvPr/>
        </p:nvGrpSpPr>
        <p:grpSpPr bwMode="auto">
          <a:xfrm>
            <a:off x="2160588" y="3657438"/>
            <a:ext cx="1630362" cy="523875"/>
            <a:chOff x="1524" y="2095"/>
            <a:chExt cx="750" cy="401"/>
          </a:xfrm>
        </p:grpSpPr>
        <p:sp>
          <p:nvSpPr>
            <p:cNvPr id="21547" name="AutoShape 171"/>
            <p:cNvSpPr>
              <a:spLocks noChangeArrowheads="1"/>
            </p:cNvSpPr>
            <p:nvPr/>
          </p:nvSpPr>
          <p:spPr bwMode="auto">
            <a:xfrm>
              <a:off x="1524" y="2095"/>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48" name="Text Box 172"/>
            <p:cNvSpPr txBox="1">
              <a:spLocks noChangeArrowheads="1"/>
            </p:cNvSpPr>
            <p:nvPr/>
          </p:nvSpPr>
          <p:spPr bwMode="auto">
            <a:xfrm>
              <a:off x="1572" y="2123"/>
              <a:ext cx="610" cy="267"/>
            </a:xfrm>
            <a:prstGeom prst="rect">
              <a:avLst/>
            </a:prstGeom>
            <a:noFill/>
            <a:ln w="9525">
              <a:noFill/>
              <a:miter lim="800000"/>
              <a:headEnd/>
              <a:tailEnd/>
            </a:ln>
          </p:spPr>
          <p:txBody>
            <a:bodyPr>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smtClean="0">
                  <a:ea typeface="SimSun" charset="-122"/>
                </a:rPr>
                <a:t>ENOVIACentrals</a:t>
              </a:r>
              <a:r>
                <a:rPr lang="en-GB" sz="900" dirty="0" smtClean="0">
                  <a:ea typeface="SimSun" charset="-122"/>
                </a:rPr>
                <a:t> - Optional</a:t>
              </a:r>
              <a:endParaRPr lang="en-GB" sz="900" dirty="0">
                <a:ea typeface="SimSun" charset="-122"/>
              </a:endParaRPr>
            </a:p>
          </p:txBody>
        </p:sp>
      </p:grpSp>
      <p:grpSp>
        <p:nvGrpSpPr>
          <p:cNvPr id="21532" name="Group 176"/>
          <p:cNvGrpSpPr>
            <a:grpSpLocks/>
          </p:cNvGrpSpPr>
          <p:nvPr/>
        </p:nvGrpSpPr>
        <p:grpSpPr bwMode="auto">
          <a:xfrm>
            <a:off x="2167962" y="2981066"/>
            <a:ext cx="1630362" cy="523875"/>
            <a:chOff x="1524" y="2021"/>
            <a:chExt cx="750" cy="401"/>
          </a:xfrm>
        </p:grpSpPr>
        <p:sp>
          <p:nvSpPr>
            <p:cNvPr id="21545" name="AutoShape 177"/>
            <p:cNvSpPr>
              <a:spLocks noChangeArrowheads="1"/>
            </p:cNvSpPr>
            <p:nvPr/>
          </p:nvSpPr>
          <p:spPr bwMode="auto">
            <a:xfrm>
              <a:off x="1524" y="2021"/>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46" name="Text Box 178"/>
            <p:cNvSpPr txBox="1">
              <a:spLocks noChangeArrowheads="1"/>
            </p:cNvSpPr>
            <p:nvPr/>
          </p:nvSpPr>
          <p:spPr bwMode="auto">
            <a:xfrm>
              <a:off x="1560" y="2044"/>
              <a:ext cx="610" cy="358"/>
            </a:xfrm>
            <a:prstGeom prst="rect">
              <a:avLst/>
            </a:prstGeom>
            <a:noFill/>
            <a:ln w="9525">
              <a:noFill/>
              <a:miter lim="800000"/>
              <a:headEnd/>
              <a:tailEnd/>
            </a:ln>
          </p:spPr>
          <p:txBody>
            <a:bodyPr>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ea typeface="SimSun" charset="-122"/>
                </a:rPr>
                <a:t>ENOVIALiveCollaborationBusinessProcessServices (BPS)</a:t>
              </a:r>
            </a:p>
          </p:txBody>
        </p:sp>
      </p:grpSp>
      <p:grpSp>
        <p:nvGrpSpPr>
          <p:cNvPr id="21533" name="Group 184"/>
          <p:cNvGrpSpPr>
            <a:grpSpLocks/>
          </p:cNvGrpSpPr>
          <p:nvPr/>
        </p:nvGrpSpPr>
        <p:grpSpPr bwMode="auto">
          <a:xfrm>
            <a:off x="2147888" y="4239089"/>
            <a:ext cx="1630362" cy="613148"/>
            <a:chOff x="1524" y="2093"/>
            <a:chExt cx="750" cy="469"/>
          </a:xfrm>
        </p:grpSpPr>
        <p:sp>
          <p:nvSpPr>
            <p:cNvPr id="21543" name="AutoShape 185"/>
            <p:cNvSpPr>
              <a:spLocks noChangeArrowheads="1"/>
            </p:cNvSpPr>
            <p:nvPr/>
          </p:nvSpPr>
          <p:spPr bwMode="auto">
            <a:xfrm>
              <a:off x="1524" y="2095"/>
              <a:ext cx="750" cy="401"/>
            </a:xfrm>
            <a:prstGeom prst="roundRect">
              <a:avLst>
                <a:gd name="adj" fmla="val 16667"/>
              </a:avLst>
            </a:prstGeom>
            <a:gradFill rotWithShape="0">
              <a:gsLst>
                <a:gs pos="0">
                  <a:srgbClr val="764776"/>
                </a:gs>
                <a:gs pos="50000">
                  <a:srgbClr val="FF99FF"/>
                </a:gs>
                <a:gs pos="100000">
                  <a:srgbClr val="764776"/>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44" name="Text Box 186"/>
            <p:cNvSpPr txBox="1">
              <a:spLocks noChangeArrowheads="1"/>
            </p:cNvSpPr>
            <p:nvPr/>
          </p:nvSpPr>
          <p:spPr bwMode="auto">
            <a:xfrm>
              <a:off x="1572" y="2093"/>
              <a:ext cx="690" cy="469"/>
            </a:xfrm>
            <a:prstGeom prst="rect">
              <a:avLst/>
            </a:prstGeom>
            <a:noFill/>
            <a:ln w="9525">
              <a:noFill/>
              <a:miter lim="800000"/>
              <a:headEnd/>
              <a:tailEnd/>
            </a:ln>
          </p:spPr>
          <p:txBody>
            <a:bodyPr wrap="square" lIns="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err="1">
                  <a:ea typeface="SimSun" charset="-122"/>
                </a:rPr>
                <a:t>ENOVIALiveCollaborationPlatformServerVPM</a:t>
              </a:r>
              <a:r>
                <a:rPr lang="en-GB" sz="900" dirty="0">
                  <a:ea typeface="SimSun" charset="-122"/>
                </a:rPr>
                <a:t> (VPM</a:t>
              </a:r>
              <a:r>
                <a:rPr lang="en-GB" sz="900" dirty="0" smtClean="0">
                  <a:ea typeface="SimSun" charset="-122"/>
                </a:rPr>
                <a:t>) - Optional for VPLM</a:t>
              </a:r>
            </a:p>
            <a:p>
              <a:pPr lvl="1">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900" dirty="0">
                <a:ea typeface="SimSun" charset="-122"/>
              </a:endParaRPr>
            </a:p>
          </p:txBody>
        </p:sp>
      </p:grpSp>
      <p:grpSp>
        <p:nvGrpSpPr>
          <p:cNvPr id="21535" name="Group 76"/>
          <p:cNvGrpSpPr>
            <a:grpSpLocks/>
          </p:cNvGrpSpPr>
          <p:nvPr/>
        </p:nvGrpSpPr>
        <p:grpSpPr bwMode="auto">
          <a:xfrm>
            <a:off x="1117600" y="2434618"/>
            <a:ext cx="1840271" cy="474662"/>
            <a:chOff x="4295" y="4445"/>
            <a:chExt cx="797" cy="349"/>
          </a:xfrm>
        </p:grpSpPr>
        <p:sp>
          <p:nvSpPr>
            <p:cNvPr id="21539" name="AutoShape 77"/>
            <p:cNvSpPr>
              <a:spLocks noChangeArrowheads="1"/>
            </p:cNvSpPr>
            <p:nvPr/>
          </p:nvSpPr>
          <p:spPr bwMode="auto">
            <a:xfrm>
              <a:off x="4295" y="4445"/>
              <a:ext cx="797" cy="349"/>
            </a:xfrm>
            <a:prstGeom prst="roundRect">
              <a:avLst>
                <a:gd name="adj" fmla="val 16667"/>
              </a:avLst>
            </a:prstGeom>
            <a:gradFill rotWithShape="0">
              <a:gsLst>
                <a:gs pos="0">
                  <a:srgbClr val="576869"/>
                </a:gs>
                <a:gs pos="50000">
                  <a:srgbClr val="BBE0E3"/>
                </a:gs>
                <a:gs pos="100000">
                  <a:srgbClr val="576869"/>
                </a:gs>
              </a:gsLst>
              <a:lin ang="5400000" scaled="1"/>
            </a:gradFill>
            <a:ln w="1908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540" name="Text Box 78"/>
            <p:cNvSpPr txBox="1">
              <a:spLocks noChangeArrowheads="1"/>
            </p:cNvSpPr>
            <p:nvPr/>
          </p:nvSpPr>
          <p:spPr bwMode="auto">
            <a:xfrm>
              <a:off x="4346" y="4466"/>
              <a:ext cx="648" cy="284"/>
            </a:xfrm>
            <a:prstGeom prst="rect">
              <a:avLst/>
            </a:prstGeom>
            <a:noFill/>
            <a:ln w="9525">
              <a:noFill/>
              <a:miter lim="800000"/>
              <a:headEnd/>
              <a:tailEnd/>
            </a:ln>
          </p:spPr>
          <p:txBody>
            <a:bodyPr lIns="0" tIns="0" rIns="0" bIns="0" anchor="ctr" anchorCtr="1">
              <a:spAutoFit/>
            </a:bodyPr>
            <a:lstStyle/>
            <a:p>
              <a:pPr>
                <a:lnSpc>
                  <a:spcPts val="95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smtClean="0">
                  <a:ea typeface="SimSun" charset="-122"/>
                </a:rPr>
                <a:t>ENOVIA Live </a:t>
              </a:r>
              <a:r>
                <a:rPr lang="en-GB" sz="900" dirty="0">
                  <a:ea typeface="SimSun" charset="-122"/>
                </a:rPr>
                <a:t>Collaboration </a:t>
              </a:r>
              <a:r>
                <a:rPr lang="en-GB" sz="900" dirty="0" smtClean="0">
                  <a:ea typeface="SimSun" charset="-122"/>
                </a:rPr>
                <a:t>Server (RIP)</a:t>
              </a:r>
              <a:endParaRPr lang="en-GB" sz="900" dirty="0">
                <a:ea typeface="SimSun" charset="-122"/>
              </a:endParaRPr>
            </a:p>
          </p:txBody>
        </p:sp>
      </p:grpSp>
      <p:sp>
        <p:nvSpPr>
          <p:cNvPr id="21536" name="Line 50"/>
          <p:cNvSpPr>
            <a:spLocks noChangeShapeType="1"/>
          </p:cNvSpPr>
          <p:nvPr/>
        </p:nvSpPr>
        <p:spPr bwMode="auto">
          <a:xfrm flipH="1">
            <a:off x="6170776" y="3189126"/>
            <a:ext cx="138049" cy="1090654"/>
          </a:xfrm>
          <a:prstGeom prst="line">
            <a:avLst/>
          </a:prstGeom>
          <a:noFill/>
          <a:ln w="38160">
            <a:solidFill>
              <a:srgbClr val="000000"/>
            </a:solidFill>
            <a:round/>
            <a:headEnd/>
            <a:tailEnd/>
          </a:ln>
        </p:spPr>
        <p:txBody>
          <a:bodyPr/>
          <a:lstStyle/>
          <a:p>
            <a:endParaRPr lang="en-US"/>
          </a:p>
        </p:txBody>
      </p:sp>
      <p:sp>
        <p:nvSpPr>
          <p:cNvPr id="21538" name="TextBox 60"/>
          <p:cNvSpPr txBox="1">
            <a:spLocks noChangeArrowheads="1"/>
          </p:cNvSpPr>
          <p:nvPr/>
        </p:nvSpPr>
        <p:spPr bwMode="auto">
          <a:xfrm>
            <a:off x="2216150" y="4732338"/>
            <a:ext cx="2090738" cy="276225"/>
          </a:xfrm>
          <a:prstGeom prst="rect">
            <a:avLst/>
          </a:prstGeom>
          <a:noFill/>
          <a:ln w="9525">
            <a:noFill/>
            <a:miter lim="800000"/>
            <a:headEnd/>
            <a:tailEnd/>
          </a:ln>
        </p:spPr>
        <p:txBody>
          <a:bodyPr>
            <a:spAutoFit/>
          </a:bodyPr>
          <a:lstStyle/>
          <a:p>
            <a:pPr>
              <a:buClr>
                <a:srgbClr val="000000"/>
              </a:buClr>
              <a:buSzPct val="100000"/>
              <a:buFont typeface="Arial" pitchFamily="34" charset="0"/>
              <a:buNone/>
            </a:pPr>
            <a:r>
              <a:rPr lang="en-US" sz="1200"/>
              <a:t>Java</a:t>
            </a:r>
          </a:p>
        </p:txBody>
      </p:sp>
      <p:pic>
        <p:nvPicPr>
          <p:cNvPr id="57" name="Picture 21" descr="s05_explore_400.jpg"/>
          <p:cNvPicPr>
            <a:picLocks noChangeAspect="1"/>
          </p:cNvPicPr>
          <p:nvPr/>
        </p:nvPicPr>
        <p:blipFill>
          <a:blip r:embed="rId6" cstate="print"/>
          <a:srcRect/>
          <a:stretch>
            <a:fillRect/>
          </a:stretch>
        </p:blipFill>
        <p:spPr bwMode="auto">
          <a:xfrm>
            <a:off x="6048228" y="4326719"/>
            <a:ext cx="381000" cy="285750"/>
          </a:xfrm>
          <a:prstGeom prst="rect">
            <a:avLst/>
          </a:prstGeom>
          <a:noFill/>
          <a:ln w="9525">
            <a:noFill/>
            <a:miter lim="800000"/>
            <a:headEnd/>
            <a:tailEnd/>
          </a:ln>
          <a:effectLst>
            <a:outerShdw blurRad="63500" dist="38100" dir="2700000" algn="tl" rotWithShape="0">
              <a:srgbClr val="000000">
                <a:alpha val="39998"/>
              </a:srgbClr>
            </a:outerShdw>
          </a:effectLst>
        </p:spPr>
      </p:pic>
      <p:sp>
        <p:nvSpPr>
          <p:cNvPr id="58" name="ZoneTexte 57"/>
          <p:cNvSpPr txBox="1"/>
          <p:nvPr/>
        </p:nvSpPr>
        <p:spPr>
          <a:xfrm>
            <a:off x="2674416" y="3252197"/>
            <a:ext cx="492443" cy="461665"/>
          </a:xfrm>
          <a:prstGeom prst="rect">
            <a:avLst/>
          </a:prstGeom>
          <a:noFill/>
        </p:spPr>
        <p:txBody>
          <a:bodyPr wrap="none" rtlCol="0">
            <a:spAutoFit/>
          </a:bodyPr>
          <a:lstStyle/>
          <a:p>
            <a:r>
              <a:rPr lang="fr-FR" dirty="0" smtClean="0"/>
              <a:t>…</a:t>
            </a:r>
            <a:endParaRPr lang="en-US" dirty="0"/>
          </a:p>
        </p:txBody>
      </p:sp>
      <p:sp>
        <p:nvSpPr>
          <p:cNvPr id="52" name="ZoneTexte 51"/>
          <p:cNvSpPr txBox="1"/>
          <p:nvPr/>
        </p:nvSpPr>
        <p:spPr>
          <a:xfrm rot="16986572">
            <a:off x="106595" y="4888133"/>
            <a:ext cx="1329604" cy="253916"/>
          </a:xfrm>
          <a:prstGeom prst="rect">
            <a:avLst/>
          </a:prstGeom>
          <a:solidFill>
            <a:schemeClr val="bg1">
              <a:alpha val="70000"/>
            </a:schemeClr>
          </a:solidFill>
        </p:spPr>
        <p:txBody>
          <a:bodyPr wrap="none" rtlCol="0">
            <a:spAutoFit/>
          </a:bodyPr>
          <a:lstStyle/>
          <a:p>
            <a:r>
              <a:rPr lang="en-US" sz="1050" dirty="0" smtClean="0"/>
              <a:t>DB2Cli or SQL*Net</a:t>
            </a:r>
            <a:endParaRPr lang="en-US" sz="1050" dirty="0"/>
          </a:p>
        </p:txBody>
      </p:sp>
      <p:sp>
        <p:nvSpPr>
          <p:cNvPr id="53" name="ZoneTexte 52"/>
          <p:cNvSpPr txBox="1"/>
          <p:nvPr/>
        </p:nvSpPr>
        <p:spPr>
          <a:xfrm rot="16792753">
            <a:off x="5755385" y="3632344"/>
            <a:ext cx="745695" cy="253916"/>
          </a:xfrm>
          <a:prstGeom prst="rect">
            <a:avLst/>
          </a:prstGeom>
          <a:solidFill>
            <a:schemeClr val="bg1">
              <a:alpha val="66000"/>
            </a:schemeClr>
          </a:solidFill>
        </p:spPr>
        <p:txBody>
          <a:bodyPr wrap="none" rtlCol="0">
            <a:spAutoFit/>
          </a:bodyPr>
          <a:lstStyle/>
          <a:p>
            <a:r>
              <a:rPr lang="en-US" sz="1050" dirty="0" smtClean="0"/>
              <a:t>FTP/NFS</a:t>
            </a:r>
          </a:p>
        </p:txBody>
      </p:sp>
      <p:sp>
        <p:nvSpPr>
          <p:cNvPr id="54" name="Rectangle 51"/>
          <p:cNvSpPr>
            <a:spLocks noChangeArrowheads="1"/>
          </p:cNvSpPr>
          <p:nvPr/>
        </p:nvSpPr>
        <p:spPr bwMode="auto">
          <a:xfrm>
            <a:off x="6774753" y="4567362"/>
            <a:ext cx="928363" cy="277854"/>
          </a:xfrm>
          <a:prstGeom prst="rect">
            <a:avLst/>
          </a:prstGeom>
          <a:noFill/>
          <a:ln w="9525">
            <a:noFill/>
            <a:miter lim="800000"/>
            <a:headEnd/>
            <a:tailEnd/>
          </a:ln>
        </p:spPr>
        <p:txBody>
          <a:bodyPr wrap="square">
            <a:spAutoFit/>
          </a:bodyPr>
          <a:lstStyle/>
          <a:p>
            <a:pPr>
              <a:lnSpc>
                <a:spcPts val="14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smtClean="0">
                <a:ea typeface="SimSun" charset="-122"/>
              </a:rPr>
              <a:t>Content</a:t>
            </a:r>
            <a:endParaRPr lang="en-GB" sz="1400" dirty="0">
              <a:ea typeface="SimSun" charset="-122"/>
            </a:endParaRPr>
          </a:p>
        </p:txBody>
      </p:sp>
      <p:sp>
        <p:nvSpPr>
          <p:cNvPr id="55" name="Line 50"/>
          <p:cNvSpPr>
            <a:spLocks noChangeShapeType="1"/>
          </p:cNvSpPr>
          <p:nvPr/>
        </p:nvSpPr>
        <p:spPr bwMode="auto">
          <a:xfrm flipH="1" flipV="1">
            <a:off x="4025900" y="2336800"/>
            <a:ext cx="1358899" cy="12700"/>
          </a:xfrm>
          <a:prstGeom prst="line">
            <a:avLst/>
          </a:prstGeom>
          <a:noFill/>
          <a:ln w="38160">
            <a:solidFill>
              <a:srgbClr val="000000"/>
            </a:solidFill>
            <a:round/>
            <a:headEnd/>
            <a:tailEnd/>
          </a:ln>
        </p:spPr>
        <p:txBody>
          <a:bodyPr/>
          <a:lstStyle/>
          <a:p>
            <a:endParaRPr lang="en-US"/>
          </a:p>
        </p:txBody>
      </p:sp>
      <p:sp>
        <p:nvSpPr>
          <p:cNvPr id="56" name="ZoneTexte 55"/>
          <p:cNvSpPr txBox="1"/>
          <p:nvPr/>
        </p:nvSpPr>
        <p:spPr>
          <a:xfrm>
            <a:off x="4358385" y="2057544"/>
            <a:ext cx="663444" cy="253916"/>
          </a:xfrm>
          <a:prstGeom prst="rect">
            <a:avLst/>
          </a:prstGeom>
          <a:solidFill>
            <a:schemeClr val="bg1">
              <a:alpha val="66000"/>
            </a:schemeClr>
          </a:solidFill>
        </p:spPr>
        <p:txBody>
          <a:bodyPr wrap="none" rtlCol="0">
            <a:spAutoFit/>
          </a:bodyPr>
          <a:lstStyle/>
          <a:p>
            <a:r>
              <a:rPr lang="en-US" sz="1050" dirty="0" smtClean="0"/>
              <a:t>HTTP/S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Learning Objectives</a:t>
            </a:r>
            <a:endParaRPr lang="en-US" dirty="0"/>
          </a:p>
        </p:txBody>
      </p:sp>
      <p:sp>
        <p:nvSpPr>
          <p:cNvPr id="3" name="Espace réservé du contenu 2"/>
          <p:cNvSpPr>
            <a:spLocks noGrp="1"/>
          </p:cNvSpPr>
          <p:nvPr>
            <p:ph idx="1"/>
          </p:nvPr>
        </p:nvSpPr>
        <p:spPr/>
        <p:txBody>
          <a:bodyPr/>
          <a:lstStyle/>
          <a:p>
            <a:r>
              <a:rPr lang="en-US" dirty="0" smtClean="0"/>
              <a:t>At </a:t>
            </a:r>
            <a:r>
              <a:rPr lang="en-US" dirty="0" err="1" smtClean="0"/>
              <a:t>t</a:t>
            </a:r>
            <a:r>
              <a:rPr lang="fr-FR" dirty="0" smtClean="0"/>
              <a:t>h</a:t>
            </a:r>
            <a:r>
              <a:rPr lang="en-US" dirty="0" err="1" smtClean="0"/>
              <a:t>e</a:t>
            </a:r>
            <a:r>
              <a:rPr lang="en-US" dirty="0" smtClean="0"/>
              <a:t> end of this module, you should be able to:</a:t>
            </a:r>
          </a:p>
          <a:p>
            <a:pPr lvl="1"/>
            <a:r>
              <a:rPr lang="en-US" dirty="0" smtClean="0"/>
              <a:t>Describe the ENOVIA V6 Architecture and its major components</a:t>
            </a:r>
          </a:p>
          <a:p>
            <a:pPr lvl="1"/>
            <a:r>
              <a:rPr lang="en-US" dirty="0" smtClean="0"/>
              <a:t>Describe how ENOVIA V6 addresses remote user file access</a:t>
            </a:r>
          </a:p>
          <a:p>
            <a:pPr lvl="1"/>
            <a:r>
              <a:rPr lang="en-US" dirty="0" smtClean="0"/>
              <a:t>Describe the secure infrastructure provided by ENOVIA V6</a:t>
            </a:r>
          </a:p>
          <a:p>
            <a:pPr lvl="1"/>
            <a:r>
              <a:rPr lang="en-US" dirty="0" smtClean="0"/>
              <a:t>Describe how ENOVIA V6 addresses global collaboration</a:t>
            </a:r>
          </a:p>
          <a:p>
            <a:pPr lvl="1">
              <a:buNone/>
            </a:pPr>
            <a:endParaRPr lang="en-US"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a:xfrm>
            <a:off x="717927" y="25915"/>
            <a:ext cx="8024812" cy="562908"/>
          </a:xfrm>
        </p:spPr>
        <p:txBody>
          <a:bodyPr/>
          <a:lstStyle/>
          <a:p>
            <a:r>
              <a:rPr lang="en-US" dirty="0"/>
              <a:t>JVM Process Memory </a:t>
            </a:r>
            <a:r>
              <a:rPr lang="en-US" dirty="0" smtClean="0"/>
              <a:t>usagefor ENOVIA V6</a:t>
            </a:r>
            <a:endParaRPr lang="en-US" dirty="0">
              <a:solidFill>
                <a:srgbClr val="009900"/>
              </a:solidFill>
            </a:endParaRPr>
          </a:p>
        </p:txBody>
      </p:sp>
      <p:sp>
        <p:nvSpPr>
          <p:cNvPr id="805898" name="Line 10"/>
          <p:cNvSpPr>
            <a:spLocks noChangeShapeType="1"/>
          </p:cNvSpPr>
          <p:nvPr/>
        </p:nvSpPr>
        <p:spPr bwMode="auto">
          <a:xfrm flipH="1" flipV="1">
            <a:off x="7985125" y="1568666"/>
            <a:ext cx="15875" cy="1981200"/>
          </a:xfrm>
          <a:prstGeom prst="line">
            <a:avLst/>
          </a:prstGeom>
          <a:noFill/>
          <a:ln w="19050">
            <a:solidFill>
              <a:srgbClr val="0099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903" name="Line 15"/>
          <p:cNvSpPr>
            <a:spLocks noChangeShapeType="1"/>
          </p:cNvSpPr>
          <p:nvPr/>
        </p:nvSpPr>
        <p:spPr bwMode="auto">
          <a:xfrm>
            <a:off x="6156325" y="3549866"/>
            <a:ext cx="1828800" cy="0"/>
          </a:xfrm>
          <a:prstGeom prst="line">
            <a:avLst/>
          </a:prstGeom>
          <a:noFill/>
          <a:ln w="19050">
            <a:solidFill>
              <a:srgbClr val="009900"/>
            </a:solidFill>
            <a:prstDash val="dash"/>
            <a:round/>
            <a:headEnd/>
            <a:tailEnd/>
          </a:ln>
          <a:effectLst/>
        </p:spPr>
        <p:txBody>
          <a:bodyPr lIns="90000" tIns="46800" rIns="36000" bIns="46800">
            <a:prstTxWarp prst="textNoShape">
              <a:avLst/>
            </a:prstTxWarp>
            <a:spAutoFit/>
          </a:bodyPr>
          <a:lstStyle/>
          <a:p>
            <a:endParaRPr lang="en-US"/>
          </a:p>
        </p:txBody>
      </p:sp>
      <p:sp>
        <p:nvSpPr>
          <p:cNvPr id="805904" name="Line 16"/>
          <p:cNvSpPr>
            <a:spLocks noChangeShapeType="1"/>
          </p:cNvSpPr>
          <p:nvPr/>
        </p:nvSpPr>
        <p:spPr bwMode="auto">
          <a:xfrm>
            <a:off x="6156325" y="4159466"/>
            <a:ext cx="914400" cy="0"/>
          </a:xfrm>
          <a:prstGeom prst="line">
            <a:avLst/>
          </a:prstGeom>
          <a:noFill/>
          <a:ln w="19050">
            <a:solidFill>
              <a:srgbClr val="009900"/>
            </a:solidFill>
            <a:prstDash val="dash"/>
            <a:round/>
            <a:headEnd/>
            <a:tailEnd/>
          </a:ln>
          <a:effectLst/>
        </p:spPr>
        <p:txBody>
          <a:bodyPr lIns="90000" tIns="46800" rIns="36000" bIns="46800">
            <a:prstTxWarp prst="textNoShape">
              <a:avLst/>
            </a:prstTxWarp>
            <a:spAutoFit/>
          </a:bodyPr>
          <a:lstStyle/>
          <a:p>
            <a:endParaRPr lang="en-US"/>
          </a:p>
        </p:txBody>
      </p:sp>
      <p:sp>
        <p:nvSpPr>
          <p:cNvPr id="805905" name="Text Box 17"/>
          <p:cNvSpPr txBox="1">
            <a:spLocks noChangeArrowheads="1"/>
          </p:cNvSpPr>
          <p:nvPr/>
        </p:nvSpPr>
        <p:spPr bwMode="auto">
          <a:xfrm>
            <a:off x="6777038" y="3702266"/>
            <a:ext cx="1893226" cy="309958"/>
          </a:xfrm>
          <a:prstGeom prst="rect">
            <a:avLst/>
          </a:prstGeom>
          <a:solidFill>
            <a:srgbClr val="009900">
              <a:alpha val="50000"/>
            </a:srgbClr>
          </a:solidFill>
          <a:ln w="9525">
            <a:noFill/>
            <a:miter lim="800000"/>
            <a:headEnd/>
            <a:tailEnd/>
          </a:ln>
          <a:effectLst/>
        </p:spPr>
        <p:txBody>
          <a:bodyPr wrap="none" lIns="90000" tIns="46800" rIns="36000" bIns="46800">
            <a:prstTxWarp prst="textNoShape">
              <a:avLst/>
            </a:prstTxWarp>
            <a:spAutoFit/>
          </a:bodyPr>
          <a:lstStyle/>
          <a:p>
            <a:r>
              <a:rPr lang="en-US" sz="1400" b="1">
                <a:solidFill>
                  <a:srgbClr val="FFFFFF"/>
                </a:solidFill>
              </a:rPr>
              <a:t>Xmx (Maximum size)</a:t>
            </a:r>
          </a:p>
        </p:txBody>
      </p:sp>
      <p:sp>
        <p:nvSpPr>
          <p:cNvPr id="805906" name="Text Box 18"/>
          <p:cNvSpPr txBox="1">
            <a:spLocks noChangeArrowheads="1"/>
          </p:cNvSpPr>
          <p:nvPr/>
        </p:nvSpPr>
        <p:spPr bwMode="auto">
          <a:xfrm>
            <a:off x="7162800" y="4616666"/>
            <a:ext cx="1873239" cy="309958"/>
          </a:xfrm>
          <a:prstGeom prst="rect">
            <a:avLst/>
          </a:prstGeom>
          <a:solidFill>
            <a:srgbClr val="009900">
              <a:alpha val="50000"/>
            </a:srgbClr>
          </a:solidFill>
          <a:ln w="9525">
            <a:noFill/>
            <a:miter lim="800000"/>
            <a:headEnd/>
            <a:tailEnd/>
          </a:ln>
          <a:effectLst/>
        </p:spPr>
        <p:txBody>
          <a:bodyPr wrap="none" lIns="90000" tIns="46800" rIns="36000" bIns="46800">
            <a:prstTxWarp prst="textNoShape">
              <a:avLst/>
            </a:prstTxWarp>
            <a:spAutoFit/>
          </a:bodyPr>
          <a:lstStyle/>
          <a:p>
            <a:r>
              <a:rPr lang="en-US" sz="1400" b="1" dirty="0" err="1">
                <a:solidFill>
                  <a:srgbClr val="FFFFFF"/>
                </a:solidFill>
              </a:rPr>
              <a:t>Xms</a:t>
            </a:r>
            <a:r>
              <a:rPr lang="en-US" sz="1400" b="1" dirty="0">
                <a:solidFill>
                  <a:srgbClr val="FFFFFF"/>
                </a:solidFill>
              </a:rPr>
              <a:t> (Allocated size)</a:t>
            </a:r>
          </a:p>
        </p:txBody>
      </p:sp>
      <p:sp>
        <p:nvSpPr>
          <p:cNvPr id="805907" name="Line 19"/>
          <p:cNvSpPr>
            <a:spLocks noChangeShapeType="1"/>
          </p:cNvSpPr>
          <p:nvPr/>
        </p:nvSpPr>
        <p:spPr bwMode="auto">
          <a:xfrm flipH="1" flipV="1">
            <a:off x="7070725" y="2406866"/>
            <a:ext cx="15875" cy="1143000"/>
          </a:xfrm>
          <a:prstGeom prst="line">
            <a:avLst/>
          </a:prstGeom>
          <a:noFill/>
          <a:ln w="19050">
            <a:solidFill>
              <a:srgbClr val="0099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909" name="Line 21"/>
          <p:cNvSpPr>
            <a:spLocks noChangeShapeType="1"/>
          </p:cNvSpPr>
          <p:nvPr/>
        </p:nvSpPr>
        <p:spPr bwMode="auto">
          <a:xfrm>
            <a:off x="6156325" y="1568666"/>
            <a:ext cx="1905000" cy="0"/>
          </a:xfrm>
          <a:prstGeom prst="line">
            <a:avLst/>
          </a:prstGeom>
          <a:noFill/>
          <a:ln w="19050">
            <a:solidFill>
              <a:srgbClr val="009900"/>
            </a:solidFill>
            <a:prstDash val="dash"/>
            <a:round/>
            <a:headEnd/>
            <a:tailEnd/>
          </a:ln>
          <a:effectLst/>
        </p:spPr>
        <p:txBody>
          <a:bodyPr lIns="90000" tIns="46800" rIns="36000" bIns="46800">
            <a:prstTxWarp prst="textNoShape">
              <a:avLst/>
            </a:prstTxWarp>
            <a:spAutoFit/>
          </a:bodyPr>
          <a:lstStyle/>
          <a:p>
            <a:endParaRPr lang="en-US"/>
          </a:p>
        </p:txBody>
      </p:sp>
      <p:sp>
        <p:nvSpPr>
          <p:cNvPr id="805910" name="Line 22"/>
          <p:cNvSpPr>
            <a:spLocks noChangeShapeType="1"/>
          </p:cNvSpPr>
          <p:nvPr/>
        </p:nvSpPr>
        <p:spPr bwMode="auto">
          <a:xfrm>
            <a:off x="6156325" y="2406866"/>
            <a:ext cx="914400" cy="0"/>
          </a:xfrm>
          <a:prstGeom prst="line">
            <a:avLst/>
          </a:prstGeom>
          <a:noFill/>
          <a:ln w="19050">
            <a:solidFill>
              <a:srgbClr val="009900"/>
            </a:solidFill>
            <a:prstDash val="dash"/>
            <a:round/>
            <a:headEnd/>
            <a:tailEnd/>
          </a:ln>
          <a:effectLst/>
        </p:spPr>
        <p:txBody>
          <a:bodyPr lIns="90000" tIns="46800" rIns="36000" bIns="46800">
            <a:prstTxWarp prst="textNoShape">
              <a:avLst/>
            </a:prstTxWarp>
            <a:spAutoFit/>
          </a:bodyPr>
          <a:lstStyle/>
          <a:p>
            <a:endParaRPr lang="en-US"/>
          </a:p>
        </p:txBody>
      </p:sp>
      <p:sp>
        <p:nvSpPr>
          <p:cNvPr id="805911" name="Text Box 23"/>
          <p:cNvSpPr txBox="1">
            <a:spLocks noChangeArrowheads="1"/>
          </p:cNvSpPr>
          <p:nvPr/>
        </p:nvSpPr>
        <p:spPr bwMode="auto">
          <a:xfrm>
            <a:off x="5969000" y="1873466"/>
            <a:ext cx="2704208" cy="309958"/>
          </a:xfrm>
          <a:prstGeom prst="rect">
            <a:avLst/>
          </a:prstGeom>
          <a:solidFill>
            <a:srgbClr val="009900">
              <a:alpha val="50000"/>
            </a:srgbClr>
          </a:solidFill>
          <a:ln w="9525">
            <a:noFill/>
            <a:miter lim="800000"/>
            <a:headEnd/>
            <a:tailEnd/>
          </a:ln>
          <a:effectLst/>
        </p:spPr>
        <p:txBody>
          <a:bodyPr wrap="none" lIns="90000" tIns="46800" rIns="36000" bIns="46800">
            <a:prstTxWarp prst="textNoShape">
              <a:avLst/>
            </a:prstTxWarp>
            <a:spAutoFit/>
          </a:bodyPr>
          <a:lstStyle/>
          <a:p>
            <a:r>
              <a:rPr lang="en-US" sz="1400" b="1">
                <a:solidFill>
                  <a:srgbClr val="FFFFFF"/>
                </a:solidFill>
              </a:rPr>
              <a:t>MX_MEMORY_SYSTEM_LIMIT</a:t>
            </a:r>
          </a:p>
        </p:txBody>
      </p:sp>
      <p:sp>
        <p:nvSpPr>
          <p:cNvPr id="805912" name="Text Box 24"/>
          <p:cNvSpPr txBox="1">
            <a:spLocks noChangeArrowheads="1"/>
          </p:cNvSpPr>
          <p:nvPr/>
        </p:nvSpPr>
        <p:spPr bwMode="auto">
          <a:xfrm>
            <a:off x="6135688" y="2635466"/>
            <a:ext cx="2541328" cy="309958"/>
          </a:xfrm>
          <a:prstGeom prst="rect">
            <a:avLst/>
          </a:prstGeom>
          <a:solidFill>
            <a:srgbClr val="009900">
              <a:alpha val="50000"/>
            </a:srgbClr>
          </a:solidFill>
          <a:ln w="9525">
            <a:noFill/>
            <a:miter lim="800000"/>
            <a:headEnd/>
            <a:tailEnd/>
          </a:ln>
          <a:effectLst/>
        </p:spPr>
        <p:txBody>
          <a:bodyPr wrap="none" lIns="90000" tIns="46800" rIns="36000" bIns="46800">
            <a:prstTxWarp prst="textNoShape">
              <a:avLst/>
            </a:prstTxWarp>
            <a:spAutoFit/>
          </a:bodyPr>
          <a:lstStyle/>
          <a:p>
            <a:r>
              <a:rPr lang="en-US" sz="1400" b="1">
                <a:solidFill>
                  <a:srgbClr val="FFFFFF"/>
                </a:solidFill>
              </a:rPr>
              <a:t>MX_CACHE_SYSTEM_LIMIT</a:t>
            </a:r>
          </a:p>
        </p:txBody>
      </p:sp>
      <p:sp>
        <p:nvSpPr>
          <p:cNvPr id="805913" name="Line 25"/>
          <p:cNvSpPr>
            <a:spLocks noChangeShapeType="1"/>
          </p:cNvSpPr>
          <p:nvPr/>
        </p:nvSpPr>
        <p:spPr bwMode="auto">
          <a:xfrm flipH="1" flipV="1">
            <a:off x="7985125" y="3549866"/>
            <a:ext cx="0" cy="1905000"/>
          </a:xfrm>
          <a:prstGeom prst="line">
            <a:avLst/>
          </a:prstGeom>
          <a:noFill/>
          <a:ln w="19050">
            <a:solidFill>
              <a:srgbClr val="0099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914" name="Line 26"/>
          <p:cNvSpPr>
            <a:spLocks noChangeShapeType="1"/>
          </p:cNvSpPr>
          <p:nvPr/>
        </p:nvSpPr>
        <p:spPr bwMode="auto">
          <a:xfrm flipH="1" flipV="1">
            <a:off x="7070725" y="4159466"/>
            <a:ext cx="0" cy="1295400"/>
          </a:xfrm>
          <a:prstGeom prst="line">
            <a:avLst/>
          </a:prstGeom>
          <a:noFill/>
          <a:ln w="19050">
            <a:solidFill>
              <a:srgbClr val="0099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915" name="Line 27"/>
          <p:cNvSpPr>
            <a:spLocks noChangeShapeType="1"/>
          </p:cNvSpPr>
          <p:nvPr/>
        </p:nvSpPr>
        <p:spPr bwMode="auto">
          <a:xfrm>
            <a:off x="6156325" y="5454866"/>
            <a:ext cx="1828800" cy="0"/>
          </a:xfrm>
          <a:prstGeom prst="line">
            <a:avLst/>
          </a:prstGeom>
          <a:noFill/>
          <a:ln w="19050">
            <a:solidFill>
              <a:srgbClr val="009900"/>
            </a:solidFill>
            <a:prstDash val="dash"/>
            <a:round/>
            <a:headEnd/>
            <a:tailEnd/>
          </a:ln>
          <a:effectLst/>
        </p:spPr>
        <p:txBody>
          <a:bodyPr lIns="90000" tIns="46800" rIns="36000" bIns="46800">
            <a:prstTxWarp prst="textNoShape">
              <a:avLst/>
            </a:prstTxWarp>
            <a:spAutoFit/>
          </a:bodyPr>
          <a:lstStyle/>
          <a:p>
            <a:endParaRPr lang="en-US"/>
          </a:p>
        </p:txBody>
      </p:sp>
      <p:sp>
        <p:nvSpPr>
          <p:cNvPr id="805916" name="Line 28"/>
          <p:cNvSpPr>
            <a:spLocks noChangeShapeType="1"/>
          </p:cNvSpPr>
          <p:nvPr/>
        </p:nvSpPr>
        <p:spPr bwMode="auto">
          <a:xfrm flipV="1">
            <a:off x="1050925" y="3549866"/>
            <a:ext cx="15875" cy="1905000"/>
          </a:xfrm>
          <a:prstGeom prst="line">
            <a:avLst/>
          </a:prstGeom>
          <a:noFill/>
          <a:ln w="19050">
            <a:solidFill>
              <a:srgbClr val="FF00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891" name="Rectangle 3"/>
          <p:cNvSpPr>
            <a:spLocks noChangeArrowheads="1"/>
          </p:cNvSpPr>
          <p:nvPr/>
        </p:nvSpPr>
        <p:spPr bwMode="auto">
          <a:xfrm>
            <a:off x="1219200" y="1568666"/>
            <a:ext cx="4953000" cy="3886200"/>
          </a:xfrm>
          <a:prstGeom prst="rect">
            <a:avLst/>
          </a:prstGeom>
          <a:noFill/>
          <a:ln w="9525">
            <a:solidFill>
              <a:schemeClr val="tx1"/>
            </a:solidFill>
            <a:miter lim="800000"/>
            <a:headEnd/>
            <a:tailEnd/>
          </a:ln>
          <a:effectLst/>
        </p:spPr>
        <p:txBody>
          <a:bodyPr lIns="90000" tIns="46800" rIns="36000" bIns="46800" anchor="ctr">
            <a:prstTxWarp prst="textNoShape">
              <a:avLst/>
            </a:prstTxWarp>
            <a:spAutoFit/>
          </a:bodyPr>
          <a:lstStyle/>
          <a:p>
            <a:endParaRPr lang="en-US"/>
          </a:p>
        </p:txBody>
      </p:sp>
      <p:sp>
        <p:nvSpPr>
          <p:cNvPr id="805892" name="Rectangle 4"/>
          <p:cNvSpPr>
            <a:spLocks noChangeArrowheads="1"/>
          </p:cNvSpPr>
          <p:nvPr/>
        </p:nvSpPr>
        <p:spPr bwMode="auto">
          <a:xfrm>
            <a:off x="1219200" y="3549866"/>
            <a:ext cx="4953000" cy="1905000"/>
          </a:xfrm>
          <a:prstGeom prst="rect">
            <a:avLst/>
          </a:prstGeom>
          <a:solidFill>
            <a:srgbClr val="CC99FF">
              <a:alpha val="25000"/>
            </a:srgbClr>
          </a:solidFill>
          <a:ln w="9525">
            <a:solidFill>
              <a:schemeClr val="tx1"/>
            </a:solidFill>
            <a:miter lim="800000"/>
            <a:headEnd/>
            <a:tailEnd/>
          </a:ln>
          <a:effectLst/>
        </p:spPr>
        <p:txBody>
          <a:bodyPr lIns="90000" tIns="46800" rIns="36000" bIns="46800" anchor="ctr">
            <a:prstTxWarp prst="textNoShape">
              <a:avLst/>
            </a:prstTxWarp>
          </a:bodyPr>
          <a:lstStyle/>
          <a:p>
            <a:r>
              <a:rPr lang="en-US" sz="1400"/>
              <a:t>Java Objects - Garbage Collector -</a:t>
            </a:r>
          </a:p>
        </p:txBody>
      </p:sp>
      <p:sp>
        <p:nvSpPr>
          <p:cNvPr id="805894" name="Rectangle 6"/>
          <p:cNvSpPr>
            <a:spLocks noChangeArrowheads="1"/>
          </p:cNvSpPr>
          <p:nvPr/>
        </p:nvSpPr>
        <p:spPr bwMode="auto">
          <a:xfrm>
            <a:off x="1219200" y="2406866"/>
            <a:ext cx="4953000" cy="1143000"/>
          </a:xfrm>
          <a:prstGeom prst="rect">
            <a:avLst/>
          </a:prstGeom>
          <a:solidFill>
            <a:srgbClr val="99CCFF">
              <a:alpha val="25000"/>
            </a:srgbClr>
          </a:solidFill>
          <a:ln w="9525">
            <a:solidFill>
              <a:schemeClr val="tx1"/>
            </a:solidFill>
            <a:miter lim="800000"/>
            <a:headEnd/>
            <a:tailEnd/>
          </a:ln>
          <a:effectLst/>
        </p:spPr>
        <p:txBody>
          <a:bodyPr lIns="90000" tIns="46800" rIns="36000" bIns="46800" anchor="ctr">
            <a:prstTxWarp prst="textNoShape">
              <a:avLst/>
            </a:prstTxWarp>
          </a:bodyPr>
          <a:lstStyle/>
          <a:p>
            <a:r>
              <a:rPr lang="en-US" sz="1400"/>
              <a:t>FlashDB cache (copies of DB rows)</a:t>
            </a:r>
          </a:p>
        </p:txBody>
      </p:sp>
      <p:sp>
        <p:nvSpPr>
          <p:cNvPr id="805895" name="Rectangle 7"/>
          <p:cNvSpPr>
            <a:spLocks noChangeArrowheads="1"/>
          </p:cNvSpPr>
          <p:nvPr/>
        </p:nvSpPr>
        <p:spPr bwMode="auto">
          <a:xfrm>
            <a:off x="1219200" y="1568666"/>
            <a:ext cx="4953000" cy="838200"/>
          </a:xfrm>
          <a:prstGeom prst="rect">
            <a:avLst/>
          </a:prstGeom>
          <a:solidFill>
            <a:srgbClr val="99CCFF">
              <a:alpha val="25000"/>
            </a:srgbClr>
          </a:solidFill>
          <a:ln w="9525">
            <a:solidFill>
              <a:schemeClr val="tx1"/>
            </a:solidFill>
            <a:miter lim="800000"/>
            <a:headEnd/>
            <a:tailEnd/>
          </a:ln>
          <a:effectLst/>
        </p:spPr>
        <p:txBody>
          <a:bodyPr lIns="90000" tIns="46800" rIns="36000" bIns="46800" anchor="ctr">
            <a:prstTxWarp prst="textNoShape">
              <a:avLst/>
            </a:prstTxWarp>
          </a:bodyPr>
          <a:lstStyle/>
          <a:p>
            <a:r>
              <a:rPr lang="en-US" sz="1400"/>
              <a:t>List of C++ objects</a:t>
            </a:r>
          </a:p>
        </p:txBody>
      </p:sp>
      <p:sp>
        <p:nvSpPr>
          <p:cNvPr id="805899" name="Line 11"/>
          <p:cNvSpPr>
            <a:spLocks noChangeShapeType="1"/>
          </p:cNvSpPr>
          <p:nvPr/>
        </p:nvSpPr>
        <p:spPr bwMode="auto">
          <a:xfrm>
            <a:off x="1066800" y="1568666"/>
            <a:ext cx="5105400" cy="0"/>
          </a:xfrm>
          <a:prstGeom prst="line">
            <a:avLst/>
          </a:prstGeom>
          <a:noFill/>
          <a:ln w="19050">
            <a:solidFill>
              <a:srgbClr val="FF0000"/>
            </a:solidFill>
            <a:prstDash val="dash"/>
            <a:round/>
            <a:headEnd/>
            <a:tailEnd/>
          </a:ln>
          <a:effectLst/>
        </p:spPr>
        <p:txBody>
          <a:bodyPr lIns="90000" tIns="46800" rIns="36000" bIns="46800">
            <a:prstTxWarp prst="textNoShape">
              <a:avLst/>
            </a:prstTxWarp>
            <a:spAutoFit/>
          </a:bodyPr>
          <a:lstStyle/>
          <a:p>
            <a:endParaRPr lang="en-US"/>
          </a:p>
        </p:txBody>
      </p:sp>
      <p:sp>
        <p:nvSpPr>
          <p:cNvPr id="805917" name="Line 29"/>
          <p:cNvSpPr>
            <a:spLocks noChangeShapeType="1"/>
          </p:cNvSpPr>
          <p:nvPr/>
        </p:nvSpPr>
        <p:spPr bwMode="auto">
          <a:xfrm>
            <a:off x="1066800" y="5454866"/>
            <a:ext cx="5105400" cy="0"/>
          </a:xfrm>
          <a:prstGeom prst="line">
            <a:avLst/>
          </a:prstGeom>
          <a:noFill/>
          <a:ln w="19050">
            <a:solidFill>
              <a:srgbClr val="FF0000"/>
            </a:solidFill>
            <a:prstDash val="dash"/>
            <a:round/>
            <a:headEnd/>
            <a:tailEnd/>
          </a:ln>
          <a:effectLst/>
        </p:spPr>
        <p:txBody>
          <a:bodyPr lIns="90000" tIns="46800" rIns="36000" bIns="46800">
            <a:prstTxWarp prst="textNoShape">
              <a:avLst/>
            </a:prstTxWarp>
            <a:spAutoFit/>
          </a:bodyPr>
          <a:lstStyle/>
          <a:p>
            <a:endParaRPr lang="en-US"/>
          </a:p>
        </p:txBody>
      </p:sp>
      <p:sp>
        <p:nvSpPr>
          <p:cNvPr id="805919" name="Line 31"/>
          <p:cNvSpPr>
            <a:spLocks noChangeShapeType="1"/>
          </p:cNvSpPr>
          <p:nvPr/>
        </p:nvSpPr>
        <p:spPr bwMode="auto">
          <a:xfrm flipH="1" flipV="1">
            <a:off x="1050925" y="1568666"/>
            <a:ext cx="15875" cy="1981200"/>
          </a:xfrm>
          <a:prstGeom prst="line">
            <a:avLst/>
          </a:prstGeom>
          <a:noFill/>
          <a:ln w="19050">
            <a:solidFill>
              <a:srgbClr val="FF0000"/>
            </a:solidFill>
            <a:round/>
            <a:headEnd type="triangle" w="med" len="med"/>
            <a:tailEnd type="triangle" w="med" len="med"/>
          </a:ln>
          <a:effectLst/>
        </p:spPr>
        <p:txBody>
          <a:bodyPr lIns="90000" tIns="46800" rIns="36000" bIns="46800">
            <a:prstTxWarp prst="textNoShape">
              <a:avLst/>
            </a:prstTxWarp>
            <a:spAutoFit/>
          </a:bodyPr>
          <a:lstStyle/>
          <a:p>
            <a:endParaRPr lang="en-US"/>
          </a:p>
        </p:txBody>
      </p:sp>
      <p:sp>
        <p:nvSpPr>
          <p:cNvPr id="805920" name="Text Box 32"/>
          <p:cNvSpPr txBox="1">
            <a:spLocks noChangeArrowheads="1"/>
          </p:cNvSpPr>
          <p:nvPr/>
        </p:nvSpPr>
        <p:spPr bwMode="auto">
          <a:xfrm rot="16200000">
            <a:off x="-46831" y="2301297"/>
            <a:ext cx="1741488" cy="581025"/>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600" b="1">
                <a:solidFill>
                  <a:srgbClr val="FF3300"/>
                </a:solidFill>
              </a:rPr>
              <a:t>C++ (native) Kernel</a:t>
            </a:r>
          </a:p>
        </p:txBody>
      </p:sp>
      <p:sp>
        <p:nvSpPr>
          <p:cNvPr id="805921" name="AutoShape 33"/>
          <p:cNvSpPr>
            <a:spLocks noChangeArrowheads="1"/>
          </p:cNvSpPr>
          <p:nvPr/>
        </p:nvSpPr>
        <p:spPr bwMode="auto">
          <a:xfrm>
            <a:off x="5181600" y="3016466"/>
            <a:ext cx="1371600" cy="990600"/>
          </a:xfrm>
          <a:prstGeom prst="wedgeRoundRectCallout">
            <a:avLst>
              <a:gd name="adj1" fmla="val -30903"/>
              <a:gd name="adj2" fmla="val -66986"/>
              <a:gd name="adj3" fmla="val 16667"/>
            </a:avLst>
          </a:prstGeom>
          <a:solidFill>
            <a:srgbClr val="FFFF99">
              <a:alpha val="50000"/>
            </a:srgbClr>
          </a:solidFill>
          <a:ln w="9525">
            <a:solidFill>
              <a:schemeClr val="tx1"/>
            </a:solidFill>
            <a:miter lim="800000"/>
            <a:headEnd/>
            <a:tailEnd/>
          </a:ln>
          <a:effectLst/>
        </p:spPr>
        <p:txBody>
          <a:bodyPr lIns="90000" tIns="46800" rIns="36000" bIns="46800">
            <a:prstTxWarp prst="textNoShape">
              <a:avLst/>
            </a:prstTxWarp>
          </a:bodyPr>
          <a:lstStyle/>
          <a:p>
            <a:r>
              <a:rPr lang="en-US" sz="1000"/>
              <a:t>To be sized according to the number of users (concurrent access)</a:t>
            </a:r>
          </a:p>
        </p:txBody>
      </p:sp>
      <p:sp>
        <p:nvSpPr>
          <p:cNvPr id="805922" name="AutoShape 34"/>
          <p:cNvSpPr>
            <a:spLocks noChangeArrowheads="1"/>
          </p:cNvSpPr>
          <p:nvPr/>
        </p:nvSpPr>
        <p:spPr bwMode="auto">
          <a:xfrm>
            <a:off x="5562600" y="4388066"/>
            <a:ext cx="1371600" cy="990600"/>
          </a:xfrm>
          <a:prstGeom prst="wedgeRoundRectCallout">
            <a:avLst>
              <a:gd name="adj1" fmla="val -58681"/>
              <a:gd name="adj2" fmla="val -20833"/>
              <a:gd name="adj3" fmla="val 16667"/>
            </a:avLst>
          </a:prstGeom>
          <a:solidFill>
            <a:srgbClr val="FFFF99">
              <a:alpha val="50000"/>
            </a:srgbClr>
          </a:solidFill>
          <a:ln w="9525">
            <a:solidFill>
              <a:schemeClr val="tx1"/>
            </a:solidFill>
            <a:miter lim="800000"/>
            <a:headEnd/>
            <a:tailEnd/>
          </a:ln>
          <a:effectLst/>
        </p:spPr>
        <p:txBody>
          <a:bodyPr lIns="90000" tIns="46800" rIns="36000" bIns="46800">
            <a:prstTxWarp prst="textNoShape">
              <a:avLst/>
            </a:prstTxWarp>
          </a:bodyPr>
          <a:lstStyle/>
          <a:p>
            <a:r>
              <a:rPr lang="en-US" sz="1000"/>
              <a:t>To be sized according to the number of managed objects (BOM sizes)</a:t>
            </a:r>
          </a:p>
        </p:txBody>
      </p:sp>
      <p:sp>
        <p:nvSpPr>
          <p:cNvPr id="805924" name="AutoShape 36"/>
          <p:cNvSpPr>
            <a:spLocks noChangeArrowheads="1"/>
          </p:cNvSpPr>
          <p:nvPr/>
        </p:nvSpPr>
        <p:spPr bwMode="auto">
          <a:xfrm>
            <a:off x="6131771" y="729890"/>
            <a:ext cx="1371600" cy="990600"/>
          </a:xfrm>
          <a:prstGeom prst="wedgeRoundRectCallout">
            <a:avLst>
              <a:gd name="adj1" fmla="val -19929"/>
              <a:gd name="adj2" fmla="val 137531"/>
              <a:gd name="adj3" fmla="val 16667"/>
            </a:avLst>
          </a:prstGeom>
          <a:solidFill>
            <a:srgbClr val="FFFF99">
              <a:alpha val="50000"/>
            </a:srgbClr>
          </a:solidFill>
          <a:ln w="9525">
            <a:solidFill>
              <a:schemeClr val="tx1"/>
            </a:solidFill>
            <a:miter lim="800000"/>
            <a:headEnd/>
            <a:tailEnd/>
          </a:ln>
          <a:effectLst/>
        </p:spPr>
        <p:txBody>
          <a:bodyPr lIns="90000" tIns="46800" rIns="36000" bIns="46800">
            <a:prstTxWarp prst="textNoShape">
              <a:avLst/>
            </a:prstTxWarp>
          </a:bodyPr>
          <a:lstStyle/>
          <a:p>
            <a:r>
              <a:rPr lang="en-US" sz="1000" dirty="0"/>
              <a:t>Writing to disk if overflow: MX_FLASH_PATH environment variable</a:t>
            </a:r>
          </a:p>
        </p:txBody>
      </p:sp>
      <p:sp>
        <p:nvSpPr>
          <p:cNvPr id="805925" name="AutoShape 37"/>
          <p:cNvSpPr>
            <a:spLocks noChangeArrowheads="1"/>
          </p:cNvSpPr>
          <p:nvPr/>
        </p:nvSpPr>
        <p:spPr bwMode="auto">
          <a:xfrm>
            <a:off x="7620000" y="730466"/>
            <a:ext cx="1371600" cy="838200"/>
          </a:xfrm>
          <a:prstGeom prst="wedgeRoundRectCallout">
            <a:avLst>
              <a:gd name="adj1" fmla="val -42708"/>
              <a:gd name="adj2" fmla="val 85606"/>
              <a:gd name="adj3" fmla="val 16667"/>
            </a:avLst>
          </a:prstGeom>
          <a:solidFill>
            <a:srgbClr val="FFFF99">
              <a:alpha val="50000"/>
            </a:srgbClr>
          </a:solidFill>
          <a:ln w="9525">
            <a:solidFill>
              <a:schemeClr val="tx1"/>
            </a:solidFill>
            <a:miter lim="800000"/>
            <a:headEnd/>
            <a:tailEnd/>
          </a:ln>
          <a:effectLst/>
        </p:spPr>
        <p:txBody>
          <a:bodyPr lIns="90000" tIns="46800" rIns="36000" bIns="46800">
            <a:prstTxWarp prst="textNoShape">
              <a:avLst/>
            </a:prstTxWarp>
          </a:bodyPr>
          <a:lstStyle/>
          <a:p>
            <a:r>
              <a:rPr lang="en-US" sz="1000"/>
              <a:t>System memory limit error if overflow.</a:t>
            </a:r>
          </a:p>
        </p:txBody>
      </p:sp>
      <p:sp>
        <p:nvSpPr>
          <p:cNvPr id="805926" name="Text Box 38"/>
          <p:cNvSpPr txBox="1">
            <a:spLocks noChangeArrowheads="1"/>
          </p:cNvSpPr>
          <p:nvPr/>
        </p:nvSpPr>
        <p:spPr bwMode="auto">
          <a:xfrm rot="16200000">
            <a:off x="292894" y="4004685"/>
            <a:ext cx="1130300" cy="703262"/>
          </a:xfrm>
          <a:prstGeom prst="rect">
            <a:avLst/>
          </a:prstGeom>
          <a:noFill/>
          <a:ln w="9525">
            <a:noFill/>
            <a:miter lim="800000"/>
            <a:headEnd/>
            <a:tailEnd/>
          </a:ln>
          <a:effectLst/>
        </p:spPr>
        <p:txBody>
          <a:bodyPr wrap="none" lIns="90000" tIns="46800" rIns="36000" bIns="46800">
            <a:prstTxWarp prst="textNoShape">
              <a:avLst/>
            </a:prstTxWarp>
            <a:spAutoFit/>
          </a:bodyPr>
          <a:lstStyle/>
          <a:p>
            <a:r>
              <a:rPr lang="en-US" sz="1600" b="1">
                <a:solidFill>
                  <a:srgbClr val="FF3300"/>
                </a:solidFill>
              </a:rPr>
              <a:t>Java Heap</a:t>
            </a:r>
          </a:p>
          <a:p>
            <a:endParaRPr lang="en-US" sz="1600" b="1">
              <a:solidFill>
                <a:srgbClr val="FF3300"/>
              </a:solidFill>
            </a:endParaRPr>
          </a:p>
        </p:txBody>
      </p:sp>
      <p:sp>
        <p:nvSpPr>
          <p:cNvPr id="34" name="ZoneTexte 33"/>
          <p:cNvSpPr txBox="1"/>
          <p:nvPr/>
        </p:nvSpPr>
        <p:spPr>
          <a:xfrm>
            <a:off x="492432" y="5558965"/>
            <a:ext cx="8219467" cy="1200328"/>
          </a:xfrm>
          <a:prstGeom prst="rect">
            <a:avLst/>
          </a:prstGeom>
          <a:solidFill>
            <a:schemeClr val="bg1"/>
          </a:solidFill>
        </p:spPr>
        <p:txBody>
          <a:bodyPr wrap="none" rtlCol="0">
            <a:spAutoFit/>
          </a:bodyPr>
          <a:lstStyle/>
          <a:p>
            <a:r>
              <a:rPr lang="en-US" dirty="0" smtClean="0"/>
              <a:t>Note: This is necessarily a 32-bit process and therefore the </a:t>
            </a:r>
            <a:br>
              <a:rPr lang="en-US" dirty="0" smtClean="0"/>
            </a:br>
            <a:r>
              <a:rPr lang="en-US" dirty="0" smtClean="0"/>
              <a:t>hard limit on </a:t>
            </a:r>
            <a:r>
              <a:rPr lang="fr-FR" dirty="0" smtClean="0"/>
              <a:t>–</a:t>
            </a:r>
            <a:r>
              <a:rPr lang="en-US" dirty="0" err="1" smtClean="0"/>
              <a:t>Xmx</a:t>
            </a:r>
            <a:r>
              <a:rPr lang="en-US" dirty="0" smtClean="0"/>
              <a:t> + MX_MEMORY_SYSTEM_LIMIT is</a:t>
            </a:r>
            <a:br>
              <a:rPr lang="en-US" dirty="0" smtClean="0"/>
            </a:br>
            <a:r>
              <a:rPr lang="en-US" dirty="0" smtClean="0"/>
              <a:t>1.5 GB (Windows) or 2.2 GB (AIX)</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Logical Architecture for V6</a:t>
            </a:r>
            <a:endParaRPr lang="en-US" dirty="0"/>
          </a:p>
        </p:txBody>
      </p:sp>
      <p:sp>
        <p:nvSpPr>
          <p:cNvPr id="7" name="Text Box 10"/>
          <p:cNvSpPr txBox="1">
            <a:spLocks noChangeArrowheads="1"/>
          </p:cNvSpPr>
          <p:nvPr/>
        </p:nvSpPr>
        <p:spPr bwMode="auto">
          <a:xfrm>
            <a:off x="4643079" y="3744913"/>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MCS </a:t>
            </a:r>
            <a:endParaRPr lang="en-US" sz="1600" b="1" dirty="0"/>
          </a:p>
        </p:txBody>
      </p:sp>
      <p:sp>
        <p:nvSpPr>
          <p:cNvPr id="8" name="Text Box 11"/>
          <p:cNvSpPr txBox="1">
            <a:spLocks noChangeArrowheads="1"/>
          </p:cNvSpPr>
          <p:nvPr/>
        </p:nvSpPr>
        <p:spPr bwMode="auto">
          <a:xfrm>
            <a:off x="3716338" y="6472238"/>
            <a:ext cx="1619250"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DB</a:t>
            </a:r>
            <a:endParaRPr lang="en-US" sz="1600" b="1" dirty="0"/>
          </a:p>
        </p:txBody>
      </p:sp>
      <p:sp>
        <p:nvSpPr>
          <p:cNvPr id="9" name="Text Box 12"/>
          <p:cNvSpPr txBox="1">
            <a:spLocks noChangeArrowheads="1"/>
          </p:cNvSpPr>
          <p:nvPr/>
        </p:nvSpPr>
        <p:spPr bwMode="auto">
          <a:xfrm>
            <a:off x="6816725" y="3710106"/>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FCS</a:t>
            </a:r>
            <a:endParaRPr lang="en-US" sz="1600" b="1" dirty="0"/>
          </a:p>
        </p:txBody>
      </p:sp>
      <p:sp>
        <p:nvSpPr>
          <p:cNvPr id="13" name="Text Box 19"/>
          <p:cNvSpPr txBox="1">
            <a:spLocks noChangeArrowheads="1"/>
          </p:cNvSpPr>
          <p:nvPr/>
        </p:nvSpPr>
        <p:spPr bwMode="auto">
          <a:xfrm>
            <a:off x="4574932" y="1710451"/>
            <a:ext cx="1800225" cy="584776"/>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CATIA/DELMIA/SIMULIA V6</a:t>
            </a:r>
            <a:endParaRPr lang="en-US" sz="1600" b="1" dirty="0"/>
          </a:p>
        </p:txBody>
      </p:sp>
      <p:cxnSp>
        <p:nvCxnSpPr>
          <p:cNvPr id="17" name="AutoShape 26"/>
          <p:cNvCxnSpPr>
            <a:cxnSpLocks noChangeShapeType="1"/>
            <a:stCxn id="45" idx="4"/>
            <a:endCxn id="18" idx="0"/>
          </p:cNvCxnSpPr>
          <p:nvPr/>
        </p:nvCxnSpPr>
        <p:spPr bwMode="auto">
          <a:xfrm rot="16200000" flipH="1">
            <a:off x="2658658" y="1135675"/>
            <a:ext cx="1269793" cy="3853432"/>
          </a:xfrm>
          <a:prstGeom prst="bentConnector3">
            <a:avLst>
              <a:gd name="adj1" fmla="val 67003"/>
            </a:avLst>
          </a:prstGeom>
          <a:noFill/>
          <a:ln w="15875">
            <a:solidFill>
              <a:srgbClr val="008000"/>
            </a:solidFill>
            <a:miter lim="800000"/>
            <a:headEnd type="triangle" w="med" len="med"/>
            <a:tailEnd type="triangle" w="med" len="med"/>
          </a:ln>
          <a:effectLst/>
        </p:spPr>
      </p:cxnSp>
      <p:sp>
        <p:nvSpPr>
          <p:cNvPr id="18" name="Oval 29"/>
          <p:cNvSpPr>
            <a:spLocks noChangeArrowheads="1"/>
          </p:cNvSpPr>
          <p:nvPr/>
        </p:nvSpPr>
        <p:spPr bwMode="auto">
          <a:xfrm>
            <a:off x="51774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9" name="Oval 30"/>
          <p:cNvSpPr>
            <a:spLocks noChangeArrowheads="1"/>
          </p:cNvSpPr>
          <p:nvPr/>
        </p:nvSpPr>
        <p:spPr bwMode="auto">
          <a:xfrm>
            <a:off x="534885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 name="Oval 31"/>
          <p:cNvSpPr>
            <a:spLocks noChangeArrowheads="1"/>
          </p:cNvSpPr>
          <p:nvPr/>
        </p:nvSpPr>
        <p:spPr bwMode="auto">
          <a:xfrm>
            <a:off x="55203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1" name="Oval 37"/>
          <p:cNvSpPr>
            <a:spLocks noChangeArrowheads="1"/>
          </p:cNvSpPr>
          <p:nvPr/>
        </p:nvSpPr>
        <p:spPr bwMode="auto">
          <a:xfrm>
            <a:off x="5420518"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2" name="Oval 38"/>
          <p:cNvSpPr>
            <a:spLocks noChangeArrowheads="1"/>
          </p:cNvSpPr>
          <p:nvPr/>
        </p:nvSpPr>
        <p:spPr bwMode="auto">
          <a:xfrm>
            <a:off x="5584030" y="2350501"/>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sp>
        <p:nvSpPr>
          <p:cNvPr id="23" name="Oval 42"/>
          <p:cNvSpPr>
            <a:spLocks noChangeArrowheads="1"/>
          </p:cNvSpPr>
          <p:nvPr/>
        </p:nvSpPr>
        <p:spPr bwMode="auto">
          <a:xfrm>
            <a:off x="7150100"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4" name="Oval 43"/>
          <p:cNvSpPr>
            <a:spLocks noChangeArrowheads="1"/>
          </p:cNvSpPr>
          <p:nvPr/>
        </p:nvSpPr>
        <p:spPr bwMode="auto">
          <a:xfrm>
            <a:off x="7321550"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cxnSp>
        <p:nvCxnSpPr>
          <p:cNvPr id="25" name="AutoShape 47"/>
          <p:cNvCxnSpPr>
            <a:cxnSpLocks noChangeShapeType="1"/>
            <a:stCxn id="46" idx="4"/>
            <a:endCxn id="23" idx="0"/>
          </p:cNvCxnSpPr>
          <p:nvPr/>
        </p:nvCxnSpPr>
        <p:spPr bwMode="auto">
          <a:xfrm rot="16200000" flipH="1">
            <a:off x="3730729" y="235053"/>
            <a:ext cx="1269793" cy="5654675"/>
          </a:xfrm>
          <a:prstGeom prst="bentConnector3">
            <a:avLst>
              <a:gd name="adj1" fmla="val 57001"/>
            </a:avLst>
          </a:prstGeom>
          <a:noFill/>
          <a:ln w="15875">
            <a:solidFill>
              <a:srgbClr val="0000FF"/>
            </a:solidFill>
            <a:miter lim="800000"/>
            <a:headEnd type="triangle" w="med" len="med"/>
            <a:tailEnd type="triangle" w="med" len="med"/>
          </a:ln>
          <a:effectLst/>
        </p:spPr>
      </p:cxnSp>
      <p:sp>
        <p:nvSpPr>
          <p:cNvPr id="29" name="Oval 51"/>
          <p:cNvSpPr>
            <a:spLocks noChangeArrowheads="1"/>
          </p:cNvSpPr>
          <p:nvPr/>
        </p:nvSpPr>
        <p:spPr bwMode="auto">
          <a:xfrm>
            <a:off x="4570413" y="572611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0" name="Oval 52"/>
          <p:cNvSpPr>
            <a:spLocks noChangeArrowheads="1"/>
          </p:cNvSpPr>
          <p:nvPr/>
        </p:nvSpPr>
        <p:spPr bwMode="auto">
          <a:xfrm>
            <a:off x="5290119"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1" name="AutoShape 53"/>
          <p:cNvCxnSpPr>
            <a:cxnSpLocks noChangeShapeType="1"/>
            <a:stCxn id="29" idx="0"/>
            <a:endCxn id="92" idx="4"/>
          </p:cNvCxnSpPr>
          <p:nvPr/>
        </p:nvCxnSpPr>
        <p:spPr bwMode="auto">
          <a:xfrm rot="5400000" flipH="1" flipV="1">
            <a:off x="4628966" y="4864935"/>
            <a:ext cx="845489" cy="876869"/>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3" name="Oval 55"/>
          <p:cNvSpPr>
            <a:spLocks noChangeArrowheads="1"/>
          </p:cNvSpPr>
          <p:nvPr/>
        </p:nvSpPr>
        <p:spPr bwMode="auto">
          <a:xfrm>
            <a:off x="7356424"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5" name="AutoShape 57"/>
          <p:cNvCxnSpPr>
            <a:cxnSpLocks noChangeShapeType="1"/>
            <a:stCxn id="21" idx="4"/>
            <a:endCxn id="20" idx="0"/>
          </p:cNvCxnSpPr>
          <p:nvPr/>
        </p:nvCxnSpPr>
        <p:spPr bwMode="auto">
          <a:xfrm rot="16200000" flipH="1">
            <a:off x="4878379" y="3012496"/>
            <a:ext cx="1269793" cy="99789"/>
          </a:xfrm>
          <a:prstGeom prst="bentConnector3">
            <a:avLst>
              <a:gd name="adj1" fmla="val 50000"/>
            </a:avLst>
          </a:prstGeom>
          <a:noFill/>
          <a:ln w="15875">
            <a:solidFill>
              <a:srgbClr val="008000"/>
            </a:solidFill>
            <a:miter lim="800000"/>
            <a:headEnd type="triangle" w="med" len="med"/>
            <a:tailEnd type="triangle" w="med" len="med"/>
          </a:ln>
          <a:effectLst/>
        </p:spPr>
      </p:cxnSp>
      <p:cxnSp>
        <p:nvCxnSpPr>
          <p:cNvPr id="36" name="AutoShape 58"/>
          <p:cNvCxnSpPr>
            <a:cxnSpLocks noChangeShapeType="1"/>
            <a:stCxn id="22" idx="4"/>
            <a:endCxn id="37" idx="0"/>
          </p:cNvCxnSpPr>
          <p:nvPr/>
        </p:nvCxnSpPr>
        <p:spPr bwMode="auto">
          <a:xfrm rot="16200000" flipH="1">
            <a:off x="5946879" y="2108303"/>
            <a:ext cx="1268999" cy="1908970"/>
          </a:xfrm>
          <a:prstGeom prst="bentConnector3">
            <a:avLst>
              <a:gd name="adj1" fmla="val 27983"/>
            </a:avLst>
          </a:prstGeom>
          <a:noFill/>
          <a:ln w="15875">
            <a:solidFill>
              <a:srgbClr val="0000FF"/>
            </a:solidFill>
            <a:miter lim="800000"/>
            <a:headEnd type="triangle" w="med" len="med"/>
            <a:tailEnd type="triangle" w="med" len="med"/>
          </a:ln>
          <a:effectLst/>
        </p:spPr>
      </p:cxnSp>
      <p:sp>
        <p:nvSpPr>
          <p:cNvPr id="37" name="Oval 59"/>
          <p:cNvSpPr>
            <a:spLocks noChangeArrowheads="1"/>
          </p:cNvSpPr>
          <p:nvPr/>
        </p:nvSpPr>
        <p:spPr bwMode="auto">
          <a:xfrm>
            <a:off x="7493000"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8" name="Text Box 61"/>
          <p:cNvSpPr txBox="1">
            <a:spLocks noChangeArrowheads="1"/>
          </p:cNvSpPr>
          <p:nvPr/>
        </p:nvSpPr>
        <p:spPr bwMode="auto">
          <a:xfrm>
            <a:off x="927443" y="4493511"/>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a:t>Client</a:t>
            </a:r>
            <a:r>
              <a:rPr lang="en-US" sz="1000" dirty="0" smtClean="0"/>
              <a:t>-MCS</a:t>
            </a:r>
            <a:br>
              <a:rPr lang="en-US" sz="1000" dirty="0" smtClean="0"/>
            </a:br>
            <a:r>
              <a:rPr lang="en-US" sz="1000" dirty="0" smtClean="0"/>
              <a:t>http/</a:t>
            </a:r>
            <a:r>
              <a:rPr lang="en-US" sz="1000" dirty="0" err="1" smtClean="0"/>
              <a:t>s</a:t>
            </a:r>
            <a:r>
              <a:rPr lang="en-US" sz="1000" dirty="0" smtClean="0"/>
              <a:t> protocol</a:t>
            </a:r>
            <a:endParaRPr lang="en-US" sz="1000" dirty="0"/>
          </a:p>
        </p:txBody>
      </p:sp>
      <p:sp>
        <p:nvSpPr>
          <p:cNvPr id="44" name="Text Box 81"/>
          <p:cNvSpPr txBox="1">
            <a:spLocks noChangeArrowheads="1"/>
          </p:cNvSpPr>
          <p:nvPr/>
        </p:nvSpPr>
        <p:spPr bwMode="auto">
          <a:xfrm>
            <a:off x="622233" y="1816953"/>
            <a:ext cx="1800225" cy="581025"/>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3DLIVE</a:t>
            </a:r>
          </a:p>
          <a:p>
            <a:pPr algn="ctr">
              <a:spcBef>
                <a:spcPct val="0"/>
              </a:spcBef>
            </a:pPr>
            <a:r>
              <a:rPr lang="en-US" sz="1600" b="1" dirty="0"/>
              <a:t>Navigator</a:t>
            </a:r>
          </a:p>
        </p:txBody>
      </p:sp>
      <p:sp>
        <p:nvSpPr>
          <p:cNvPr id="45" name="Oval 83"/>
          <p:cNvSpPr>
            <a:spLocks noChangeArrowheads="1"/>
          </p:cNvSpPr>
          <p:nvPr/>
        </p:nvSpPr>
        <p:spPr bwMode="auto">
          <a:xfrm>
            <a:off x="1323975"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46" name="Oval 84"/>
          <p:cNvSpPr>
            <a:spLocks noChangeArrowheads="1"/>
          </p:cNvSpPr>
          <p:nvPr/>
        </p:nvSpPr>
        <p:spPr bwMode="auto">
          <a:xfrm>
            <a:off x="1495425"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47" name="Group 85"/>
          <p:cNvGrpSpPr>
            <a:grpSpLocks/>
          </p:cNvGrpSpPr>
          <p:nvPr/>
        </p:nvGrpSpPr>
        <p:grpSpPr bwMode="auto">
          <a:xfrm>
            <a:off x="790760" y="1200761"/>
            <a:ext cx="1117898" cy="664571"/>
            <a:chOff x="2426" y="1073"/>
            <a:chExt cx="530" cy="376"/>
          </a:xfrm>
        </p:grpSpPr>
        <p:pic>
          <p:nvPicPr>
            <p:cNvPr id="48" name="Picture 86"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93" y="1073"/>
              <a:ext cx="363" cy="344"/>
            </a:xfrm>
            <a:prstGeom prst="rect">
              <a:avLst/>
            </a:prstGeom>
            <a:noFill/>
          </p:spPr>
        </p:pic>
        <p:pic>
          <p:nvPicPr>
            <p:cNvPr id="49" name="Picture 87"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grpSp>
        <p:nvGrpSpPr>
          <p:cNvPr id="50" name="Group 92"/>
          <p:cNvGrpSpPr>
            <a:grpSpLocks/>
          </p:cNvGrpSpPr>
          <p:nvPr/>
        </p:nvGrpSpPr>
        <p:grpSpPr bwMode="auto">
          <a:xfrm>
            <a:off x="4882355" y="1154091"/>
            <a:ext cx="1054100" cy="608013"/>
            <a:chOff x="2426" y="1117"/>
            <a:chExt cx="499" cy="344"/>
          </a:xfrm>
        </p:grpSpPr>
        <p:pic>
          <p:nvPicPr>
            <p:cNvPr id="51" name="Picture 93"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52" name="Picture 94"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grpSp>
        <p:nvGrpSpPr>
          <p:cNvPr id="58" name="Group 111"/>
          <p:cNvGrpSpPr>
            <a:grpSpLocks/>
          </p:cNvGrpSpPr>
          <p:nvPr/>
        </p:nvGrpSpPr>
        <p:grpSpPr bwMode="auto">
          <a:xfrm>
            <a:off x="315491" y="4636130"/>
            <a:ext cx="520700" cy="77788"/>
            <a:chOff x="5702" y="1109"/>
            <a:chExt cx="328" cy="49"/>
          </a:xfrm>
        </p:grpSpPr>
        <p:cxnSp>
          <p:nvCxnSpPr>
            <p:cNvPr id="59" name="AutoShape 104"/>
            <p:cNvCxnSpPr>
              <a:cxnSpLocks noChangeShapeType="1"/>
              <a:stCxn id="61" idx="2"/>
              <a:endCxn id="60" idx="6"/>
            </p:cNvCxnSpPr>
            <p:nvPr/>
          </p:nvCxnSpPr>
          <p:spPr bwMode="auto">
            <a:xfrm rot="10800000">
              <a:off x="5756" y="1133"/>
              <a:ext cx="220" cy="1"/>
            </a:xfrm>
            <a:prstGeom prst="bentConnector3">
              <a:avLst>
                <a:gd name="adj1" fmla="val 50000"/>
              </a:avLst>
            </a:prstGeom>
            <a:noFill/>
            <a:ln w="15875">
              <a:solidFill>
                <a:srgbClr val="008000"/>
              </a:solidFill>
              <a:miter lim="800000"/>
              <a:headEnd type="triangle" w="med" len="med"/>
              <a:tailEnd type="triangle" w="med" len="med"/>
            </a:ln>
            <a:effectLst/>
          </p:spPr>
        </p:cxnSp>
        <p:sp>
          <p:nvSpPr>
            <p:cNvPr id="60"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1"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cxnSp>
        <p:nvCxnSpPr>
          <p:cNvPr id="62" name="AutoShape 108"/>
          <p:cNvCxnSpPr>
            <a:cxnSpLocks noChangeShapeType="1"/>
            <a:stCxn id="64" idx="2"/>
            <a:endCxn id="63" idx="6"/>
          </p:cNvCxnSpPr>
          <p:nvPr/>
        </p:nvCxnSpPr>
        <p:spPr bwMode="auto">
          <a:xfrm rot="10800000">
            <a:off x="409154" y="5141808"/>
            <a:ext cx="349250" cy="1587"/>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63" name="Oval 109"/>
          <p:cNvSpPr>
            <a:spLocks noChangeArrowheads="1"/>
          </p:cNvSpPr>
          <p:nvPr/>
        </p:nvSpPr>
        <p:spPr bwMode="auto">
          <a:xfrm>
            <a:off x="323429" y="510370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4" name="Oval 110"/>
          <p:cNvSpPr>
            <a:spLocks noChangeArrowheads="1"/>
          </p:cNvSpPr>
          <p:nvPr/>
        </p:nvSpPr>
        <p:spPr bwMode="auto">
          <a:xfrm>
            <a:off x="758404" y="5105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5" name="Text Box 112"/>
          <p:cNvSpPr txBox="1">
            <a:spLocks noChangeArrowheads="1"/>
          </p:cNvSpPr>
          <p:nvPr/>
        </p:nvSpPr>
        <p:spPr bwMode="auto">
          <a:xfrm>
            <a:off x="906041" y="4928230"/>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smtClean="0"/>
              <a:t>Client-FCS</a:t>
            </a:r>
            <a:br>
              <a:rPr lang="en-US" sz="1000" dirty="0" smtClean="0"/>
            </a:br>
            <a:r>
              <a:rPr lang="en-US" sz="1000" dirty="0" smtClean="0"/>
              <a:t>http/</a:t>
            </a:r>
            <a:r>
              <a:rPr lang="en-US" sz="1000" dirty="0" err="1" smtClean="0"/>
              <a:t>s</a:t>
            </a:r>
            <a:r>
              <a:rPr lang="en-US" sz="1000" dirty="0" smtClean="0"/>
              <a:t> protocol</a:t>
            </a:r>
            <a:endParaRPr lang="en-US" sz="1000" dirty="0"/>
          </a:p>
        </p:txBody>
      </p:sp>
      <p:grpSp>
        <p:nvGrpSpPr>
          <p:cNvPr id="66" name="Group 85"/>
          <p:cNvGrpSpPr>
            <a:grpSpLocks/>
          </p:cNvGrpSpPr>
          <p:nvPr/>
        </p:nvGrpSpPr>
        <p:grpSpPr bwMode="auto">
          <a:xfrm>
            <a:off x="2890189" y="1164232"/>
            <a:ext cx="1052513" cy="608013"/>
            <a:chOff x="2426" y="1117"/>
            <a:chExt cx="499" cy="344"/>
          </a:xfrm>
        </p:grpSpPr>
        <p:pic>
          <p:nvPicPr>
            <p:cNvPr id="67" name="Picture 86"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68" name="Picture 87"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69" name="Text Box 81"/>
          <p:cNvSpPr txBox="1">
            <a:spLocks noChangeArrowheads="1"/>
          </p:cNvSpPr>
          <p:nvPr/>
        </p:nvSpPr>
        <p:spPr bwMode="auto">
          <a:xfrm>
            <a:off x="2267890" y="1791295"/>
            <a:ext cx="2089150" cy="338554"/>
          </a:xfrm>
          <a:prstGeom prst="rect">
            <a:avLst/>
          </a:prstGeom>
          <a:noFill/>
          <a:ln w="9525">
            <a:noFill/>
            <a:miter lim="800000"/>
            <a:headEnd/>
            <a:tailEnd/>
          </a:ln>
          <a:effectLst/>
        </p:spPr>
        <p:txBody>
          <a:bodyPr wrap="square">
            <a:prstTxWarp prst="textNoShape">
              <a:avLst/>
            </a:prstTxWarp>
            <a:spAutoFit/>
          </a:bodyPr>
          <a:lstStyle/>
          <a:p>
            <a:pPr algn="ctr">
              <a:spcBef>
                <a:spcPct val="0"/>
              </a:spcBef>
            </a:pPr>
            <a:r>
              <a:rPr lang="en-US" sz="1600" b="1" dirty="0" smtClean="0"/>
              <a:t>Governance</a:t>
            </a:r>
            <a:endParaRPr lang="en-US" sz="1600" b="1" dirty="0"/>
          </a:p>
        </p:txBody>
      </p:sp>
      <p:sp>
        <p:nvSpPr>
          <p:cNvPr id="70" name="Oval 30"/>
          <p:cNvSpPr>
            <a:spLocks noChangeArrowheads="1"/>
          </p:cNvSpPr>
          <p:nvPr/>
        </p:nvSpPr>
        <p:spPr bwMode="auto">
          <a:xfrm>
            <a:off x="3234677"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72" name="Picture 15" descr="C:\Documents and Settings\Administrator\My Documents\My Pictures\Microsoft Clip Organizer\CG196.wmf">
            <a:hlinkClick r:id="rId5" action="ppaction://hlinksldjump"/>
          </p:cNvPr>
          <p:cNvPicPr>
            <a:picLocks noChangeAspect="1" noChangeArrowheads="1"/>
          </p:cNvPicPr>
          <p:nvPr/>
        </p:nvPicPr>
        <p:blipFill>
          <a:blip r:embed="rId6"/>
          <a:srcRect/>
          <a:stretch>
            <a:fillRect/>
          </a:stretch>
        </p:blipFill>
        <p:spPr bwMode="auto">
          <a:xfrm>
            <a:off x="5098032" y="3998268"/>
            <a:ext cx="558800" cy="762000"/>
          </a:xfrm>
          <a:prstGeom prst="rect">
            <a:avLst/>
          </a:prstGeom>
          <a:noFill/>
          <a:ln w="9525">
            <a:noFill/>
            <a:miter lim="800000"/>
            <a:headEnd/>
            <a:tailEnd/>
          </a:ln>
        </p:spPr>
      </p:pic>
      <p:pic>
        <p:nvPicPr>
          <p:cNvPr id="73" name="Picture 30" descr="CG1AE-0048.jpg"/>
          <p:cNvPicPr>
            <a:picLocks noChangeAspect="1"/>
          </p:cNvPicPr>
          <p:nvPr/>
        </p:nvPicPr>
        <p:blipFill>
          <a:blip r:embed="rId7"/>
          <a:srcRect/>
          <a:stretch>
            <a:fillRect/>
          </a:stretch>
        </p:blipFill>
        <p:spPr bwMode="auto">
          <a:xfrm>
            <a:off x="7188200" y="4006324"/>
            <a:ext cx="506413" cy="731838"/>
          </a:xfrm>
          <a:prstGeom prst="rect">
            <a:avLst/>
          </a:prstGeom>
          <a:noFill/>
          <a:ln w="9525">
            <a:noFill/>
            <a:miter lim="800000"/>
            <a:headEnd/>
            <a:tailEnd/>
          </a:ln>
        </p:spPr>
      </p:pic>
      <p:pic>
        <p:nvPicPr>
          <p:cNvPr id="74" name="Picture 31" descr="CG1A9-0047.jpg"/>
          <p:cNvPicPr>
            <a:picLocks noChangeAspect="1"/>
          </p:cNvPicPr>
          <p:nvPr/>
        </p:nvPicPr>
        <p:blipFill>
          <a:blip r:embed="rId8"/>
          <a:srcRect/>
          <a:stretch>
            <a:fillRect/>
          </a:stretch>
        </p:blipFill>
        <p:spPr bwMode="auto">
          <a:xfrm>
            <a:off x="4305300" y="5852468"/>
            <a:ext cx="493713" cy="674688"/>
          </a:xfrm>
          <a:prstGeom prst="rect">
            <a:avLst/>
          </a:prstGeom>
          <a:noFill/>
          <a:ln w="9525">
            <a:noFill/>
            <a:miter lim="800000"/>
            <a:headEnd/>
            <a:tailEnd/>
          </a:ln>
        </p:spPr>
      </p:pic>
      <p:pic>
        <p:nvPicPr>
          <p:cNvPr id="75" name="Picture 34" descr="CG2D-0055.jpg"/>
          <p:cNvPicPr>
            <a:picLocks noChangeAspect="1"/>
          </p:cNvPicPr>
          <p:nvPr/>
        </p:nvPicPr>
        <p:blipFill>
          <a:blip r:embed="rId9">
            <a:clrChange>
              <a:clrFrom>
                <a:srgbClr val="FFFFFE"/>
              </a:clrFrom>
              <a:clrTo>
                <a:srgbClr val="FFFFFE">
                  <a:alpha val="0"/>
                </a:srgbClr>
              </a:clrTo>
            </a:clrChange>
          </a:blip>
          <a:srcRect/>
          <a:stretch>
            <a:fillRect/>
          </a:stretch>
        </p:blipFill>
        <p:spPr bwMode="auto">
          <a:xfrm>
            <a:off x="3710960" y="4023156"/>
            <a:ext cx="522288" cy="714375"/>
          </a:xfrm>
          <a:prstGeom prst="rect">
            <a:avLst/>
          </a:prstGeom>
          <a:noFill/>
          <a:ln w="9525">
            <a:noFill/>
            <a:miter lim="800000"/>
            <a:headEnd/>
            <a:tailEnd/>
          </a:ln>
        </p:spPr>
      </p:pic>
      <p:cxnSp>
        <p:nvCxnSpPr>
          <p:cNvPr id="77" name="AutoShape 57"/>
          <p:cNvCxnSpPr>
            <a:cxnSpLocks noChangeShapeType="1"/>
            <a:stCxn id="70" idx="4"/>
            <a:endCxn id="19" idx="0"/>
          </p:cNvCxnSpPr>
          <p:nvPr/>
        </p:nvCxnSpPr>
        <p:spPr bwMode="auto">
          <a:xfrm rot="16200000" flipH="1">
            <a:off x="3699734" y="2005301"/>
            <a:ext cx="1269793" cy="2114180"/>
          </a:xfrm>
          <a:prstGeom prst="bentConnector3">
            <a:avLst>
              <a:gd name="adj1" fmla="val 50000"/>
            </a:avLst>
          </a:prstGeom>
          <a:noFill/>
          <a:ln w="15875">
            <a:solidFill>
              <a:srgbClr val="008000"/>
            </a:solidFill>
            <a:miter lim="800000"/>
            <a:headEnd type="triangle" w="med" len="med"/>
            <a:tailEnd type="triangle" w="med" len="med"/>
          </a:ln>
          <a:effectLst/>
        </p:spPr>
      </p:cxnSp>
      <p:cxnSp>
        <p:nvCxnSpPr>
          <p:cNvPr id="80" name="AutoShape 47"/>
          <p:cNvCxnSpPr>
            <a:cxnSpLocks noChangeShapeType="1"/>
            <a:stCxn id="84" idx="4"/>
            <a:endCxn id="24" idx="0"/>
          </p:cNvCxnSpPr>
          <p:nvPr/>
        </p:nvCxnSpPr>
        <p:spPr bwMode="auto">
          <a:xfrm rot="16200000" flipH="1">
            <a:off x="4777097" y="1109971"/>
            <a:ext cx="1269793" cy="3904840"/>
          </a:xfrm>
          <a:prstGeom prst="bentConnector3">
            <a:avLst>
              <a:gd name="adj1" fmla="val 39998"/>
            </a:avLst>
          </a:prstGeom>
          <a:noFill/>
          <a:ln w="15875">
            <a:solidFill>
              <a:srgbClr val="0000FF"/>
            </a:solidFill>
            <a:miter lim="800000"/>
            <a:headEnd type="triangle" w="med" len="med"/>
            <a:tailEnd type="triangle" w="med" len="med"/>
          </a:ln>
          <a:effectLst/>
        </p:spPr>
      </p:cxnSp>
      <p:sp>
        <p:nvSpPr>
          <p:cNvPr id="84" name="Oval 55"/>
          <p:cNvSpPr>
            <a:spLocks noChangeArrowheads="1"/>
          </p:cNvSpPr>
          <p:nvPr/>
        </p:nvSpPr>
        <p:spPr bwMode="auto">
          <a:xfrm>
            <a:off x="3416710"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92" name="Oval 31"/>
          <p:cNvSpPr>
            <a:spLocks noChangeArrowheads="1"/>
          </p:cNvSpPr>
          <p:nvPr/>
        </p:nvSpPr>
        <p:spPr bwMode="auto">
          <a:xfrm>
            <a:off x="544728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94" name="Text Box 10"/>
          <p:cNvSpPr txBox="1">
            <a:spLocks noChangeArrowheads="1"/>
          </p:cNvSpPr>
          <p:nvPr/>
        </p:nvSpPr>
        <p:spPr bwMode="auto">
          <a:xfrm>
            <a:off x="3183706" y="3706813"/>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 INDEX</a:t>
            </a:r>
            <a:endParaRPr lang="en-US" sz="1600" b="1" dirty="0"/>
          </a:p>
        </p:txBody>
      </p:sp>
      <p:sp>
        <p:nvSpPr>
          <p:cNvPr id="98" name="Oval 29"/>
          <p:cNvSpPr>
            <a:spLocks noChangeArrowheads="1"/>
          </p:cNvSpPr>
          <p:nvPr/>
        </p:nvSpPr>
        <p:spPr bwMode="auto">
          <a:xfrm>
            <a:off x="37677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00" name="Oval 31"/>
          <p:cNvSpPr>
            <a:spLocks noChangeArrowheads="1"/>
          </p:cNvSpPr>
          <p:nvPr/>
        </p:nvSpPr>
        <p:spPr bwMode="auto">
          <a:xfrm>
            <a:off x="39455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08" name="AutoShape 57"/>
          <p:cNvCxnSpPr>
            <a:cxnSpLocks noChangeShapeType="1"/>
            <a:stCxn id="118" idx="4"/>
            <a:endCxn id="98" idx="0"/>
          </p:cNvCxnSpPr>
          <p:nvPr/>
        </p:nvCxnSpPr>
        <p:spPr bwMode="auto">
          <a:xfrm rot="16200000" flipH="1">
            <a:off x="2129756" y="2016473"/>
            <a:ext cx="1269793" cy="2091835"/>
          </a:xfrm>
          <a:prstGeom prst="bentConnector3">
            <a:avLst>
              <a:gd name="adj1" fmla="val 33997"/>
            </a:avLst>
          </a:prstGeom>
          <a:noFill/>
          <a:ln w="15875">
            <a:solidFill>
              <a:srgbClr val="660066"/>
            </a:solidFill>
            <a:miter lim="800000"/>
            <a:headEnd type="triangle" w="med" len="med"/>
            <a:tailEnd type="triangle" w="med" len="med"/>
          </a:ln>
          <a:effectLst/>
        </p:spPr>
      </p:cxnSp>
      <p:sp>
        <p:nvSpPr>
          <p:cNvPr id="118" name="Oval 30"/>
          <p:cNvSpPr>
            <a:spLocks noChangeArrowheads="1"/>
          </p:cNvSpPr>
          <p:nvPr/>
        </p:nvSpPr>
        <p:spPr bwMode="auto">
          <a:xfrm>
            <a:off x="1675872"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5" name="AutoShape 108"/>
          <p:cNvCxnSpPr>
            <a:cxnSpLocks noChangeShapeType="1"/>
          </p:cNvCxnSpPr>
          <p:nvPr/>
        </p:nvCxnSpPr>
        <p:spPr bwMode="auto">
          <a:xfrm rot="5400000">
            <a:off x="6400914" y="4053053"/>
            <a:ext cx="62204" cy="1578942"/>
          </a:xfrm>
          <a:prstGeom prst="bentConnector3">
            <a:avLst>
              <a:gd name="adj1" fmla="val 324584"/>
            </a:avLst>
          </a:prstGeom>
          <a:noFill/>
          <a:ln w="15875">
            <a:solidFill>
              <a:srgbClr val="0000FF"/>
            </a:solidFill>
            <a:miter lim="800000"/>
            <a:headEnd type="triangle" w="med" len="med"/>
            <a:tailEnd type="triangle" w="med" len="med"/>
          </a:ln>
          <a:effectLst/>
        </p:spPr>
      </p:cxnSp>
      <p:sp>
        <p:nvSpPr>
          <p:cNvPr id="147" name="Oval 31"/>
          <p:cNvSpPr>
            <a:spLocks noChangeArrowheads="1"/>
          </p:cNvSpPr>
          <p:nvPr/>
        </p:nvSpPr>
        <p:spPr bwMode="auto">
          <a:xfrm>
            <a:off x="392963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8" name="AutoShape 57"/>
          <p:cNvCxnSpPr>
            <a:cxnSpLocks noChangeShapeType="1"/>
            <a:stCxn id="149" idx="4"/>
            <a:endCxn id="100" idx="0"/>
          </p:cNvCxnSpPr>
          <p:nvPr/>
        </p:nvCxnSpPr>
        <p:spPr bwMode="auto">
          <a:xfrm rot="5400000">
            <a:off x="4004197" y="2411669"/>
            <a:ext cx="1269793" cy="1301445"/>
          </a:xfrm>
          <a:prstGeom prst="bentConnector3">
            <a:avLst>
              <a:gd name="adj1" fmla="val 34998"/>
            </a:avLst>
          </a:prstGeom>
          <a:noFill/>
          <a:ln w="15875">
            <a:solidFill>
              <a:srgbClr val="660066"/>
            </a:solidFill>
            <a:miter lim="800000"/>
            <a:headEnd type="triangle" w="med" len="med"/>
            <a:tailEnd type="triangle" w="med" len="med"/>
          </a:ln>
          <a:effectLst/>
        </p:spPr>
      </p:cxnSp>
      <p:sp>
        <p:nvSpPr>
          <p:cNvPr id="149" name="Oval 30"/>
          <p:cNvSpPr>
            <a:spLocks noChangeArrowheads="1"/>
          </p:cNvSpPr>
          <p:nvPr/>
        </p:nvSpPr>
        <p:spPr bwMode="auto">
          <a:xfrm>
            <a:off x="5246952"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53" name="AutoShape 108"/>
          <p:cNvCxnSpPr>
            <a:cxnSpLocks noChangeShapeType="1"/>
            <a:stCxn id="155" idx="2"/>
            <a:endCxn id="154" idx="6"/>
          </p:cNvCxnSpPr>
          <p:nvPr/>
        </p:nvCxnSpPr>
        <p:spPr bwMode="auto">
          <a:xfrm rot="10800000">
            <a:off x="409154" y="6151458"/>
            <a:ext cx="349250" cy="1587"/>
          </a:xfrm>
          <a:prstGeom prst="bentConnector3">
            <a:avLst>
              <a:gd name="adj1" fmla="val 50000"/>
            </a:avLst>
          </a:prstGeom>
          <a:noFill/>
          <a:ln w="15875">
            <a:solidFill>
              <a:srgbClr val="660066"/>
            </a:solidFill>
            <a:miter lim="800000"/>
            <a:headEnd type="triangle" w="med" len="med"/>
            <a:tailEnd type="triangle" w="med" len="med"/>
          </a:ln>
          <a:effectLst/>
        </p:spPr>
      </p:cxnSp>
      <p:sp>
        <p:nvSpPr>
          <p:cNvPr id="154" name="Oval 109"/>
          <p:cNvSpPr>
            <a:spLocks noChangeArrowheads="1"/>
          </p:cNvSpPr>
          <p:nvPr/>
        </p:nvSpPr>
        <p:spPr bwMode="auto">
          <a:xfrm>
            <a:off x="323429" y="61133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5" name="Oval 110"/>
          <p:cNvSpPr>
            <a:spLocks noChangeArrowheads="1"/>
          </p:cNvSpPr>
          <p:nvPr/>
        </p:nvSpPr>
        <p:spPr bwMode="auto">
          <a:xfrm>
            <a:off x="758404" y="611494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6" name="Text Box 112"/>
          <p:cNvSpPr txBox="1">
            <a:spLocks noChangeArrowheads="1"/>
          </p:cNvSpPr>
          <p:nvPr/>
        </p:nvSpPr>
        <p:spPr bwMode="auto">
          <a:xfrm>
            <a:off x="918741" y="5963280"/>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Runtime</a:t>
            </a:r>
            <a:br>
              <a:rPr lang="en-US" sz="1000" dirty="0" smtClean="0"/>
            </a:br>
            <a:r>
              <a:rPr lang="en-US" sz="1000" dirty="0" smtClean="0"/>
              <a:t>http/</a:t>
            </a:r>
            <a:r>
              <a:rPr lang="en-US" sz="1000" dirty="0" err="1" smtClean="0"/>
              <a:t>s</a:t>
            </a:r>
            <a:r>
              <a:rPr lang="en-US" sz="1000" dirty="0" smtClean="0"/>
              <a:t> protocol</a:t>
            </a:r>
            <a:endParaRPr lang="en-US" sz="1000" dirty="0"/>
          </a:p>
        </p:txBody>
      </p:sp>
      <p:sp>
        <p:nvSpPr>
          <p:cNvPr id="157" name="Oval 55"/>
          <p:cNvSpPr>
            <a:spLocks noChangeArrowheads="1"/>
          </p:cNvSpPr>
          <p:nvPr/>
        </p:nvSpPr>
        <p:spPr bwMode="auto">
          <a:xfrm>
            <a:off x="7178624"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1" name="AutoShape 57"/>
          <p:cNvCxnSpPr>
            <a:cxnSpLocks noChangeShapeType="1"/>
          </p:cNvCxnSpPr>
          <p:nvPr/>
        </p:nvCxnSpPr>
        <p:spPr bwMode="auto">
          <a:xfrm rot="5400000" flipH="1">
            <a:off x="4639775" y="4349606"/>
            <a:ext cx="19578" cy="985837"/>
          </a:xfrm>
          <a:prstGeom prst="bentConnector3">
            <a:avLst>
              <a:gd name="adj1" fmla="val -778435"/>
            </a:avLst>
          </a:prstGeom>
          <a:noFill/>
          <a:ln w="15875">
            <a:solidFill>
              <a:srgbClr val="FF0000"/>
            </a:solidFill>
            <a:miter lim="800000"/>
            <a:headEnd type="triangle" w="med" len="med"/>
            <a:tailEnd type="triangle" w="med" len="med"/>
          </a:ln>
          <a:effectLst/>
        </p:spPr>
      </p:cxnSp>
      <p:sp>
        <p:nvSpPr>
          <p:cNvPr id="163" name="Oval 31"/>
          <p:cNvSpPr>
            <a:spLocks noChangeArrowheads="1"/>
          </p:cNvSpPr>
          <p:nvPr/>
        </p:nvSpPr>
        <p:spPr bwMode="auto">
          <a:xfrm>
            <a:off x="411378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72" name="Oval 52"/>
          <p:cNvSpPr>
            <a:spLocks noChangeArrowheads="1"/>
          </p:cNvSpPr>
          <p:nvPr/>
        </p:nvSpPr>
        <p:spPr bwMode="auto">
          <a:xfrm>
            <a:off x="5099619"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74" name="AutoShape 108"/>
          <p:cNvCxnSpPr>
            <a:cxnSpLocks noChangeShapeType="1"/>
          </p:cNvCxnSpPr>
          <p:nvPr/>
        </p:nvCxnSpPr>
        <p:spPr bwMode="auto">
          <a:xfrm rot="5400000">
            <a:off x="5685891" y="3129128"/>
            <a:ext cx="1588" cy="3426792"/>
          </a:xfrm>
          <a:prstGeom prst="bentConnector3">
            <a:avLst>
              <a:gd name="adj1" fmla="val 14395466"/>
            </a:avLst>
          </a:prstGeom>
          <a:noFill/>
          <a:ln w="15875">
            <a:solidFill>
              <a:srgbClr val="0000FF"/>
            </a:solidFill>
            <a:miter lim="800000"/>
            <a:headEnd type="triangle" w="med" len="med"/>
            <a:tailEnd type="triangle" w="med" len="med"/>
          </a:ln>
          <a:effectLst/>
        </p:spPr>
      </p:cxnSp>
      <p:cxnSp>
        <p:nvCxnSpPr>
          <p:cNvPr id="116" name="AutoShape 108"/>
          <p:cNvCxnSpPr>
            <a:cxnSpLocks noChangeShapeType="1"/>
            <a:stCxn id="119" idx="2"/>
            <a:endCxn id="117" idx="6"/>
          </p:cNvCxnSpPr>
          <p:nvPr/>
        </p:nvCxnSpPr>
        <p:spPr bwMode="auto">
          <a:xfrm rot="10800000">
            <a:off x="409154" y="6519758"/>
            <a:ext cx="349250" cy="1587"/>
          </a:xfrm>
          <a:prstGeom prst="bentConnector3">
            <a:avLst>
              <a:gd name="adj1" fmla="val 50000"/>
            </a:avLst>
          </a:prstGeom>
          <a:noFill/>
          <a:ln w="15875">
            <a:solidFill>
              <a:srgbClr val="FF0000"/>
            </a:solidFill>
            <a:miter lim="800000"/>
            <a:headEnd type="triangle" w="med" len="med"/>
            <a:tailEnd type="triangle" w="med" len="med"/>
          </a:ln>
          <a:effectLst/>
        </p:spPr>
      </p:cxnSp>
      <p:sp>
        <p:nvSpPr>
          <p:cNvPr id="117" name="Oval 109"/>
          <p:cNvSpPr>
            <a:spLocks noChangeArrowheads="1"/>
          </p:cNvSpPr>
          <p:nvPr/>
        </p:nvSpPr>
        <p:spPr bwMode="auto">
          <a:xfrm>
            <a:off x="323429" y="64816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9" name="Oval 110"/>
          <p:cNvSpPr>
            <a:spLocks noChangeArrowheads="1"/>
          </p:cNvSpPr>
          <p:nvPr/>
        </p:nvSpPr>
        <p:spPr bwMode="auto">
          <a:xfrm>
            <a:off x="758404" y="648324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0" name="Text Box 112"/>
          <p:cNvSpPr txBox="1">
            <a:spLocks noChangeArrowheads="1"/>
          </p:cNvSpPr>
          <p:nvPr/>
        </p:nvSpPr>
        <p:spPr bwMode="auto">
          <a:xfrm>
            <a:off x="918741" y="6331580"/>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a:t>
            </a:r>
            <a:r>
              <a:rPr lang="en-US" sz="1000" dirty="0" err="1" smtClean="0"/>
              <a:t>Buildtime</a:t>
            </a:r>
            <a:r>
              <a:rPr lang="en-US" sz="1000" dirty="0" smtClean="0"/>
              <a:t/>
            </a:r>
            <a:br>
              <a:rPr lang="en-US" sz="1000" dirty="0" smtClean="0"/>
            </a:br>
            <a:r>
              <a:rPr lang="en-US" sz="1000" dirty="0" smtClean="0"/>
              <a:t>http protocol</a:t>
            </a:r>
            <a:endParaRPr lang="en-US" sz="1000" dirty="0"/>
          </a:p>
        </p:txBody>
      </p:sp>
      <p:sp>
        <p:nvSpPr>
          <p:cNvPr id="131" name="Oval 29"/>
          <p:cNvSpPr>
            <a:spLocks noChangeArrowheads="1"/>
          </p:cNvSpPr>
          <p:nvPr/>
        </p:nvSpPr>
        <p:spPr bwMode="auto">
          <a:xfrm>
            <a:off x="29549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3" name="Oval 31"/>
          <p:cNvSpPr>
            <a:spLocks noChangeArrowheads="1"/>
          </p:cNvSpPr>
          <p:nvPr/>
        </p:nvSpPr>
        <p:spPr bwMode="auto">
          <a:xfrm>
            <a:off x="288823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4" name="Oval 31"/>
          <p:cNvSpPr>
            <a:spLocks noChangeArrowheads="1"/>
          </p:cNvSpPr>
          <p:nvPr/>
        </p:nvSpPr>
        <p:spPr bwMode="auto">
          <a:xfrm>
            <a:off x="307238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5" name="Picture 33" descr="generc-tower.jpg"/>
          <p:cNvPicPr>
            <a:picLocks noChangeAspect="1"/>
          </p:cNvPicPr>
          <p:nvPr/>
        </p:nvPicPr>
        <p:blipFill>
          <a:blip r:embed="rId10">
            <a:clrChange>
              <a:clrFrom>
                <a:srgbClr val="FDFEFE"/>
              </a:clrFrom>
              <a:clrTo>
                <a:srgbClr val="FDFEFE">
                  <a:alpha val="0"/>
                </a:srgbClr>
              </a:clrTo>
            </a:clrChange>
          </a:blip>
          <a:srcRect/>
          <a:stretch>
            <a:fillRect/>
          </a:stretch>
        </p:blipFill>
        <p:spPr bwMode="auto">
          <a:xfrm>
            <a:off x="2690958" y="4000500"/>
            <a:ext cx="698905" cy="762000"/>
          </a:xfrm>
          <a:prstGeom prst="rect">
            <a:avLst/>
          </a:prstGeom>
          <a:noFill/>
          <a:ln w="9525">
            <a:noFill/>
            <a:miter lim="800000"/>
            <a:headEnd/>
            <a:tailEnd/>
          </a:ln>
        </p:spPr>
      </p:pic>
      <p:pic>
        <p:nvPicPr>
          <p:cNvPr id="136" name="Picture 21" descr="C:\Documents and Settings\Administrator\My Documents\My Pictures\Microsoft Clip Organizer\CG213.bmp"/>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061641" y="4508077"/>
            <a:ext cx="217237" cy="260684"/>
          </a:xfrm>
          <a:prstGeom prst="rect">
            <a:avLst/>
          </a:prstGeom>
          <a:solidFill>
            <a:srgbClr val="FEFFF6"/>
          </a:solidFill>
          <a:ln w="9525">
            <a:solidFill>
              <a:schemeClr val="tx1"/>
            </a:solidFill>
            <a:miter lim="800000"/>
            <a:headEnd/>
            <a:tailEnd/>
          </a:ln>
        </p:spPr>
      </p:pic>
      <p:sp>
        <p:nvSpPr>
          <p:cNvPr id="137" name="Text Box 10"/>
          <p:cNvSpPr txBox="1">
            <a:spLocks noChangeArrowheads="1"/>
          </p:cNvSpPr>
          <p:nvPr/>
        </p:nvSpPr>
        <p:spPr bwMode="auto">
          <a:xfrm>
            <a:off x="2243906" y="3706813"/>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IDOL</a:t>
            </a:r>
            <a:endParaRPr lang="en-US" sz="1600" b="1" dirty="0"/>
          </a:p>
        </p:txBody>
      </p:sp>
      <p:cxnSp>
        <p:nvCxnSpPr>
          <p:cNvPr id="139" name="AutoShape 57"/>
          <p:cNvCxnSpPr>
            <a:cxnSpLocks noChangeShapeType="1"/>
            <a:stCxn id="142" idx="4"/>
            <a:endCxn id="131" idx="0"/>
          </p:cNvCxnSpPr>
          <p:nvPr/>
        </p:nvCxnSpPr>
        <p:spPr bwMode="auto">
          <a:xfrm rot="5400000">
            <a:off x="2415447" y="3009819"/>
            <a:ext cx="1269793" cy="105145"/>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42" name="Oval 30"/>
          <p:cNvSpPr>
            <a:spLocks noChangeArrowheads="1"/>
          </p:cNvSpPr>
          <p:nvPr/>
        </p:nvSpPr>
        <p:spPr bwMode="auto">
          <a:xfrm>
            <a:off x="3060052" y="2351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46" name="Group 111"/>
          <p:cNvGrpSpPr>
            <a:grpSpLocks/>
          </p:cNvGrpSpPr>
          <p:nvPr/>
        </p:nvGrpSpPr>
        <p:grpSpPr bwMode="auto">
          <a:xfrm>
            <a:off x="315491" y="5487030"/>
            <a:ext cx="520700" cy="77788"/>
            <a:chOff x="5702" y="1109"/>
            <a:chExt cx="328" cy="49"/>
          </a:xfrm>
        </p:grpSpPr>
        <p:cxnSp>
          <p:nvCxnSpPr>
            <p:cNvPr id="150" name="AutoShape 104"/>
            <p:cNvCxnSpPr>
              <a:cxnSpLocks noChangeShapeType="1"/>
              <a:stCxn id="152" idx="2"/>
              <a:endCxn id="151" idx="6"/>
            </p:cNvCxnSpPr>
            <p:nvPr/>
          </p:nvCxnSpPr>
          <p:spPr bwMode="auto">
            <a:xfrm rot="10800000">
              <a:off x="5756" y="1133"/>
              <a:ext cx="220" cy="1"/>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51"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2"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8" name="Text Box 61"/>
          <p:cNvSpPr txBox="1">
            <a:spLocks noChangeArrowheads="1"/>
          </p:cNvSpPr>
          <p:nvPr/>
        </p:nvSpPr>
        <p:spPr bwMode="auto">
          <a:xfrm>
            <a:off x="914743" y="5268211"/>
            <a:ext cx="1472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Runtime</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59" name="AutoShape 108"/>
          <p:cNvCxnSpPr>
            <a:cxnSpLocks noChangeShapeType="1"/>
          </p:cNvCxnSpPr>
          <p:nvPr/>
        </p:nvCxnSpPr>
        <p:spPr bwMode="auto">
          <a:xfrm rot="5400000">
            <a:off x="5225046" y="2519528"/>
            <a:ext cx="58090" cy="4645992"/>
          </a:xfrm>
          <a:prstGeom prst="bentConnector3">
            <a:avLst>
              <a:gd name="adj1" fmla="val 668428"/>
            </a:avLst>
          </a:prstGeom>
          <a:noFill/>
          <a:ln w="15875">
            <a:solidFill>
              <a:srgbClr val="0000FF"/>
            </a:solidFill>
            <a:miter lim="800000"/>
            <a:headEnd type="triangle" w="med" len="med"/>
            <a:tailEnd type="triangle" w="med" len="med"/>
          </a:ln>
          <a:effectLst/>
        </p:spPr>
      </p:cxnSp>
      <p:sp>
        <p:nvSpPr>
          <p:cNvPr id="162" name="Oval 55"/>
          <p:cNvSpPr>
            <a:spLocks noChangeArrowheads="1"/>
          </p:cNvSpPr>
          <p:nvPr/>
        </p:nvSpPr>
        <p:spPr bwMode="auto">
          <a:xfrm>
            <a:off x="7534224"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6" name="AutoShape 57"/>
          <p:cNvCxnSpPr>
            <a:cxnSpLocks noChangeShapeType="1"/>
          </p:cNvCxnSpPr>
          <p:nvPr/>
        </p:nvCxnSpPr>
        <p:spPr bwMode="auto">
          <a:xfrm rot="5400000">
            <a:off x="4224114" y="3733656"/>
            <a:ext cx="1588" cy="2217737"/>
          </a:xfrm>
          <a:prstGeom prst="bentConnector3">
            <a:avLst>
              <a:gd name="adj1" fmla="val 17594584"/>
            </a:avLst>
          </a:prstGeom>
          <a:noFill/>
          <a:ln w="15875">
            <a:solidFill>
              <a:srgbClr val="AFB22B"/>
            </a:solidFill>
            <a:miter lim="800000"/>
            <a:headEnd type="triangle" w="med" len="med"/>
            <a:tailEnd type="triangle" w="med" len="med"/>
          </a:ln>
          <a:effectLst/>
        </p:spPr>
      </p:cxnSp>
      <p:sp>
        <p:nvSpPr>
          <p:cNvPr id="167" name="Oval 31"/>
          <p:cNvSpPr>
            <a:spLocks noChangeArrowheads="1"/>
          </p:cNvSpPr>
          <p:nvPr/>
        </p:nvSpPr>
        <p:spPr bwMode="auto">
          <a:xfrm>
            <a:off x="5599682" y="48044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85" name="Group 111"/>
          <p:cNvGrpSpPr>
            <a:grpSpLocks/>
          </p:cNvGrpSpPr>
          <p:nvPr/>
        </p:nvGrpSpPr>
        <p:grpSpPr bwMode="auto">
          <a:xfrm>
            <a:off x="315491" y="5804530"/>
            <a:ext cx="520700" cy="77788"/>
            <a:chOff x="5702" y="1109"/>
            <a:chExt cx="328" cy="49"/>
          </a:xfrm>
        </p:grpSpPr>
        <p:cxnSp>
          <p:nvCxnSpPr>
            <p:cNvPr id="186" name="AutoShape 104"/>
            <p:cNvCxnSpPr>
              <a:cxnSpLocks noChangeShapeType="1"/>
              <a:stCxn id="188" idx="2"/>
              <a:endCxn id="187" idx="6"/>
            </p:cNvCxnSpPr>
            <p:nvPr/>
          </p:nvCxnSpPr>
          <p:spPr bwMode="auto">
            <a:xfrm rot="10800000">
              <a:off x="5756" y="1133"/>
              <a:ext cx="220" cy="1"/>
            </a:xfrm>
            <a:prstGeom prst="bentConnector3">
              <a:avLst>
                <a:gd name="adj1" fmla="val 50000"/>
              </a:avLst>
            </a:prstGeom>
            <a:noFill/>
            <a:ln w="15875">
              <a:solidFill>
                <a:srgbClr val="AFB22B"/>
              </a:solidFill>
              <a:miter lim="800000"/>
              <a:headEnd type="triangle" w="med" len="med"/>
              <a:tailEnd type="triangle" w="med" len="med"/>
            </a:ln>
            <a:effectLst/>
          </p:spPr>
        </p:cxnSp>
        <p:sp>
          <p:nvSpPr>
            <p:cNvPr id="187"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88"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89" name="Text Box 61"/>
          <p:cNvSpPr txBox="1">
            <a:spLocks noChangeArrowheads="1"/>
          </p:cNvSpPr>
          <p:nvPr/>
        </p:nvSpPr>
        <p:spPr bwMode="auto">
          <a:xfrm>
            <a:off x="914743" y="5585711"/>
            <a:ext cx="1345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a:t>
            </a:r>
            <a:r>
              <a:rPr lang="en-US" sz="1000" dirty="0" err="1" smtClean="0"/>
              <a:t>Buildtime</a:t>
            </a:r>
            <a:r>
              <a:rPr lang="en-US" sz="1000" dirty="0" smtClean="0"/>
              <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210" name="AutoShape 108"/>
          <p:cNvCxnSpPr>
            <a:cxnSpLocks noChangeShapeType="1"/>
            <a:stCxn id="212" idx="2"/>
            <a:endCxn id="211" idx="6"/>
          </p:cNvCxnSpPr>
          <p:nvPr/>
        </p:nvCxnSpPr>
        <p:spPr bwMode="auto">
          <a:xfrm rot="10800000">
            <a:off x="396454" y="4379808"/>
            <a:ext cx="349250" cy="1587"/>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211" name="Oval 109"/>
          <p:cNvSpPr>
            <a:spLocks noChangeArrowheads="1"/>
          </p:cNvSpPr>
          <p:nvPr/>
        </p:nvSpPr>
        <p:spPr bwMode="auto">
          <a:xfrm>
            <a:off x="310729" y="434170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12" name="Oval 110"/>
          <p:cNvSpPr>
            <a:spLocks noChangeArrowheads="1"/>
          </p:cNvSpPr>
          <p:nvPr/>
        </p:nvSpPr>
        <p:spPr bwMode="auto">
          <a:xfrm>
            <a:off x="745704" y="43432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13" name="Text Box 112"/>
          <p:cNvSpPr txBox="1">
            <a:spLocks noChangeArrowheads="1"/>
          </p:cNvSpPr>
          <p:nvPr/>
        </p:nvSpPr>
        <p:spPr bwMode="auto">
          <a:xfrm>
            <a:off x="906041" y="4166230"/>
            <a:ext cx="146885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Client-DB</a:t>
            </a:r>
            <a:br>
              <a:rPr lang="en-US" sz="1000" dirty="0" smtClean="0"/>
            </a:br>
            <a:r>
              <a:rPr lang="en-US" sz="1000" dirty="0" smtClean="0"/>
              <a:t>Proprietary protocol</a:t>
            </a:r>
            <a:endParaRPr lang="en-US" sz="1000" dirty="0"/>
          </a:p>
        </p:txBody>
      </p:sp>
      <p:pic>
        <p:nvPicPr>
          <p:cNvPr id="215" name="Picture 32"/>
          <p:cNvPicPr>
            <a:picLocks noChangeAspect="1" noChangeArrowheads="1"/>
          </p:cNvPicPr>
          <p:nvPr/>
        </p:nvPicPr>
        <p:blipFill>
          <a:blip r:embed="rId12" cstate="print"/>
          <a:srcRect/>
          <a:stretch>
            <a:fillRect/>
          </a:stretch>
        </p:blipFill>
        <p:spPr bwMode="auto">
          <a:xfrm>
            <a:off x="2981325" y="977900"/>
            <a:ext cx="296148" cy="339725"/>
          </a:xfrm>
          <a:prstGeom prst="rect">
            <a:avLst/>
          </a:prstGeom>
          <a:noFill/>
          <a:ln w="9525">
            <a:noFill/>
            <a:miter lim="800000"/>
            <a:headEnd/>
            <a:tailEnd/>
          </a:ln>
        </p:spPr>
      </p:pic>
      <p:pic>
        <p:nvPicPr>
          <p:cNvPr id="217" name="Picture 32"/>
          <p:cNvPicPr>
            <a:picLocks noChangeAspect="1" noChangeArrowheads="1"/>
          </p:cNvPicPr>
          <p:nvPr/>
        </p:nvPicPr>
        <p:blipFill>
          <a:blip r:embed="rId12" cstate="print"/>
          <a:srcRect/>
          <a:stretch>
            <a:fillRect/>
          </a:stretch>
        </p:blipFill>
        <p:spPr bwMode="auto">
          <a:xfrm>
            <a:off x="923925" y="1066800"/>
            <a:ext cx="296148" cy="339725"/>
          </a:xfrm>
          <a:prstGeom prst="rect">
            <a:avLst/>
          </a:prstGeom>
          <a:noFill/>
          <a:ln w="9525">
            <a:noFill/>
            <a:miter lim="800000"/>
            <a:headEnd/>
            <a:tailEnd/>
          </a:ln>
        </p:spPr>
      </p:pic>
      <p:sp>
        <p:nvSpPr>
          <p:cNvPr id="104" name="Oval 38"/>
          <p:cNvSpPr>
            <a:spLocks noChangeArrowheads="1"/>
          </p:cNvSpPr>
          <p:nvPr/>
        </p:nvSpPr>
        <p:spPr bwMode="auto">
          <a:xfrm>
            <a:off x="5082380" y="2350501"/>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cxnSp>
        <p:nvCxnSpPr>
          <p:cNvPr id="105" name="AutoShape 57"/>
          <p:cNvCxnSpPr>
            <a:cxnSpLocks noChangeShapeType="1"/>
            <a:stCxn id="104" idx="4"/>
            <a:endCxn id="107" idx="0"/>
          </p:cNvCxnSpPr>
          <p:nvPr/>
        </p:nvCxnSpPr>
        <p:spPr bwMode="auto">
          <a:xfrm rot="5400000">
            <a:off x="3503208" y="2075252"/>
            <a:ext cx="1268999" cy="1975073"/>
          </a:xfrm>
          <a:prstGeom prst="bentConnector3">
            <a:avLst>
              <a:gd name="adj1" fmla="val 29484"/>
            </a:avLst>
          </a:prstGeom>
          <a:noFill/>
          <a:ln w="15875">
            <a:solidFill>
              <a:srgbClr val="FF6600"/>
            </a:solidFill>
            <a:miter lim="800000"/>
            <a:headEnd type="triangle" w="med" len="med"/>
            <a:tailEnd type="triangle" w="med" len="med"/>
          </a:ln>
          <a:effectLst/>
        </p:spPr>
      </p:cxnSp>
      <p:sp>
        <p:nvSpPr>
          <p:cNvPr id="107" name="Oval 29"/>
          <p:cNvSpPr>
            <a:spLocks noChangeArrowheads="1"/>
          </p:cNvSpPr>
          <p:nvPr/>
        </p:nvSpPr>
        <p:spPr bwMode="auto">
          <a:xfrm>
            <a:off x="3107307" y="369728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Logical Architecture for V6 / CATIA V5</a:t>
            </a:r>
            <a:endParaRPr lang="en-US" dirty="0"/>
          </a:p>
        </p:txBody>
      </p:sp>
      <p:sp>
        <p:nvSpPr>
          <p:cNvPr id="7" name="Text Box 10"/>
          <p:cNvSpPr txBox="1">
            <a:spLocks noChangeArrowheads="1"/>
          </p:cNvSpPr>
          <p:nvPr/>
        </p:nvSpPr>
        <p:spPr bwMode="auto">
          <a:xfrm>
            <a:off x="4643079" y="3744913"/>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MCS </a:t>
            </a:r>
            <a:endParaRPr lang="en-US" sz="1600" b="1" dirty="0"/>
          </a:p>
        </p:txBody>
      </p:sp>
      <p:sp>
        <p:nvSpPr>
          <p:cNvPr id="8" name="Text Box 11"/>
          <p:cNvSpPr txBox="1">
            <a:spLocks noChangeArrowheads="1"/>
          </p:cNvSpPr>
          <p:nvPr/>
        </p:nvSpPr>
        <p:spPr bwMode="auto">
          <a:xfrm>
            <a:off x="3716338" y="6472238"/>
            <a:ext cx="1619250"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DB</a:t>
            </a:r>
            <a:endParaRPr lang="en-US" sz="1600" b="1" dirty="0"/>
          </a:p>
        </p:txBody>
      </p:sp>
      <p:sp>
        <p:nvSpPr>
          <p:cNvPr id="9" name="Text Box 12"/>
          <p:cNvSpPr txBox="1">
            <a:spLocks noChangeArrowheads="1"/>
          </p:cNvSpPr>
          <p:nvPr/>
        </p:nvSpPr>
        <p:spPr bwMode="auto">
          <a:xfrm>
            <a:off x="6816725" y="3710106"/>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FCS</a:t>
            </a:r>
            <a:endParaRPr lang="en-US" sz="1600" b="1" dirty="0"/>
          </a:p>
        </p:txBody>
      </p:sp>
      <p:cxnSp>
        <p:nvCxnSpPr>
          <p:cNvPr id="17" name="AutoShape 26"/>
          <p:cNvCxnSpPr>
            <a:cxnSpLocks noChangeShapeType="1"/>
            <a:stCxn id="45" idx="4"/>
            <a:endCxn id="18" idx="0"/>
          </p:cNvCxnSpPr>
          <p:nvPr/>
        </p:nvCxnSpPr>
        <p:spPr bwMode="auto">
          <a:xfrm rot="16200000" flipH="1">
            <a:off x="2642977" y="1130372"/>
            <a:ext cx="1301155" cy="3853432"/>
          </a:xfrm>
          <a:prstGeom prst="bentConnector3">
            <a:avLst>
              <a:gd name="adj1" fmla="val 71473"/>
            </a:avLst>
          </a:prstGeom>
          <a:noFill/>
          <a:ln w="15875">
            <a:solidFill>
              <a:srgbClr val="008000"/>
            </a:solidFill>
            <a:miter lim="800000"/>
            <a:headEnd type="triangle" w="med" len="med"/>
            <a:tailEnd type="triangle" w="med" len="med"/>
          </a:ln>
          <a:effectLst/>
        </p:spPr>
      </p:cxnSp>
      <p:sp>
        <p:nvSpPr>
          <p:cNvPr id="18" name="Oval 29"/>
          <p:cNvSpPr>
            <a:spLocks noChangeArrowheads="1"/>
          </p:cNvSpPr>
          <p:nvPr/>
        </p:nvSpPr>
        <p:spPr bwMode="auto">
          <a:xfrm>
            <a:off x="5177407"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9" name="Oval 30"/>
          <p:cNvSpPr>
            <a:spLocks noChangeArrowheads="1"/>
          </p:cNvSpPr>
          <p:nvPr/>
        </p:nvSpPr>
        <p:spPr bwMode="auto">
          <a:xfrm>
            <a:off x="5348857"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 name="Oval 31"/>
          <p:cNvSpPr>
            <a:spLocks noChangeArrowheads="1"/>
          </p:cNvSpPr>
          <p:nvPr/>
        </p:nvSpPr>
        <p:spPr bwMode="auto">
          <a:xfrm>
            <a:off x="5520307"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3" name="Oval 42"/>
          <p:cNvSpPr>
            <a:spLocks noChangeArrowheads="1"/>
          </p:cNvSpPr>
          <p:nvPr/>
        </p:nvSpPr>
        <p:spPr bwMode="auto">
          <a:xfrm>
            <a:off x="7150100"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4" name="Oval 43"/>
          <p:cNvSpPr>
            <a:spLocks noChangeArrowheads="1"/>
          </p:cNvSpPr>
          <p:nvPr/>
        </p:nvSpPr>
        <p:spPr bwMode="auto">
          <a:xfrm>
            <a:off x="7321550"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cxnSp>
        <p:nvCxnSpPr>
          <p:cNvPr id="25" name="AutoShape 47"/>
          <p:cNvCxnSpPr>
            <a:cxnSpLocks noChangeShapeType="1"/>
            <a:stCxn id="46" idx="4"/>
            <a:endCxn id="23" idx="0"/>
          </p:cNvCxnSpPr>
          <p:nvPr/>
        </p:nvCxnSpPr>
        <p:spPr bwMode="auto">
          <a:xfrm rot="16200000" flipH="1">
            <a:off x="3715048" y="229750"/>
            <a:ext cx="1301155" cy="5654675"/>
          </a:xfrm>
          <a:prstGeom prst="bentConnector3">
            <a:avLst>
              <a:gd name="adj1" fmla="val 41216"/>
            </a:avLst>
          </a:prstGeom>
          <a:noFill/>
          <a:ln w="15875">
            <a:solidFill>
              <a:srgbClr val="0000FF"/>
            </a:solidFill>
            <a:miter lim="800000"/>
            <a:headEnd type="triangle" w="med" len="med"/>
            <a:tailEnd type="triangle" w="med" len="med"/>
          </a:ln>
          <a:effectLst/>
        </p:spPr>
      </p:cxnSp>
      <p:sp>
        <p:nvSpPr>
          <p:cNvPr id="29" name="Oval 51"/>
          <p:cNvSpPr>
            <a:spLocks noChangeArrowheads="1"/>
          </p:cNvSpPr>
          <p:nvPr/>
        </p:nvSpPr>
        <p:spPr bwMode="auto">
          <a:xfrm>
            <a:off x="4570413" y="572611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0" name="Oval 52"/>
          <p:cNvSpPr>
            <a:spLocks noChangeArrowheads="1"/>
          </p:cNvSpPr>
          <p:nvPr/>
        </p:nvSpPr>
        <p:spPr bwMode="auto">
          <a:xfrm>
            <a:off x="5290119"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1" name="AutoShape 53"/>
          <p:cNvCxnSpPr>
            <a:cxnSpLocks noChangeShapeType="1"/>
            <a:stCxn id="29" idx="0"/>
            <a:endCxn id="30" idx="4"/>
          </p:cNvCxnSpPr>
          <p:nvPr/>
        </p:nvCxnSpPr>
        <p:spPr bwMode="auto">
          <a:xfrm rot="5400000" flipH="1" flipV="1">
            <a:off x="4550384" y="4943515"/>
            <a:ext cx="845490" cy="719706"/>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3" name="Oval 55"/>
          <p:cNvSpPr>
            <a:spLocks noChangeArrowheads="1"/>
          </p:cNvSpPr>
          <p:nvPr/>
        </p:nvSpPr>
        <p:spPr bwMode="auto">
          <a:xfrm>
            <a:off x="7381824"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7" name="Oval 59"/>
          <p:cNvSpPr>
            <a:spLocks noChangeArrowheads="1"/>
          </p:cNvSpPr>
          <p:nvPr/>
        </p:nvSpPr>
        <p:spPr bwMode="auto">
          <a:xfrm>
            <a:off x="7493000"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sp>
        <p:nvSpPr>
          <p:cNvPr id="38" name="Text Box 61"/>
          <p:cNvSpPr txBox="1">
            <a:spLocks noChangeArrowheads="1"/>
          </p:cNvSpPr>
          <p:nvPr/>
        </p:nvSpPr>
        <p:spPr bwMode="auto">
          <a:xfrm>
            <a:off x="902043" y="5039611"/>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a:t>Client</a:t>
            </a:r>
            <a:r>
              <a:rPr lang="en-US" sz="1000" dirty="0" smtClean="0"/>
              <a:t>-MCS</a:t>
            </a:r>
            <a:br>
              <a:rPr lang="en-US" sz="1000" dirty="0" smtClean="0"/>
            </a:br>
            <a:r>
              <a:rPr lang="en-US" sz="1000" dirty="0" smtClean="0"/>
              <a:t>http/</a:t>
            </a:r>
            <a:r>
              <a:rPr lang="en-US" sz="1000" dirty="0" err="1" smtClean="0"/>
              <a:t>s</a:t>
            </a:r>
            <a:r>
              <a:rPr lang="en-US" sz="1000" dirty="0" smtClean="0"/>
              <a:t> protocol</a:t>
            </a:r>
            <a:endParaRPr lang="en-US" sz="1000" dirty="0"/>
          </a:p>
        </p:txBody>
      </p:sp>
      <p:sp>
        <p:nvSpPr>
          <p:cNvPr id="44" name="Text Box 81"/>
          <p:cNvSpPr txBox="1">
            <a:spLocks noChangeArrowheads="1"/>
          </p:cNvSpPr>
          <p:nvPr/>
        </p:nvSpPr>
        <p:spPr bwMode="auto">
          <a:xfrm>
            <a:off x="622233" y="1816953"/>
            <a:ext cx="1800225" cy="581025"/>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3DLIVE</a:t>
            </a:r>
          </a:p>
          <a:p>
            <a:pPr algn="ctr">
              <a:spcBef>
                <a:spcPct val="0"/>
              </a:spcBef>
            </a:pPr>
            <a:r>
              <a:rPr lang="en-US" sz="1600" b="1" dirty="0"/>
              <a:t>Navigator</a:t>
            </a:r>
          </a:p>
        </p:txBody>
      </p:sp>
      <p:sp>
        <p:nvSpPr>
          <p:cNvPr id="45" name="Oval 83"/>
          <p:cNvSpPr>
            <a:spLocks noChangeArrowheads="1"/>
          </p:cNvSpPr>
          <p:nvPr/>
        </p:nvSpPr>
        <p:spPr bwMode="auto">
          <a:xfrm>
            <a:off x="1323975"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46" name="Oval 84"/>
          <p:cNvSpPr>
            <a:spLocks noChangeArrowheads="1"/>
          </p:cNvSpPr>
          <p:nvPr/>
        </p:nvSpPr>
        <p:spPr bwMode="auto">
          <a:xfrm>
            <a:off x="1495425"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3" name="Group 85"/>
          <p:cNvGrpSpPr>
            <a:grpSpLocks/>
          </p:cNvGrpSpPr>
          <p:nvPr/>
        </p:nvGrpSpPr>
        <p:grpSpPr bwMode="auto">
          <a:xfrm>
            <a:off x="790760" y="1200761"/>
            <a:ext cx="1117898" cy="664571"/>
            <a:chOff x="2426" y="1073"/>
            <a:chExt cx="530" cy="376"/>
          </a:xfrm>
        </p:grpSpPr>
        <p:pic>
          <p:nvPicPr>
            <p:cNvPr id="48" name="Picture 86"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93" y="1073"/>
              <a:ext cx="363" cy="344"/>
            </a:xfrm>
            <a:prstGeom prst="rect">
              <a:avLst/>
            </a:prstGeom>
            <a:noFill/>
          </p:spPr>
        </p:pic>
        <p:pic>
          <p:nvPicPr>
            <p:cNvPr id="49" name="Picture 87"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grpSp>
        <p:nvGrpSpPr>
          <p:cNvPr id="5" name="Group 111"/>
          <p:cNvGrpSpPr>
            <a:grpSpLocks/>
          </p:cNvGrpSpPr>
          <p:nvPr/>
        </p:nvGrpSpPr>
        <p:grpSpPr bwMode="auto">
          <a:xfrm>
            <a:off x="290091" y="5182230"/>
            <a:ext cx="520700" cy="77788"/>
            <a:chOff x="5702" y="1109"/>
            <a:chExt cx="328" cy="49"/>
          </a:xfrm>
        </p:grpSpPr>
        <p:cxnSp>
          <p:nvCxnSpPr>
            <p:cNvPr id="59" name="AutoShape 104"/>
            <p:cNvCxnSpPr>
              <a:cxnSpLocks noChangeShapeType="1"/>
              <a:stCxn id="61" idx="2"/>
              <a:endCxn id="60" idx="6"/>
            </p:cNvCxnSpPr>
            <p:nvPr/>
          </p:nvCxnSpPr>
          <p:spPr bwMode="auto">
            <a:xfrm rot="10800000">
              <a:off x="5756" y="1133"/>
              <a:ext cx="220" cy="1"/>
            </a:xfrm>
            <a:prstGeom prst="bentConnector3">
              <a:avLst>
                <a:gd name="adj1" fmla="val 50000"/>
              </a:avLst>
            </a:prstGeom>
            <a:noFill/>
            <a:ln w="15875">
              <a:solidFill>
                <a:srgbClr val="008000"/>
              </a:solidFill>
              <a:miter lim="800000"/>
              <a:headEnd type="triangle" w="med" len="med"/>
              <a:tailEnd type="triangle" w="med" len="med"/>
            </a:ln>
            <a:effectLst/>
          </p:spPr>
        </p:cxnSp>
        <p:sp>
          <p:nvSpPr>
            <p:cNvPr id="60"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1"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cxnSp>
        <p:nvCxnSpPr>
          <p:cNvPr id="62" name="AutoShape 108"/>
          <p:cNvCxnSpPr>
            <a:cxnSpLocks noChangeShapeType="1"/>
            <a:stCxn id="64" idx="2"/>
            <a:endCxn id="63" idx="6"/>
          </p:cNvCxnSpPr>
          <p:nvPr/>
        </p:nvCxnSpPr>
        <p:spPr bwMode="auto">
          <a:xfrm rot="10800000">
            <a:off x="409154" y="5637108"/>
            <a:ext cx="349250" cy="1587"/>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63" name="Oval 109"/>
          <p:cNvSpPr>
            <a:spLocks noChangeArrowheads="1"/>
          </p:cNvSpPr>
          <p:nvPr/>
        </p:nvSpPr>
        <p:spPr bwMode="auto">
          <a:xfrm>
            <a:off x="323429" y="559900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4" name="Oval 110"/>
          <p:cNvSpPr>
            <a:spLocks noChangeArrowheads="1"/>
          </p:cNvSpPr>
          <p:nvPr/>
        </p:nvSpPr>
        <p:spPr bwMode="auto">
          <a:xfrm>
            <a:off x="758404" y="56005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5" name="Text Box 112"/>
          <p:cNvSpPr txBox="1">
            <a:spLocks noChangeArrowheads="1"/>
          </p:cNvSpPr>
          <p:nvPr/>
        </p:nvSpPr>
        <p:spPr bwMode="auto">
          <a:xfrm>
            <a:off x="906041" y="5525130"/>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smtClean="0"/>
              <a:t>Client-FCS</a:t>
            </a:r>
            <a:br>
              <a:rPr lang="en-US" sz="1000" dirty="0" smtClean="0"/>
            </a:br>
            <a:r>
              <a:rPr lang="en-US" sz="1000" dirty="0" smtClean="0"/>
              <a:t>http/</a:t>
            </a:r>
            <a:r>
              <a:rPr lang="en-US" sz="1000" dirty="0" err="1" smtClean="0"/>
              <a:t>s</a:t>
            </a:r>
            <a:r>
              <a:rPr lang="en-US" sz="1000" dirty="0" smtClean="0"/>
              <a:t> protocol</a:t>
            </a:r>
            <a:endParaRPr lang="en-US" sz="1000" dirty="0"/>
          </a:p>
        </p:txBody>
      </p:sp>
      <p:grpSp>
        <p:nvGrpSpPr>
          <p:cNvPr id="6" name="Group 85"/>
          <p:cNvGrpSpPr>
            <a:grpSpLocks/>
          </p:cNvGrpSpPr>
          <p:nvPr/>
        </p:nvGrpSpPr>
        <p:grpSpPr bwMode="auto">
          <a:xfrm>
            <a:off x="2890189" y="1164232"/>
            <a:ext cx="1052513" cy="608013"/>
            <a:chOff x="2426" y="1117"/>
            <a:chExt cx="499" cy="344"/>
          </a:xfrm>
        </p:grpSpPr>
        <p:pic>
          <p:nvPicPr>
            <p:cNvPr id="67" name="Picture 86"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68" name="Picture 87"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69" name="Text Box 81"/>
          <p:cNvSpPr txBox="1">
            <a:spLocks noChangeArrowheads="1"/>
          </p:cNvSpPr>
          <p:nvPr/>
        </p:nvSpPr>
        <p:spPr bwMode="auto">
          <a:xfrm>
            <a:off x="2267890" y="1791295"/>
            <a:ext cx="2089150" cy="338554"/>
          </a:xfrm>
          <a:prstGeom prst="rect">
            <a:avLst/>
          </a:prstGeom>
          <a:noFill/>
          <a:ln w="9525">
            <a:noFill/>
            <a:miter lim="800000"/>
            <a:headEnd/>
            <a:tailEnd/>
          </a:ln>
          <a:effectLst/>
        </p:spPr>
        <p:txBody>
          <a:bodyPr wrap="square">
            <a:prstTxWarp prst="textNoShape">
              <a:avLst/>
            </a:prstTxWarp>
            <a:spAutoFit/>
          </a:bodyPr>
          <a:lstStyle/>
          <a:p>
            <a:pPr algn="ctr">
              <a:spcBef>
                <a:spcPct val="0"/>
              </a:spcBef>
            </a:pPr>
            <a:r>
              <a:rPr lang="en-US" sz="1600" b="1" dirty="0" smtClean="0"/>
              <a:t>Governance</a:t>
            </a:r>
            <a:endParaRPr lang="en-US" sz="1600" b="1" dirty="0"/>
          </a:p>
        </p:txBody>
      </p:sp>
      <p:sp>
        <p:nvSpPr>
          <p:cNvPr id="70" name="Oval 30"/>
          <p:cNvSpPr>
            <a:spLocks noChangeArrowheads="1"/>
          </p:cNvSpPr>
          <p:nvPr/>
        </p:nvSpPr>
        <p:spPr bwMode="auto">
          <a:xfrm>
            <a:off x="3234677"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72" name="Picture 15" descr="C:\Documents and Settings\Administrator\My Documents\My Pictures\Microsoft Clip Organizer\CG196.wmf">
            <a:hlinkClick r:id="rId5" action="ppaction://hlinksldjump"/>
          </p:cNvPr>
          <p:cNvPicPr>
            <a:picLocks noChangeAspect="1" noChangeArrowheads="1"/>
          </p:cNvPicPr>
          <p:nvPr/>
        </p:nvPicPr>
        <p:blipFill>
          <a:blip r:embed="rId6"/>
          <a:srcRect/>
          <a:stretch>
            <a:fillRect/>
          </a:stretch>
        </p:blipFill>
        <p:spPr bwMode="auto">
          <a:xfrm>
            <a:off x="5098032" y="3998268"/>
            <a:ext cx="558800" cy="762000"/>
          </a:xfrm>
          <a:prstGeom prst="rect">
            <a:avLst/>
          </a:prstGeom>
          <a:noFill/>
          <a:ln w="9525">
            <a:noFill/>
            <a:miter lim="800000"/>
            <a:headEnd/>
            <a:tailEnd/>
          </a:ln>
        </p:spPr>
      </p:pic>
      <p:pic>
        <p:nvPicPr>
          <p:cNvPr id="73" name="Picture 30" descr="CG1AE-0048.jpg"/>
          <p:cNvPicPr>
            <a:picLocks noChangeAspect="1"/>
          </p:cNvPicPr>
          <p:nvPr/>
        </p:nvPicPr>
        <p:blipFill>
          <a:blip r:embed="rId7"/>
          <a:srcRect/>
          <a:stretch>
            <a:fillRect/>
          </a:stretch>
        </p:blipFill>
        <p:spPr bwMode="auto">
          <a:xfrm>
            <a:off x="7188200" y="4006324"/>
            <a:ext cx="506413" cy="731838"/>
          </a:xfrm>
          <a:prstGeom prst="rect">
            <a:avLst/>
          </a:prstGeom>
          <a:noFill/>
          <a:ln w="9525">
            <a:noFill/>
            <a:miter lim="800000"/>
            <a:headEnd/>
            <a:tailEnd/>
          </a:ln>
        </p:spPr>
      </p:pic>
      <p:pic>
        <p:nvPicPr>
          <p:cNvPr id="74" name="Picture 31" descr="CG1A9-0047.jpg"/>
          <p:cNvPicPr>
            <a:picLocks noChangeAspect="1"/>
          </p:cNvPicPr>
          <p:nvPr/>
        </p:nvPicPr>
        <p:blipFill>
          <a:blip r:embed="rId8"/>
          <a:srcRect/>
          <a:stretch>
            <a:fillRect/>
          </a:stretch>
        </p:blipFill>
        <p:spPr bwMode="auto">
          <a:xfrm>
            <a:off x="4305300" y="5852468"/>
            <a:ext cx="493713" cy="674688"/>
          </a:xfrm>
          <a:prstGeom prst="rect">
            <a:avLst/>
          </a:prstGeom>
          <a:noFill/>
          <a:ln w="9525">
            <a:noFill/>
            <a:miter lim="800000"/>
            <a:headEnd/>
            <a:tailEnd/>
          </a:ln>
        </p:spPr>
      </p:pic>
      <p:cxnSp>
        <p:nvCxnSpPr>
          <p:cNvPr id="77" name="AutoShape 57"/>
          <p:cNvCxnSpPr>
            <a:cxnSpLocks noChangeShapeType="1"/>
            <a:stCxn id="70" idx="4"/>
            <a:endCxn id="19" idx="0"/>
          </p:cNvCxnSpPr>
          <p:nvPr/>
        </p:nvCxnSpPr>
        <p:spPr bwMode="auto">
          <a:xfrm rot="16200000" flipH="1">
            <a:off x="3684053" y="1999998"/>
            <a:ext cx="1301155" cy="2114180"/>
          </a:xfrm>
          <a:prstGeom prst="bentConnector3">
            <a:avLst>
              <a:gd name="adj1" fmla="val 64641"/>
            </a:avLst>
          </a:prstGeom>
          <a:noFill/>
          <a:ln w="15875">
            <a:solidFill>
              <a:srgbClr val="008000"/>
            </a:solidFill>
            <a:miter lim="800000"/>
            <a:headEnd type="triangle" w="med" len="med"/>
            <a:tailEnd type="triangle" w="med" len="med"/>
          </a:ln>
          <a:effectLst/>
        </p:spPr>
      </p:cxnSp>
      <p:cxnSp>
        <p:nvCxnSpPr>
          <p:cNvPr id="80" name="AutoShape 47"/>
          <p:cNvCxnSpPr>
            <a:cxnSpLocks noChangeShapeType="1"/>
            <a:stCxn id="84" idx="4"/>
            <a:endCxn id="24" idx="0"/>
          </p:cNvCxnSpPr>
          <p:nvPr/>
        </p:nvCxnSpPr>
        <p:spPr bwMode="auto">
          <a:xfrm rot="16200000" flipH="1">
            <a:off x="4761416" y="1104668"/>
            <a:ext cx="1301155" cy="3904840"/>
          </a:xfrm>
          <a:prstGeom prst="bentConnector3">
            <a:avLst>
              <a:gd name="adj1" fmla="val 34383"/>
            </a:avLst>
          </a:prstGeom>
          <a:noFill/>
          <a:ln w="15875">
            <a:solidFill>
              <a:srgbClr val="0000FF"/>
            </a:solidFill>
            <a:miter lim="800000"/>
            <a:headEnd type="triangle" w="med" len="med"/>
            <a:tailEnd type="triangle" w="med" len="med"/>
          </a:ln>
          <a:effectLst/>
        </p:spPr>
      </p:cxnSp>
      <p:sp>
        <p:nvSpPr>
          <p:cNvPr id="84" name="Oval 55"/>
          <p:cNvSpPr>
            <a:spLocks noChangeArrowheads="1"/>
          </p:cNvSpPr>
          <p:nvPr/>
        </p:nvSpPr>
        <p:spPr bwMode="auto">
          <a:xfrm>
            <a:off x="3416710"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92" name="Oval 31"/>
          <p:cNvSpPr>
            <a:spLocks noChangeArrowheads="1"/>
          </p:cNvSpPr>
          <p:nvPr/>
        </p:nvSpPr>
        <p:spPr bwMode="auto">
          <a:xfrm>
            <a:off x="5447282"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5" name="AutoShape 108"/>
          <p:cNvCxnSpPr>
            <a:cxnSpLocks noChangeShapeType="1"/>
            <a:stCxn id="157" idx="4"/>
            <a:endCxn id="92" idx="4"/>
          </p:cNvCxnSpPr>
          <p:nvPr/>
        </p:nvCxnSpPr>
        <p:spPr bwMode="auto">
          <a:xfrm rot="5400000">
            <a:off x="6368516" y="4002252"/>
            <a:ext cx="1588" cy="1756742"/>
          </a:xfrm>
          <a:prstGeom prst="bentConnector3">
            <a:avLst>
              <a:gd name="adj1" fmla="val 14395466"/>
            </a:avLst>
          </a:prstGeom>
          <a:noFill/>
          <a:ln w="15875">
            <a:solidFill>
              <a:srgbClr val="0000FF"/>
            </a:solidFill>
            <a:miter lim="800000"/>
            <a:headEnd type="triangle" w="med" len="med"/>
            <a:tailEnd type="triangle" w="med" len="med"/>
          </a:ln>
          <a:effectLst/>
        </p:spPr>
      </p:cxnSp>
      <p:sp>
        <p:nvSpPr>
          <p:cNvPr id="157" name="Oval 55"/>
          <p:cNvSpPr>
            <a:spLocks noChangeArrowheads="1"/>
          </p:cNvSpPr>
          <p:nvPr/>
        </p:nvSpPr>
        <p:spPr bwMode="auto">
          <a:xfrm>
            <a:off x="7204024"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72" name="Oval 52"/>
          <p:cNvSpPr>
            <a:spLocks noChangeArrowheads="1"/>
          </p:cNvSpPr>
          <p:nvPr/>
        </p:nvSpPr>
        <p:spPr bwMode="auto">
          <a:xfrm>
            <a:off x="5099619"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78" name="Text Box 19"/>
          <p:cNvSpPr txBox="1">
            <a:spLocks noChangeArrowheads="1"/>
          </p:cNvSpPr>
          <p:nvPr/>
        </p:nvSpPr>
        <p:spPr bwMode="auto">
          <a:xfrm>
            <a:off x="6324079" y="1530845"/>
            <a:ext cx="1800225" cy="1077218"/>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CATIA V5/ Designer Central</a:t>
            </a:r>
          </a:p>
          <a:p>
            <a:pPr algn="ctr">
              <a:spcBef>
                <a:spcPct val="0"/>
              </a:spcBef>
            </a:pPr>
            <a:endParaRPr lang="en-US" sz="1600" b="1" dirty="0"/>
          </a:p>
        </p:txBody>
      </p:sp>
      <p:sp>
        <p:nvSpPr>
          <p:cNvPr id="81" name="Oval 38"/>
          <p:cNvSpPr>
            <a:spLocks noChangeArrowheads="1"/>
          </p:cNvSpPr>
          <p:nvPr/>
        </p:nvSpPr>
        <p:spPr bwMode="auto">
          <a:xfrm>
            <a:off x="7294840" y="2329517"/>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grpSp>
        <p:nvGrpSpPr>
          <p:cNvPr id="10" name="Group 92"/>
          <p:cNvGrpSpPr>
            <a:grpSpLocks/>
          </p:cNvGrpSpPr>
          <p:nvPr/>
        </p:nvGrpSpPr>
        <p:grpSpPr bwMode="auto">
          <a:xfrm>
            <a:off x="6708241" y="861991"/>
            <a:ext cx="1054100" cy="608013"/>
            <a:chOff x="2426" y="1117"/>
            <a:chExt cx="499" cy="344"/>
          </a:xfrm>
        </p:grpSpPr>
        <p:pic>
          <p:nvPicPr>
            <p:cNvPr id="83" name="Picture 93" descr="PC_xml_Web_Service"/>
            <p:cNvPicPr>
              <a:picLocks noChangeAspect="1" noChangeArrowheads="1"/>
            </p:cNvPicPr>
            <p:nvPr/>
          </p:nvPicPr>
          <p:blipFill>
            <a:blip r:embed="rId3">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85" name="Picture 94" descr="BlueUser"/>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86" name="Oval 30"/>
          <p:cNvSpPr>
            <a:spLocks noChangeArrowheads="1"/>
          </p:cNvSpPr>
          <p:nvPr/>
        </p:nvSpPr>
        <p:spPr bwMode="auto">
          <a:xfrm>
            <a:off x="7059362"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93" name="AutoShape 58"/>
          <p:cNvCxnSpPr>
            <a:cxnSpLocks noChangeShapeType="1"/>
            <a:stCxn id="81" idx="4"/>
            <a:endCxn id="37" idx="0"/>
          </p:cNvCxnSpPr>
          <p:nvPr/>
        </p:nvCxnSpPr>
        <p:spPr bwMode="auto">
          <a:xfrm rot="16200000" flipH="1">
            <a:off x="6786603" y="2958405"/>
            <a:ext cx="1300361" cy="198160"/>
          </a:xfrm>
          <a:prstGeom prst="bentConnector3">
            <a:avLst>
              <a:gd name="adj1" fmla="val 26560"/>
            </a:avLst>
          </a:prstGeom>
          <a:noFill/>
          <a:ln w="15875">
            <a:solidFill>
              <a:srgbClr val="0000FF"/>
            </a:solidFill>
            <a:miter lim="800000"/>
            <a:headEnd type="triangle" w="med" len="med"/>
            <a:tailEnd type="triangle" w="med" len="med"/>
          </a:ln>
          <a:effectLst/>
        </p:spPr>
      </p:cxnSp>
      <p:cxnSp>
        <p:nvCxnSpPr>
          <p:cNvPr id="102" name="AutoShape 58"/>
          <p:cNvCxnSpPr>
            <a:cxnSpLocks noChangeShapeType="1"/>
            <a:stCxn id="86" idx="4"/>
            <a:endCxn id="20" idx="0"/>
          </p:cNvCxnSpPr>
          <p:nvPr/>
        </p:nvCxnSpPr>
        <p:spPr bwMode="auto">
          <a:xfrm rot="5400000">
            <a:off x="5682121" y="2287561"/>
            <a:ext cx="1301155" cy="1539055"/>
          </a:xfrm>
          <a:prstGeom prst="bentConnector3">
            <a:avLst>
              <a:gd name="adj1" fmla="val 50000"/>
            </a:avLst>
          </a:prstGeom>
          <a:noFill/>
          <a:ln w="15875">
            <a:solidFill>
              <a:srgbClr val="008000"/>
            </a:solidFill>
            <a:miter lim="800000"/>
            <a:headEnd type="triangle" w="med" len="med"/>
            <a:tailEnd type="triangle" w="med" len="med"/>
          </a:ln>
          <a:effectLst/>
        </p:spPr>
      </p:cxnSp>
      <p:sp>
        <p:nvSpPr>
          <p:cNvPr id="131" name="Oval 29"/>
          <p:cNvSpPr>
            <a:spLocks noChangeArrowheads="1"/>
          </p:cNvSpPr>
          <p:nvPr/>
        </p:nvSpPr>
        <p:spPr bwMode="auto">
          <a:xfrm>
            <a:off x="2954907" y="3707666"/>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3" name="Oval 31"/>
          <p:cNvSpPr>
            <a:spLocks noChangeArrowheads="1"/>
          </p:cNvSpPr>
          <p:nvPr/>
        </p:nvSpPr>
        <p:spPr bwMode="auto">
          <a:xfrm>
            <a:off x="2951732"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4" name="Oval 31"/>
          <p:cNvSpPr>
            <a:spLocks noChangeArrowheads="1"/>
          </p:cNvSpPr>
          <p:nvPr/>
        </p:nvSpPr>
        <p:spPr bwMode="auto">
          <a:xfrm>
            <a:off x="3135882" y="480442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5" name="Picture 33" descr="generc-tower.jpg"/>
          <p:cNvPicPr>
            <a:picLocks noChangeAspect="1"/>
          </p:cNvPicPr>
          <p:nvPr/>
        </p:nvPicPr>
        <p:blipFill>
          <a:blip r:embed="rId9">
            <a:clrChange>
              <a:clrFrom>
                <a:srgbClr val="FDFEFE"/>
              </a:clrFrom>
              <a:clrTo>
                <a:srgbClr val="FDFEFE">
                  <a:alpha val="0"/>
                </a:srgbClr>
              </a:clrTo>
            </a:clrChange>
          </a:blip>
          <a:srcRect/>
          <a:stretch>
            <a:fillRect/>
          </a:stretch>
        </p:blipFill>
        <p:spPr bwMode="auto">
          <a:xfrm>
            <a:off x="2690958" y="4000500"/>
            <a:ext cx="698905" cy="762000"/>
          </a:xfrm>
          <a:prstGeom prst="rect">
            <a:avLst/>
          </a:prstGeom>
          <a:noFill/>
          <a:ln w="9525">
            <a:noFill/>
            <a:miter lim="800000"/>
            <a:headEnd/>
            <a:tailEnd/>
          </a:ln>
        </p:spPr>
      </p:pic>
      <p:pic>
        <p:nvPicPr>
          <p:cNvPr id="136" name="Picture 21" descr="C:\Documents and Settings\Administrator\My Documents\My Pictures\Microsoft Clip Organizer\CG213.bmp"/>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061641" y="4508077"/>
            <a:ext cx="217237" cy="260684"/>
          </a:xfrm>
          <a:prstGeom prst="rect">
            <a:avLst/>
          </a:prstGeom>
          <a:solidFill>
            <a:srgbClr val="FEFFF6"/>
          </a:solidFill>
          <a:ln w="9525">
            <a:solidFill>
              <a:schemeClr val="tx1"/>
            </a:solidFill>
            <a:miter lim="800000"/>
            <a:headEnd/>
            <a:tailEnd/>
          </a:ln>
        </p:spPr>
      </p:pic>
      <p:sp>
        <p:nvSpPr>
          <p:cNvPr id="137" name="Text Box 10"/>
          <p:cNvSpPr txBox="1">
            <a:spLocks noChangeArrowheads="1"/>
          </p:cNvSpPr>
          <p:nvPr/>
        </p:nvSpPr>
        <p:spPr bwMode="auto">
          <a:xfrm>
            <a:off x="2243906" y="3706813"/>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IDOL</a:t>
            </a:r>
            <a:endParaRPr lang="en-US" sz="1600" b="1" dirty="0"/>
          </a:p>
        </p:txBody>
      </p:sp>
      <p:cxnSp>
        <p:nvCxnSpPr>
          <p:cNvPr id="139" name="AutoShape 57"/>
          <p:cNvCxnSpPr>
            <a:cxnSpLocks noChangeShapeType="1"/>
            <a:stCxn id="142" idx="4"/>
            <a:endCxn id="131" idx="0"/>
          </p:cNvCxnSpPr>
          <p:nvPr/>
        </p:nvCxnSpPr>
        <p:spPr bwMode="auto">
          <a:xfrm rot="5400000">
            <a:off x="2399766" y="3004516"/>
            <a:ext cx="1301155" cy="105145"/>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42" name="Oval 30"/>
          <p:cNvSpPr>
            <a:spLocks noChangeArrowheads="1"/>
          </p:cNvSpPr>
          <p:nvPr/>
        </p:nvSpPr>
        <p:spPr bwMode="auto">
          <a:xfrm>
            <a:off x="3060052" y="233031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1" name="Group 111"/>
          <p:cNvGrpSpPr>
            <a:grpSpLocks/>
          </p:cNvGrpSpPr>
          <p:nvPr/>
        </p:nvGrpSpPr>
        <p:grpSpPr bwMode="auto">
          <a:xfrm>
            <a:off x="302791" y="4864730"/>
            <a:ext cx="520700" cy="77788"/>
            <a:chOff x="5702" y="1109"/>
            <a:chExt cx="328" cy="49"/>
          </a:xfrm>
        </p:grpSpPr>
        <p:cxnSp>
          <p:nvCxnSpPr>
            <p:cNvPr id="150" name="AutoShape 104"/>
            <p:cNvCxnSpPr>
              <a:cxnSpLocks noChangeShapeType="1"/>
              <a:stCxn id="152" idx="2"/>
              <a:endCxn id="151" idx="6"/>
            </p:cNvCxnSpPr>
            <p:nvPr/>
          </p:nvCxnSpPr>
          <p:spPr bwMode="auto">
            <a:xfrm rot="10800000">
              <a:off x="5756" y="1133"/>
              <a:ext cx="220" cy="1"/>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51"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2"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8" name="Text Box 61"/>
          <p:cNvSpPr txBox="1">
            <a:spLocks noChangeArrowheads="1"/>
          </p:cNvSpPr>
          <p:nvPr/>
        </p:nvSpPr>
        <p:spPr bwMode="auto">
          <a:xfrm>
            <a:off x="902043" y="4645911"/>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smtClean="0"/>
              <a:t>Client-IDOL</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59" name="AutoShape 108"/>
          <p:cNvCxnSpPr>
            <a:cxnSpLocks noChangeShapeType="1"/>
            <a:stCxn id="33" idx="4"/>
            <a:endCxn id="133" idx="4"/>
          </p:cNvCxnSpPr>
          <p:nvPr/>
        </p:nvCxnSpPr>
        <p:spPr bwMode="auto">
          <a:xfrm rot="5400000">
            <a:off x="5209641" y="2665577"/>
            <a:ext cx="1588" cy="4430092"/>
          </a:xfrm>
          <a:prstGeom prst="bentConnector3">
            <a:avLst>
              <a:gd name="adj1" fmla="val 20793451"/>
            </a:avLst>
          </a:prstGeom>
          <a:noFill/>
          <a:ln w="15875">
            <a:solidFill>
              <a:srgbClr val="0000FF"/>
            </a:solidFill>
            <a:miter lim="800000"/>
            <a:headEnd type="triangle" w="med" len="med"/>
            <a:tailEnd type="triangle" w="med" len="med"/>
          </a:ln>
          <a:effectLst/>
        </p:spPr>
      </p:cxnSp>
      <p:cxnSp>
        <p:nvCxnSpPr>
          <p:cNvPr id="166" name="AutoShape 57"/>
          <p:cNvCxnSpPr>
            <a:cxnSpLocks noChangeShapeType="1"/>
            <a:stCxn id="172" idx="4"/>
            <a:endCxn id="134" idx="4"/>
          </p:cNvCxnSpPr>
          <p:nvPr/>
        </p:nvCxnSpPr>
        <p:spPr bwMode="auto">
          <a:xfrm rot="5400000">
            <a:off x="4160614" y="3898755"/>
            <a:ext cx="1588" cy="1963737"/>
          </a:xfrm>
          <a:prstGeom prst="bentConnector3">
            <a:avLst>
              <a:gd name="adj1" fmla="val 9597103"/>
            </a:avLst>
          </a:prstGeom>
          <a:noFill/>
          <a:ln w="15875">
            <a:solidFill>
              <a:srgbClr val="008000"/>
            </a:solidFill>
            <a:miter lim="800000"/>
            <a:headEnd type="triangle" w="med" len="med"/>
            <a:tailEnd type="triangle" w="med" len="med"/>
          </a:ln>
          <a:effectLst/>
        </p:spPr>
      </p:cxnSp>
      <p:cxnSp>
        <p:nvCxnSpPr>
          <p:cNvPr id="107" name="AutoShape 108"/>
          <p:cNvCxnSpPr>
            <a:cxnSpLocks noChangeShapeType="1"/>
            <a:stCxn id="110" idx="2"/>
            <a:endCxn id="109" idx="6"/>
          </p:cNvCxnSpPr>
          <p:nvPr/>
        </p:nvCxnSpPr>
        <p:spPr bwMode="auto">
          <a:xfrm rot="10800000">
            <a:off x="383754" y="6107008"/>
            <a:ext cx="349250" cy="1587"/>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109" name="Oval 109"/>
          <p:cNvSpPr>
            <a:spLocks noChangeArrowheads="1"/>
          </p:cNvSpPr>
          <p:nvPr/>
        </p:nvSpPr>
        <p:spPr bwMode="auto">
          <a:xfrm>
            <a:off x="298029" y="606890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0" name="Oval 110"/>
          <p:cNvSpPr>
            <a:spLocks noChangeArrowheads="1"/>
          </p:cNvSpPr>
          <p:nvPr/>
        </p:nvSpPr>
        <p:spPr bwMode="auto">
          <a:xfrm>
            <a:off x="733004" y="607049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1" name="Text Box 112"/>
          <p:cNvSpPr txBox="1">
            <a:spLocks noChangeArrowheads="1"/>
          </p:cNvSpPr>
          <p:nvPr/>
        </p:nvSpPr>
        <p:spPr bwMode="auto">
          <a:xfrm>
            <a:off x="880641" y="5893430"/>
            <a:ext cx="153235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Client-DB</a:t>
            </a:r>
            <a:br>
              <a:rPr lang="en-US" sz="1000" dirty="0" smtClean="0"/>
            </a:br>
            <a:r>
              <a:rPr lang="en-US" sz="1000" dirty="0" smtClean="0"/>
              <a:t>Proprietary protocol</a:t>
            </a:r>
            <a:endParaRPr lang="en-US" sz="1000" dirty="0"/>
          </a:p>
        </p:txBody>
      </p:sp>
      <p:pic>
        <p:nvPicPr>
          <p:cNvPr id="113" name="Picture 32"/>
          <p:cNvPicPr>
            <a:picLocks noChangeAspect="1" noChangeArrowheads="1"/>
          </p:cNvPicPr>
          <p:nvPr/>
        </p:nvPicPr>
        <p:blipFill>
          <a:blip r:embed="rId11" cstate="print"/>
          <a:srcRect/>
          <a:stretch>
            <a:fillRect/>
          </a:stretch>
        </p:blipFill>
        <p:spPr bwMode="auto">
          <a:xfrm>
            <a:off x="923925" y="1066800"/>
            <a:ext cx="296148" cy="339725"/>
          </a:xfrm>
          <a:prstGeom prst="rect">
            <a:avLst/>
          </a:prstGeom>
          <a:noFill/>
          <a:ln w="9525">
            <a:noFill/>
            <a:miter lim="800000"/>
            <a:headEnd/>
            <a:tailEnd/>
          </a:ln>
        </p:spPr>
      </p:pic>
      <p:pic>
        <p:nvPicPr>
          <p:cNvPr id="114" name="Picture 32"/>
          <p:cNvPicPr>
            <a:picLocks noChangeAspect="1" noChangeArrowheads="1"/>
          </p:cNvPicPr>
          <p:nvPr/>
        </p:nvPicPr>
        <p:blipFill>
          <a:blip r:embed="rId11" cstate="print"/>
          <a:srcRect/>
          <a:stretch>
            <a:fillRect/>
          </a:stretch>
        </p:blipFill>
        <p:spPr bwMode="auto">
          <a:xfrm>
            <a:off x="3108325" y="1028700"/>
            <a:ext cx="296148" cy="33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Logical Architecture for Co-existence V6 / VPM V4</a:t>
            </a:r>
            <a:endParaRPr lang="en-US" dirty="0"/>
          </a:p>
        </p:txBody>
      </p:sp>
      <p:sp>
        <p:nvSpPr>
          <p:cNvPr id="101" name="Text Box 19"/>
          <p:cNvSpPr txBox="1">
            <a:spLocks noChangeArrowheads="1"/>
          </p:cNvSpPr>
          <p:nvPr/>
        </p:nvSpPr>
        <p:spPr bwMode="auto">
          <a:xfrm>
            <a:off x="0" y="1770637"/>
            <a:ext cx="18002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3DCOM</a:t>
            </a:r>
            <a:endParaRPr lang="en-US" sz="1600" b="1" dirty="0"/>
          </a:p>
        </p:txBody>
      </p:sp>
      <p:sp>
        <p:nvSpPr>
          <p:cNvPr id="110" name="Text Box 12"/>
          <p:cNvSpPr txBox="1">
            <a:spLocks noChangeArrowheads="1"/>
          </p:cNvSpPr>
          <p:nvPr/>
        </p:nvSpPr>
        <p:spPr bwMode="auto">
          <a:xfrm>
            <a:off x="3311525" y="3676928"/>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VPM V4</a:t>
            </a:r>
            <a:endParaRPr lang="en-US" sz="1600" b="1" dirty="0"/>
          </a:p>
        </p:txBody>
      </p:sp>
      <p:cxnSp>
        <p:nvCxnSpPr>
          <p:cNvPr id="195" name="AutoShape 53"/>
          <p:cNvCxnSpPr>
            <a:cxnSpLocks noChangeShapeType="1"/>
            <a:stCxn id="29" idx="0"/>
            <a:endCxn id="113" idx="4"/>
          </p:cNvCxnSpPr>
          <p:nvPr/>
        </p:nvCxnSpPr>
        <p:spPr bwMode="auto">
          <a:xfrm rot="16200000" flipV="1">
            <a:off x="4792963" y="3842049"/>
            <a:ext cx="845489" cy="2694039"/>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8" name="Text Box 61"/>
          <p:cNvSpPr txBox="1">
            <a:spLocks noChangeArrowheads="1"/>
          </p:cNvSpPr>
          <p:nvPr/>
        </p:nvSpPr>
        <p:spPr bwMode="auto">
          <a:xfrm>
            <a:off x="895350" y="3737570"/>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a:t>Client</a:t>
            </a:r>
            <a:r>
              <a:rPr lang="en-US" sz="1000" dirty="0" smtClean="0"/>
              <a:t>-MCS</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59" name="AutoShape 104"/>
          <p:cNvCxnSpPr>
            <a:cxnSpLocks noChangeShapeType="1"/>
            <a:stCxn id="61" idx="2"/>
            <a:endCxn id="60" idx="6"/>
          </p:cNvCxnSpPr>
          <p:nvPr/>
        </p:nvCxnSpPr>
        <p:spPr bwMode="auto">
          <a:xfrm rot="10800000">
            <a:off x="390525" y="3918289"/>
            <a:ext cx="349250" cy="1588"/>
          </a:xfrm>
          <a:prstGeom prst="bentConnector3">
            <a:avLst>
              <a:gd name="adj1" fmla="val 50000"/>
            </a:avLst>
          </a:prstGeom>
          <a:noFill/>
          <a:ln w="15875">
            <a:solidFill>
              <a:srgbClr val="008000"/>
            </a:solidFill>
            <a:miter lim="800000"/>
            <a:headEnd type="triangle" w="med" len="med"/>
            <a:tailEnd type="triangle" w="med" len="med"/>
          </a:ln>
          <a:effectLst/>
        </p:spPr>
      </p:cxnSp>
      <p:sp>
        <p:nvSpPr>
          <p:cNvPr id="60" name="Oval 105"/>
          <p:cNvSpPr>
            <a:spLocks noChangeArrowheads="1"/>
          </p:cNvSpPr>
          <p:nvPr/>
        </p:nvSpPr>
        <p:spPr bwMode="auto">
          <a:xfrm>
            <a:off x="304800" y="3880189"/>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1" name="Oval 106"/>
          <p:cNvSpPr>
            <a:spLocks noChangeArrowheads="1"/>
          </p:cNvSpPr>
          <p:nvPr/>
        </p:nvSpPr>
        <p:spPr bwMode="auto">
          <a:xfrm>
            <a:off x="739775" y="388177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62" name="AutoShape 108"/>
          <p:cNvCxnSpPr>
            <a:cxnSpLocks noChangeShapeType="1"/>
            <a:stCxn id="64" idx="2"/>
            <a:endCxn id="63" idx="6"/>
          </p:cNvCxnSpPr>
          <p:nvPr/>
        </p:nvCxnSpPr>
        <p:spPr bwMode="auto">
          <a:xfrm rot="10800000">
            <a:off x="390525" y="4385868"/>
            <a:ext cx="357188" cy="1587"/>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63" name="Oval 109"/>
          <p:cNvSpPr>
            <a:spLocks noChangeArrowheads="1"/>
          </p:cNvSpPr>
          <p:nvPr/>
        </p:nvSpPr>
        <p:spPr bwMode="auto">
          <a:xfrm>
            <a:off x="304800" y="434776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4" name="Oval 110"/>
          <p:cNvSpPr>
            <a:spLocks noChangeArrowheads="1"/>
          </p:cNvSpPr>
          <p:nvPr/>
        </p:nvSpPr>
        <p:spPr bwMode="auto">
          <a:xfrm>
            <a:off x="747713" y="434935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5" name="Text Box 112"/>
          <p:cNvSpPr txBox="1">
            <a:spLocks noChangeArrowheads="1"/>
          </p:cNvSpPr>
          <p:nvPr/>
        </p:nvSpPr>
        <p:spPr bwMode="auto">
          <a:xfrm>
            <a:off x="895350" y="4172289"/>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smtClean="0"/>
              <a:t>Client-FCS</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53" name="AutoShape 108"/>
          <p:cNvCxnSpPr>
            <a:cxnSpLocks noChangeShapeType="1"/>
            <a:stCxn id="155" idx="2"/>
            <a:endCxn id="154" idx="6"/>
          </p:cNvCxnSpPr>
          <p:nvPr/>
        </p:nvCxnSpPr>
        <p:spPr bwMode="auto">
          <a:xfrm rot="10800000">
            <a:off x="390525" y="5687618"/>
            <a:ext cx="357188" cy="1587"/>
          </a:xfrm>
          <a:prstGeom prst="bentConnector3">
            <a:avLst>
              <a:gd name="adj1" fmla="val 50000"/>
            </a:avLst>
          </a:prstGeom>
          <a:noFill/>
          <a:ln w="15875">
            <a:solidFill>
              <a:srgbClr val="660066"/>
            </a:solidFill>
            <a:miter lim="800000"/>
            <a:headEnd type="triangle" w="med" len="med"/>
            <a:tailEnd type="triangle" w="med" len="med"/>
          </a:ln>
          <a:effectLst/>
        </p:spPr>
      </p:cxnSp>
      <p:sp>
        <p:nvSpPr>
          <p:cNvPr id="154" name="Oval 109"/>
          <p:cNvSpPr>
            <a:spLocks noChangeArrowheads="1"/>
          </p:cNvSpPr>
          <p:nvPr/>
        </p:nvSpPr>
        <p:spPr bwMode="auto">
          <a:xfrm>
            <a:off x="304800" y="564951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5" name="Oval 110"/>
          <p:cNvSpPr>
            <a:spLocks noChangeArrowheads="1"/>
          </p:cNvSpPr>
          <p:nvPr/>
        </p:nvSpPr>
        <p:spPr bwMode="auto">
          <a:xfrm>
            <a:off x="747713" y="565110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6" name="Text Box 112"/>
          <p:cNvSpPr txBox="1">
            <a:spLocks noChangeArrowheads="1"/>
          </p:cNvSpPr>
          <p:nvPr/>
        </p:nvSpPr>
        <p:spPr bwMode="auto">
          <a:xfrm>
            <a:off x="895350" y="5499439"/>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Runtime</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16" name="AutoShape 108"/>
          <p:cNvCxnSpPr>
            <a:cxnSpLocks noChangeShapeType="1"/>
            <a:stCxn id="119" idx="2"/>
            <a:endCxn id="117" idx="6"/>
          </p:cNvCxnSpPr>
          <p:nvPr/>
        </p:nvCxnSpPr>
        <p:spPr bwMode="auto">
          <a:xfrm rot="10800000">
            <a:off x="390525" y="6055918"/>
            <a:ext cx="357188" cy="1587"/>
          </a:xfrm>
          <a:prstGeom prst="bentConnector3">
            <a:avLst>
              <a:gd name="adj1" fmla="val 50000"/>
            </a:avLst>
          </a:prstGeom>
          <a:noFill/>
          <a:ln w="15875">
            <a:solidFill>
              <a:srgbClr val="FF0000"/>
            </a:solidFill>
            <a:miter lim="800000"/>
            <a:headEnd type="triangle" w="med" len="med"/>
            <a:tailEnd type="triangle" w="med" len="med"/>
          </a:ln>
          <a:effectLst/>
        </p:spPr>
      </p:cxnSp>
      <p:sp>
        <p:nvSpPr>
          <p:cNvPr id="117" name="Oval 109"/>
          <p:cNvSpPr>
            <a:spLocks noChangeArrowheads="1"/>
          </p:cNvSpPr>
          <p:nvPr/>
        </p:nvSpPr>
        <p:spPr bwMode="auto">
          <a:xfrm>
            <a:off x="304800" y="601781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9" name="Oval 110"/>
          <p:cNvSpPr>
            <a:spLocks noChangeArrowheads="1"/>
          </p:cNvSpPr>
          <p:nvPr/>
        </p:nvSpPr>
        <p:spPr bwMode="auto">
          <a:xfrm>
            <a:off x="747713" y="601940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0" name="Text Box 112"/>
          <p:cNvSpPr txBox="1">
            <a:spLocks noChangeArrowheads="1"/>
          </p:cNvSpPr>
          <p:nvPr/>
        </p:nvSpPr>
        <p:spPr bwMode="auto">
          <a:xfrm>
            <a:off x="895350" y="5867739"/>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a:t>
            </a:r>
            <a:r>
              <a:rPr lang="en-US" sz="1000" dirty="0" err="1" smtClean="0"/>
              <a:t>Buildtime</a:t>
            </a:r>
            <a:r>
              <a:rPr lang="en-US" sz="1000" dirty="0" smtClean="0"/>
              <a:t/>
            </a:r>
            <a:br>
              <a:rPr lang="en-US" sz="1000" dirty="0" smtClean="0"/>
            </a:br>
            <a:r>
              <a:rPr lang="en-US" sz="1000" dirty="0" smtClean="0"/>
              <a:t>http protocol</a:t>
            </a:r>
            <a:endParaRPr lang="en-US" sz="1000" dirty="0"/>
          </a:p>
        </p:txBody>
      </p:sp>
      <p:grpSp>
        <p:nvGrpSpPr>
          <p:cNvPr id="10" name="Group 111"/>
          <p:cNvGrpSpPr>
            <a:grpSpLocks/>
          </p:cNvGrpSpPr>
          <p:nvPr/>
        </p:nvGrpSpPr>
        <p:grpSpPr bwMode="auto">
          <a:xfrm>
            <a:off x="304800" y="5023189"/>
            <a:ext cx="520700" cy="77788"/>
            <a:chOff x="5702" y="1109"/>
            <a:chExt cx="328" cy="49"/>
          </a:xfrm>
        </p:grpSpPr>
        <p:cxnSp>
          <p:nvCxnSpPr>
            <p:cNvPr id="150" name="AutoShape 104"/>
            <p:cNvCxnSpPr>
              <a:cxnSpLocks noChangeShapeType="1"/>
              <a:stCxn id="152" idx="2"/>
              <a:endCxn id="151" idx="6"/>
            </p:cNvCxnSpPr>
            <p:nvPr/>
          </p:nvCxnSpPr>
          <p:spPr bwMode="auto">
            <a:xfrm rot="10800000">
              <a:off x="5756" y="1133"/>
              <a:ext cx="220" cy="1"/>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51"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2"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8" name="Text Box 61"/>
          <p:cNvSpPr txBox="1">
            <a:spLocks noChangeArrowheads="1"/>
          </p:cNvSpPr>
          <p:nvPr/>
        </p:nvSpPr>
        <p:spPr bwMode="auto">
          <a:xfrm>
            <a:off x="895350" y="4804370"/>
            <a:ext cx="1472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Runtime</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86" name="AutoShape 104"/>
          <p:cNvCxnSpPr>
            <a:cxnSpLocks noChangeShapeType="1"/>
            <a:stCxn id="188" idx="2"/>
            <a:endCxn id="187" idx="6"/>
          </p:cNvCxnSpPr>
          <p:nvPr/>
        </p:nvCxnSpPr>
        <p:spPr bwMode="auto">
          <a:xfrm rot="10800000">
            <a:off x="390525" y="5378789"/>
            <a:ext cx="349250" cy="1588"/>
          </a:xfrm>
          <a:prstGeom prst="bentConnector3">
            <a:avLst>
              <a:gd name="adj1" fmla="val 50000"/>
            </a:avLst>
          </a:prstGeom>
          <a:noFill/>
          <a:ln w="15875">
            <a:solidFill>
              <a:srgbClr val="AFB22B"/>
            </a:solidFill>
            <a:miter lim="800000"/>
            <a:headEnd type="triangle" w="med" len="med"/>
            <a:tailEnd type="triangle" w="med" len="med"/>
          </a:ln>
          <a:effectLst/>
        </p:spPr>
      </p:cxnSp>
      <p:sp>
        <p:nvSpPr>
          <p:cNvPr id="187" name="Oval 105"/>
          <p:cNvSpPr>
            <a:spLocks noChangeArrowheads="1"/>
          </p:cNvSpPr>
          <p:nvPr/>
        </p:nvSpPr>
        <p:spPr bwMode="auto">
          <a:xfrm>
            <a:off x="304800" y="5340689"/>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88" name="Oval 106"/>
          <p:cNvSpPr>
            <a:spLocks noChangeArrowheads="1"/>
          </p:cNvSpPr>
          <p:nvPr/>
        </p:nvSpPr>
        <p:spPr bwMode="auto">
          <a:xfrm>
            <a:off x="739775" y="534227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89" name="Text Box 61"/>
          <p:cNvSpPr txBox="1">
            <a:spLocks noChangeArrowheads="1"/>
          </p:cNvSpPr>
          <p:nvPr/>
        </p:nvSpPr>
        <p:spPr bwMode="auto">
          <a:xfrm>
            <a:off x="895350" y="5121870"/>
            <a:ext cx="1345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a:t>
            </a:r>
            <a:r>
              <a:rPr lang="en-US" sz="1000" dirty="0" err="1" smtClean="0"/>
              <a:t>Buildtime</a:t>
            </a:r>
            <a:r>
              <a:rPr lang="en-US" sz="1000" dirty="0" smtClean="0"/>
              <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201" name="AutoShape 108"/>
          <p:cNvCxnSpPr>
            <a:cxnSpLocks noChangeShapeType="1"/>
            <a:stCxn id="203" idx="2"/>
            <a:endCxn id="202" idx="6"/>
          </p:cNvCxnSpPr>
          <p:nvPr/>
        </p:nvCxnSpPr>
        <p:spPr bwMode="auto">
          <a:xfrm rot="10800000">
            <a:off x="390525" y="4728768"/>
            <a:ext cx="357188" cy="1587"/>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202" name="Oval 109"/>
          <p:cNvSpPr>
            <a:spLocks noChangeArrowheads="1"/>
          </p:cNvSpPr>
          <p:nvPr/>
        </p:nvSpPr>
        <p:spPr bwMode="auto">
          <a:xfrm>
            <a:off x="304800" y="469066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3" name="Oval 110"/>
          <p:cNvSpPr>
            <a:spLocks noChangeArrowheads="1"/>
          </p:cNvSpPr>
          <p:nvPr/>
        </p:nvSpPr>
        <p:spPr bwMode="auto">
          <a:xfrm>
            <a:off x="747713" y="469225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4" name="Text Box 112"/>
          <p:cNvSpPr txBox="1">
            <a:spLocks noChangeArrowheads="1"/>
          </p:cNvSpPr>
          <p:nvPr/>
        </p:nvSpPr>
        <p:spPr bwMode="auto">
          <a:xfrm>
            <a:off x="895350" y="4515189"/>
            <a:ext cx="1733550"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Client-DB</a:t>
            </a:r>
            <a:br>
              <a:rPr lang="en-US" sz="1000" dirty="0" smtClean="0"/>
            </a:br>
            <a:r>
              <a:rPr lang="en-US" sz="1000" dirty="0" smtClean="0"/>
              <a:t>Proprietary protocol</a:t>
            </a:r>
            <a:endParaRPr lang="en-US" sz="1000" dirty="0"/>
          </a:p>
        </p:txBody>
      </p:sp>
      <p:sp>
        <p:nvSpPr>
          <p:cNvPr id="111" name="Oval 42"/>
          <p:cNvSpPr>
            <a:spLocks noChangeArrowheads="1"/>
          </p:cNvSpPr>
          <p:nvPr/>
        </p:nvSpPr>
        <p:spPr bwMode="auto">
          <a:xfrm>
            <a:off x="36195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2" name="Oval 43"/>
          <p:cNvSpPr>
            <a:spLocks noChangeArrowheads="1"/>
          </p:cNvSpPr>
          <p:nvPr/>
        </p:nvSpPr>
        <p:spPr bwMode="auto">
          <a:xfrm>
            <a:off x="37909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sp>
        <p:nvSpPr>
          <p:cNvPr id="113" name="Oval 55"/>
          <p:cNvSpPr>
            <a:spLocks noChangeArrowheads="1"/>
          </p:cNvSpPr>
          <p:nvPr/>
        </p:nvSpPr>
        <p:spPr bwMode="auto">
          <a:xfrm>
            <a:off x="382582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4" name="Oval 59"/>
          <p:cNvSpPr>
            <a:spLocks noChangeArrowheads="1"/>
          </p:cNvSpPr>
          <p:nvPr/>
        </p:nvSpPr>
        <p:spPr bwMode="auto">
          <a:xfrm>
            <a:off x="39624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1" name="Oval 55"/>
          <p:cNvSpPr>
            <a:spLocks noChangeArrowheads="1"/>
          </p:cNvSpPr>
          <p:nvPr/>
        </p:nvSpPr>
        <p:spPr bwMode="auto">
          <a:xfrm>
            <a:off x="364802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3" name="Oval 51"/>
          <p:cNvSpPr>
            <a:spLocks noChangeArrowheads="1"/>
          </p:cNvSpPr>
          <p:nvPr/>
        </p:nvSpPr>
        <p:spPr bwMode="auto">
          <a:xfrm>
            <a:off x="2979738"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0" name="Picture 30" descr="CG1AE-0048.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2755900" y="3926096"/>
            <a:ext cx="506413" cy="731838"/>
          </a:xfrm>
          <a:prstGeom prst="rect">
            <a:avLst/>
          </a:prstGeom>
          <a:noFill/>
          <a:ln w="9525">
            <a:noFill/>
            <a:miter lim="800000"/>
            <a:headEnd/>
            <a:tailEnd/>
          </a:ln>
        </p:spPr>
      </p:pic>
      <p:cxnSp>
        <p:nvCxnSpPr>
          <p:cNvPr id="160" name="AutoShape 58"/>
          <p:cNvCxnSpPr>
            <a:cxnSpLocks noChangeShapeType="1"/>
          </p:cNvCxnSpPr>
          <p:nvPr/>
        </p:nvCxnSpPr>
        <p:spPr bwMode="auto">
          <a:xfrm rot="16200000" flipH="1">
            <a:off x="3356744" y="4394081"/>
            <a:ext cx="1588" cy="668286"/>
          </a:xfrm>
          <a:prstGeom prst="bentConnector3">
            <a:avLst>
              <a:gd name="adj1" fmla="val 14395466"/>
            </a:avLst>
          </a:prstGeom>
          <a:noFill/>
          <a:ln w="15875">
            <a:solidFill>
              <a:srgbClr val="0000FF"/>
            </a:solidFill>
            <a:miter lim="800000"/>
            <a:headEnd type="triangle" w="med" len="med"/>
            <a:tailEnd type="triangle" w="med" len="med"/>
          </a:ln>
          <a:effectLst/>
        </p:spPr>
      </p:cxnSp>
      <p:cxnSp>
        <p:nvCxnSpPr>
          <p:cNvPr id="168" name="AutoShape 58"/>
          <p:cNvCxnSpPr>
            <a:cxnSpLocks noChangeShapeType="1"/>
            <a:stCxn id="102" idx="4"/>
            <a:endCxn id="111" idx="0"/>
          </p:cNvCxnSpPr>
          <p:nvPr/>
        </p:nvCxnSpPr>
        <p:spPr bwMode="auto">
          <a:xfrm rot="16200000" flipH="1">
            <a:off x="1647706" y="1575533"/>
            <a:ext cx="1232933" cy="2796382"/>
          </a:xfrm>
          <a:prstGeom prst="bentConnector3">
            <a:avLst>
              <a:gd name="adj1" fmla="val 69571"/>
            </a:avLst>
          </a:prstGeom>
          <a:noFill/>
          <a:ln w="15875">
            <a:solidFill>
              <a:srgbClr val="0000FF"/>
            </a:solidFill>
            <a:miter lim="800000"/>
            <a:headEnd type="triangle" w="med" len="med"/>
            <a:tailEnd type="triangle" w="med" len="med"/>
          </a:ln>
          <a:effectLst/>
        </p:spPr>
      </p:cxnSp>
      <p:grpSp>
        <p:nvGrpSpPr>
          <p:cNvPr id="222" name="Grouper 221"/>
          <p:cNvGrpSpPr/>
          <p:nvPr/>
        </p:nvGrpSpPr>
        <p:grpSpPr>
          <a:xfrm>
            <a:off x="965443" y="1115991"/>
            <a:ext cx="1800225" cy="1241267"/>
            <a:chOff x="965443" y="1115991"/>
            <a:chExt cx="1800225" cy="1241267"/>
          </a:xfrm>
        </p:grpSpPr>
        <p:sp>
          <p:nvSpPr>
            <p:cNvPr id="185" name="Text Box 19"/>
            <p:cNvSpPr txBox="1">
              <a:spLocks noChangeArrowheads="1"/>
            </p:cNvSpPr>
            <p:nvPr/>
          </p:nvSpPr>
          <p:spPr bwMode="auto">
            <a:xfrm>
              <a:off x="965443" y="1770637"/>
              <a:ext cx="18002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CATIA V5</a:t>
              </a:r>
              <a:endParaRPr lang="en-US" sz="1600" b="1" dirty="0"/>
            </a:p>
          </p:txBody>
        </p:sp>
        <p:grpSp>
          <p:nvGrpSpPr>
            <p:cNvPr id="181" name="Group 92"/>
            <p:cNvGrpSpPr>
              <a:grpSpLocks/>
            </p:cNvGrpSpPr>
            <p:nvPr/>
          </p:nvGrpSpPr>
          <p:grpSpPr bwMode="auto">
            <a:xfrm>
              <a:off x="1399641" y="1115991"/>
              <a:ext cx="1054100" cy="608013"/>
              <a:chOff x="2426" y="1117"/>
              <a:chExt cx="499" cy="344"/>
            </a:xfrm>
          </p:grpSpPr>
          <p:pic>
            <p:nvPicPr>
              <p:cNvPr id="182" name="Picture 93"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183" name="Picture 94" descr="BlueUser"/>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184" name="Oval 30"/>
            <p:cNvSpPr>
              <a:spLocks noChangeArrowheads="1"/>
            </p:cNvSpPr>
            <p:nvPr/>
          </p:nvSpPr>
          <p:spPr bwMode="auto">
            <a:xfrm>
              <a:off x="172536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cxnSp>
        <p:nvCxnSpPr>
          <p:cNvPr id="190" name="AutoShape 58"/>
          <p:cNvCxnSpPr>
            <a:cxnSpLocks noChangeShapeType="1"/>
            <a:stCxn id="184" idx="4"/>
            <a:endCxn id="112" idx="0"/>
          </p:cNvCxnSpPr>
          <p:nvPr/>
        </p:nvCxnSpPr>
        <p:spPr bwMode="auto">
          <a:xfrm rot="16200000" flipH="1">
            <a:off x="2184553" y="1940930"/>
            <a:ext cx="1232933" cy="2065588"/>
          </a:xfrm>
          <a:prstGeom prst="bentConnector3">
            <a:avLst>
              <a:gd name="adj1" fmla="val 60301"/>
            </a:avLst>
          </a:prstGeom>
          <a:noFill/>
          <a:ln w="15875">
            <a:solidFill>
              <a:schemeClr val="accent6">
                <a:lumMod val="40000"/>
                <a:lumOff val="60000"/>
              </a:schemeClr>
            </a:solidFill>
            <a:miter lim="800000"/>
            <a:headEnd type="triangle" w="med" len="med"/>
            <a:tailEnd type="triangle" w="med" len="med"/>
          </a:ln>
          <a:effectLst/>
        </p:spPr>
      </p:cxnSp>
      <p:pic>
        <p:nvPicPr>
          <p:cNvPr id="205" name="Picture 15" descr="C:\Documents and Settings\Administrator\My Documents\My Pictures\Microsoft Clip Organizer\CG196.wmf">
            <a:hlinkClick r:id="rId6" action="ppaction://hlinksldjump"/>
          </p:cNvPr>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548632" y="3911015"/>
            <a:ext cx="558800" cy="762000"/>
          </a:xfrm>
          <a:prstGeom prst="rect">
            <a:avLst/>
          </a:prstGeom>
          <a:noFill/>
          <a:ln w="9525">
            <a:noFill/>
            <a:miter lim="800000"/>
            <a:headEnd/>
            <a:tailEnd/>
          </a:ln>
        </p:spPr>
      </p:pic>
      <p:sp>
        <p:nvSpPr>
          <p:cNvPr id="9" name="Text Box 12"/>
          <p:cNvSpPr txBox="1">
            <a:spLocks noChangeArrowheads="1"/>
          </p:cNvSpPr>
          <p:nvPr/>
        </p:nvSpPr>
        <p:spPr bwMode="auto">
          <a:xfrm>
            <a:off x="8029575" y="3676928"/>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FCS</a:t>
            </a:r>
            <a:endParaRPr lang="en-US" sz="1600" b="1" dirty="0"/>
          </a:p>
        </p:txBody>
      </p:sp>
      <p:pic>
        <p:nvPicPr>
          <p:cNvPr id="73" name="Picture 30" descr="CG1AE-0048.jpg"/>
          <p:cNvPicPr>
            <a:picLocks noChangeAspect="1"/>
          </p:cNvPicPr>
          <p:nvPr/>
        </p:nvPicPr>
        <p:blipFill>
          <a:blip r:embed="rId3"/>
          <a:srcRect/>
          <a:stretch>
            <a:fillRect/>
          </a:stretch>
        </p:blipFill>
        <p:spPr bwMode="auto">
          <a:xfrm>
            <a:off x="8401050" y="3926096"/>
            <a:ext cx="506413" cy="731838"/>
          </a:xfrm>
          <a:prstGeom prst="rect">
            <a:avLst/>
          </a:prstGeom>
          <a:noFill/>
          <a:ln w="9525">
            <a:noFill/>
            <a:miter lim="800000"/>
            <a:headEnd/>
            <a:tailEnd/>
          </a:ln>
        </p:spPr>
      </p:pic>
      <p:sp>
        <p:nvSpPr>
          <p:cNvPr id="7" name="Text Box 10"/>
          <p:cNvSpPr txBox="1">
            <a:spLocks noChangeArrowheads="1"/>
          </p:cNvSpPr>
          <p:nvPr/>
        </p:nvSpPr>
        <p:spPr bwMode="auto">
          <a:xfrm>
            <a:off x="6592529"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MCS </a:t>
            </a:r>
            <a:endParaRPr lang="en-US" sz="1600" b="1" dirty="0"/>
          </a:p>
        </p:txBody>
      </p:sp>
      <p:sp>
        <p:nvSpPr>
          <p:cNvPr id="8" name="Text Box 11"/>
          <p:cNvSpPr txBox="1">
            <a:spLocks noChangeArrowheads="1"/>
          </p:cNvSpPr>
          <p:nvPr/>
        </p:nvSpPr>
        <p:spPr bwMode="auto">
          <a:xfrm>
            <a:off x="5665788" y="6357938"/>
            <a:ext cx="1619250"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DB</a:t>
            </a:r>
            <a:endParaRPr lang="en-US" sz="1600" b="1" dirty="0"/>
          </a:p>
        </p:txBody>
      </p:sp>
      <p:cxnSp>
        <p:nvCxnSpPr>
          <p:cNvPr id="17" name="AutoShape 26"/>
          <p:cNvCxnSpPr>
            <a:cxnSpLocks noChangeShapeType="1"/>
            <a:stCxn id="206" idx="4"/>
            <a:endCxn id="18" idx="0"/>
          </p:cNvCxnSpPr>
          <p:nvPr/>
        </p:nvCxnSpPr>
        <p:spPr bwMode="auto">
          <a:xfrm rot="16200000" flipH="1">
            <a:off x="4881861" y="1302331"/>
            <a:ext cx="1232933" cy="3342785"/>
          </a:xfrm>
          <a:prstGeom prst="bentConnector3">
            <a:avLst>
              <a:gd name="adj1" fmla="val 29399"/>
            </a:avLst>
          </a:prstGeom>
          <a:noFill/>
          <a:ln w="15875">
            <a:solidFill>
              <a:srgbClr val="008000"/>
            </a:solidFill>
            <a:miter lim="800000"/>
            <a:headEnd type="triangle" w="med" len="med"/>
            <a:tailEnd type="triangle" w="med" len="med"/>
          </a:ln>
          <a:effectLst/>
        </p:spPr>
      </p:cxnSp>
      <p:sp>
        <p:nvSpPr>
          <p:cNvPr id="18" name="Oval 29"/>
          <p:cNvSpPr>
            <a:spLocks noChangeArrowheads="1"/>
          </p:cNvSpPr>
          <p:nvPr/>
        </p:nvSpPr>
        <p:spPr bwMode="auto">
          <a:xfrm>
            <a:off x="71268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9" name="Oval 30"/>
          <p:cNvSpPr>
            <a:spLocks noChangeArrowheads="1"/>
          </p:cNvSpPr>
          <p:nvPr/>
        </p:nvSpPr>
        <p:spPr bwMode="auto">
          <a:xfrm>
            <a:off x="729830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 name="Oval 31"/>
          <p:cNvSpPr>
            <a:spLocks noChangeArrowheads="1"/>
          </p:cNvSpPr>
          <p:nvPr/>
        </p:nvSpPr>
        <p:spPr bwMode="auto">
          <a:xfrm>
            <a:off x="74697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3" name="Oval 42"/>
          <p:cNvSpPr>
            <a:spLocks noChangeArrowheads="1"/>
          </p:cNvSpPr>
          <p:nvPr/>
        </p:nvSpPr>
        <p:spPr bwMode="auto">
          <a:xfrm>
            <a:off x="83629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4" name="Oval 43"/>
          <p:cNvSpPr>
            <a:spLocks noChangeArrowheads="1"/>
          </p:cNvSpPr>
          <p:nvPr/>
        </p:nvSpPr>
        <p:spPr bwMode="auto">
          <a:xfrm>
            <a:off x="85344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cxnSp>
        <p:nvCxnSpPr>
          <p:cNvPr id="25" name="AutoShape 47"/>
          <p:cNvCxnSpPr>
            <a:cxnSpLocks noChangeShapeType="1"/>
            <a:stCxn id="46" idx="4"/>
            <a:endCxn id="23" idx="0"/>
          </p:cNvCxnSpPr>
          <p:nvPr/>
        </p:nvCxnSpPr>
        <p:spPr bwMode="auto">
          <a:xfrm rot="16200000" flipH="1">
            <a:off x="5330309" y="514686"/>
            <a:ext cx="1232933" cy="4918075"/>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29" name="Oval 51"/>
          <p:cNvSpPr>
            <a:spLocks noChangeArrowheads="1"/>
          </p:cNvSpPr>
          <p:nvPr/>
        </p:nvSpPr>
        <p:spPr bwMode="auto">
          <a:xfrm>
            <a:off x="6519863" y="561181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0" name="Oval 52"/>
          <p:cNvSpPr>
            <a:spLocks noChangeArrowheads="1"/>
          </p:cNvSpPr>
          <p:nvPr/>
        </p:nvSpPr>
        <p:spPr bwMode="auto">
          <a:xfrm>
            <a:off x="7239569"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1" name="AutoShape 53"/>
          <p:cNvCxnSpPr>
            <a:cxnSpLocks noChangeShapeType="1"/>
            <a:stCxn id="122" idx="0"/>
            <a:endCxn id="92" idx="4"/>
          </p:cNvCxnSpPr>
          <p:nvPr/>
        </p:nvCxnSpPr>
        <p:spPr bwMode="auto">
          <a:xfrm rot="5400000" flipH="1" flipV="1">
            <a:off x="6657911" y="4828250"/>
            <a:ext cx="843610" cy="719758"/>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3" name="Oval 55"/>
          <p:cNvSpPr>
            <a:spLocks noChangeArrowheads="1"/>
          </p:cNvSpPr>
          <p:nvPr/>
        </p:nvSpPr>
        <p:spPr bwMode="auto">
          <a:xfrm>
            <a:off x="85692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5" name="AutoShape 57"/>
          <p:cNvCxnSpPr>
            <a:cxnSpLocks noChangeShapeType="1"/>
            <a:stCxn id="21" idx="4"/>
            <a:endCxn id="20" idx="0"/>
          </p:cNvCxnSpPr>
          <p:nvPr/>
        </p:nvCxnSpPr>
        <p:spPr bwMode="auto">
          <a:xfrm rot="16200000" flipH="1">
            <a:off x="6846259" y="2923829"/>
            <a:ext cx="1232933" cy="99789"/>
          </a:xfrm>
          <a:prstGeom prst="bentConnector3">
            <a:avLst>
              <a:gd name="adj1" fmla="val 61331"/>
            </a:avLst>
          </a:prstGeom>
          <a:noFill/>
          <a:ln w="15875">
            <a:solidFill>
              <a:srgbClr val="008000"/>
            </a:solidFill>
            <a:miter lim="800000"/>
            <a:headEnd type="triangle" w="med" len="med"/>
            <a:tailEnd type="triangle" w="med" len="med"/>
          </a:ln>
          <a:effectLst/>
        </p:spPr>
      </p:cxnSp>
      <p:cxnSp>
        <p:nvCxnSpPr>
          <p:cNvPr id="36" name="AutoShape 58"/>
          <p:cNvCxnSpPr>
            <a:cxnSpLocks noChangeShapeType="1"/>
            <a:stCxn id="22" idx="4"/>
            <a:endCxn id="37" idx="0"/>
          </p:cNvCxnSpPr>
          <p:nvPr/>
        </p:nvCxnSpPr>
        <p:spPr bwMode="auto">
          <a:xfrm rot="16200000" flipH="1">
            <a:off x="7546459" y="2387936"/>
            <a:ext cx="1232139" cy="1172370"/>
          </a:xfrm>
          <a:prstGeom prst="bentConnector3">
            <a:avLst>
              <a:gd name="adj1" fmla="val 26293"/>
            </a:avLst>
          </a:prstGeom>
          <a:noFill/>
          <a:ln w="15875">
            <a:solidFill>
              <a:srgbClr val="0000FF"/>
            </a:solidFill>
            <a:miter lim="800000"/>
            <a:headEnd type="triangle" w="med" len="med"/>
            <a:tailEnd type="triangle" w="med" len="med"/>
          </a:ln>
          <a:effectLst/>
        </p:spPr>
      </p:cxnSp>
      <p:sp>
        <p:nvSpPr>
          <p:cNvPr id="37" name="Oval 59"/>
          <p:cNvSpPr>
            <a:spLocks noChangeArrowheads="1"/>
          </p:cNvSpPr>
          <p:nvPr/>
        </p:nvSpPr>
        <p:spPr bwMode="auto">
          <a:xfrm>
            <a:off x="87058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72" name="Picture 15" descr="C:\Documents and Settings\Administrator\My Documents\My Pictures\Microsoft Clip Organizer\CG196.wmf">
            <a:hlinkClick r:id="rId6" action="ppaction://hlinksldjump"/>
          </p:cNvPr>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047482" y="3911015"/>
            <a:ext cx="558800" cy="762000"/>
          </a:xfrm>
          <a:prstGeom prst="rect">
            <a:avLst/>
          </a:prstGeom>
          <a:noFill/>
          <a:ln w="9525">
            <a:noFill/>
            <a:miter lim="800000"/>
            <a:headEnd/>
            <a:tailEnd/>
          </a:ln>
        </p:spPr>
      </p:pic>
      <p:pic>
        <p:nvPicPr>
          <p:cNvPr id="74" name="Picture 31" descr="CG1A9-0047.jpg"/>
          <p:cNvPicPr>
            <a:picLocks noChangeAspect="1"/>
          </p:cNvPicPr>
          <p:nvPr/>
        </p:nvPicPr>
        <p:blipFill>
          <a:blip r:embed="rId8"/>
          <a:srcRect/>
          <a:stretch>
            <a:fillRect/>
          </a:stretch>
        </p:blipFill>
        <p:spPr bwMode="auto">
          <a:xfrm>
            <a:off x="6254750" y="5738168"/>
            <a:ext cx="493713" cy="674688"/>
          </a:xfrm>
          <a:prstGeom prst="rect">
            <a:avLst/>
          </a:prstGeom>
          <a:noFill/>
          <a:ln w="9525">
            <a:noFill/>
            <a:miter lim="800000"/>
            <a:headEnd/>
            <a:tailEnd/>
          </a:ln>
        </p:spPr>
      </p:pic>
      <p:pic>
        <p:nvPicPr>
          <p:cNvPr id="75" name="Picture 34" descr="CG2D-0055.jpg"/>
          <p:cNvPicPr>
            <a:picLocks noChangeAspect="1"/>
          </p:cNvPicPr>
          <p:nvPr/>
        </p:nvPicPr>
        <p:blipFill>
          <a:blip r:embed="rId9">
            <a:clrChange>
              <a:clrFrom>
                <a:srgbClr val="FFFFFE"/>
              </a:clrFrom>
              <a:clrTo>
                <a:srgbClr val="FFFFFE">
                  <a:alpha val="0"/>
                </a:srgbClr>
              </a:clrTo>
            </a:clrChange>
          </a:blip>
          <a:srcRect/>
          <a:stretch>
            <a:fillRect/>
          </a:stretch>
        </p:blipFill>
        <p:spPr bwMode="auto">
          <a:xfrm>
            <a:off x="5660410" y="3934828"/>
            <a:ext cx="522288" cy="714375"/>
          </a:xfrm>
          <a:prstGeom prst="rect">
            <a:avLst/>
          </a:prstGeom>
          <a:noFill/>
          <a:ln w="9525">
            <a:noFill/>
            <a:miter lim="800000"/>
            <a:headEnd/>
            <a:tailEnd/>
          </a:ln>
        </p:spPr>
      </p:pic>
      <p:cxnSp>
        <p:nvCxnSpPr>
          <p:cNvPr id="77" name="AutoShape 57"/>
          <p:cNvCxnSpPr>
            <a:cxnSpLocks noChangeShapeType="1"/>
            <a:stCxn id="70" idx="4"/>
            <a:endCxn id="19" idx="0"/>
          </p:cNvCxnSpPr>
          <p:nvPr/>
        </p:nvCxnSpPr>
        <p:spPr bwMode="auto">
          <a:xfrm rot="16200000" flipH="1">
            <a:off x="5667614" y="1916634"/>
            <a:ext cx="1232933" cy="2114180"/>
          </a:xfrm>
          <a:prstGeom prst="bentConnector3">
            <a:avLst>
              <a:gd name="adj1" fmla="val 64421"/>
            </a:avLst>
          </a:prstGeom>
          <a:noFill/>
          <a:ln w="15875">
            <a:solidFill>
              <a:srgbClr val="008000"/>
            </a:solidFill>
            <a:miter lim="800000"/>
            <a:headEnd type="triangle" w="med" len="med"/>
            <a:tailEnd type="triangle" w="med" len="med"/>
          </a:ln>
          <a:effectLst/>
        </p:spPr>
      </p:cxnSp>
      <p:cxnSp>
        <p:nvCxnSpPr>
          <p:cNvPr id="80" name="AutoShape 47"/>
          <p:cNvCxnSpPr>
            <a:cxnSpLocks noChangeShapeType="1"/>
            <a:stCxn id="84" idx="4"/>
            <a:endCxn id="24" idx="0"/>
          </p:cNvCxnSpPr>
          <p:nvPr/>
        </p:nvCxnSpPr>
        <p:spPr bwMode="auto">
          <a:xfrm rot="16200000" flipH="1">
            <a:off x="6376677" y="1389604"/>
            <a:ext cx="1232933" cy="3168240"/>
          </a:xfrm>
          <a:prstGeom prst="bentConnector3">
            <a:avLst>
              <a:gd name="adj1" fmla="val 43819"/>
            </a:avLst>
          </a:prstGeom>
          <a:noFill/>
          <a:ln w="15875">
            <a:solidFill>
              <a:srgbClr val="0000FF"/>
            </a:solidFill>
            <a:miter lim="800000"/>
            <a:headEnd type="triangle" w="med" len="med"/>
            <a:tailEnd type="triangle" w="med" len="med"/>
          </a:ln>
          <a:effectLst/>
        </p:spPr>
      </p:cxnSp>
      <p:sp>
        <p:nvSpPr>
          <p:cNvPr id="92" name="Oval 31"/>
          <p:cNvSpPr>
            <a:spLocks noChangeArrowheads="1"/>
          </p:cNvSpPr>
          <p:nvPr/>
        </p:nvSpPr>
        <p:spPr bwMode="auto">
          <a:xfrm>
            <a:off x="73967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94" name="Text Box 10"/>
          <p:cNvSpPr txBox="1">
            <a:spLocks noChangeArrowheads="1"/>
          </p:cNvSpPr>
          <p:nvPr/>
        </p:nvSpPr>
        <p:spPr bwMode="auto">
          <a:xfrm>
            <a:off x="5133156"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 INDEX</a:t>
            </a:r>
            <a:endParaRPr lang="en-US" sz="1600" b="1" dirty="0"/>
          </a:p>
        </p:txBody>
      </p:sp>
      <p:sp>
        <p:nvSpPr>
          <p:cNvPr id="98" name="Oval 29"/>
          <p:cNvSpPr>
            <a:spLocks noChangeArrowheads="1"/>
          </p:cNvSpPr>
          <p:nvPr/>
        </p:nvSpPr>
        <p:spPr bwMode="auto">
          <a:xfrm>
            <a:off x="57171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00" name="Oval 31"/>
          <p:cNvSpPr>
            <a:spLocks noChangeArrowheads="1"/>
          </p:cNvSpPr>
          <p:nvPr/>
        </p:nvSpPr>
        <p:spPr bwMode="auto">
          <a:xfrm>
            <a:off x="58949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08" name="AutoShape 57"/>
          <p:cNvCxnSpPr>
            <a:cxnSpLocks noChangeShapeType="1"/>
            <a:stCxn id="118" idx="4"/>
            <a:endCxn id="98" idx="0"/>
          </p:cNvCxnSpPr>
          <p:nvPr/>
        </p:nvCxnSpPr>
        <p:spPr bwMode="auto">
          <a:xfrm rot="16200000" flipH="1">
            <a:off x="4097636" y="1927806"/>
            <a:ext cx="1232933" cy="2091835"/>
          </a:xfrm>
          <a:prstGeom prst="bentConnector3">
            <a:avLst>
              <a:gd name="adj1" fmla="val 37639"/>
            </a:avLst>
          </a:prstGeom>
          <a:noFill/>
          <a:ln w="15875">
            <a:solidFill>
              <a:srgbClr val="660066"/>
            </a:solidFill>
            <a:miter lim="800000"/>
            <a:headEnd type="triangle" w="med" len="med"/>
            <a:tailEnd type="triangle" w="med" len="med"/>
          </a:ln>
          <a:effectLst/>
        </p:spPr>
      </p:cxnSp>
      <p:cxnSp>
        <p:nvCxnSpPr>
          <p:cNvPr id="145" name="AutoShape 108"/>
          <p:cNvCxnSpPr>
            <a:cxnSpLocks noChangeShapeType="1"/>
          </p:cNvCxnSpPr>
          <p:nvPr/>
        </p:nvCxnSpPr>
        <p:spPr bwMode="auto">
          <a:xfrm rot="5400000">
            <a:off x="7982064" y="4307053"/>
            <a:ext cx="62204" cy="842342"/>
          </a:xfrm>
          <a:prstGeom prst="bentConnector3">
            <a:avLst>
              <a:gd name="adj1" fmla="val 549167"/>
            </a:avLst>
          </a:prstGeom>
          <a:noFill/>
          <a:ln w="15875">
            <a:solidFill>
              <a:srgbClr val="0000FF"/>
            </a:solidFill>
            <a:miter lim="800000"/>
            <a:headEnd type="triangle" w="med" len="med"/>
            <a:tailEnd type="triangle" w="med" len="med"/>
          </a:ln>
          <a:effectLst/>
        </p:spPr>
      </p:cxnSp>
      <p:sp>
        <p:nvSpPr>
          <p:cNvPr id="147" name="Oval 31"/>
          <p:cNvSpPr>
            <a:spLocks noChangeArrowheads="1"/>
          </p:cNvSpPr>
          <p:nvPr/>
        </p:nvSpPr>
        <p:spPr bwMode="auto">
          <a:xfrm>
            <a:off x="587908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8" name="AutoShape 57"/>
          <p:cNvCxnSpPr>
            <a:cxnSpLocks noChangeShapeType="1"/>
            <a:stCxn id="149" idx="4"/>
            <a:endCxn id="100" idx="0"/>
          </p:cNvCxnSpPr>
          <p:nvPr/>
        </p:nvCxnSpPr>
        <p:spPr bwMode="auto">
          <a:xfrm rot="5400000">
            <a:off x="5972077" y="2323002"/>
            <a:ext cx="1232933" cy="1301445"/>
          </a:xfrm>
          <a:prstGeom prst="bentConnector3">
            <a:avLst>
              <a:gd name="adj1" fmla="val 38669"/>
            </a:avLst>
          </a:prstGeom>
          <a:noFill/>
          <a:ln w="15875">
            <a:solidFill>
              <a:srgbClr val="660066"/>
            </a:solidFill>
            <a:miter lim="800000"/>
            <a:headEnd type="triangle" w="med" len="med"/>
            <a:tailEnd type="triangle" w="med" len="med"/>
          </a:ln>
          <a:effectLst/>
        </p:spPr>
      </p:cxnSp>
      <p:grpSp>
        <p:nvGrpSpPr>
          <p:cNvPr id="225" name="Grouper 224"/>
          <p:cNvGrpSpPr/>
          <p:nvPr/>
        </p:nvGrpSpPr>
        <p:grpSpPr>
          <a:xfrm>
            <a:off x="6524382" y="1115991"/>
            <a:ext cx="1800225" cy="1242061"/>
            <a:chOff x="6524382" y="1115991"/>
            <a:chExt cx="1800225" cy="1242061"/>
          </a:xfrm>
        </p:grpSpPr>
        <p:sp>
          <p:nvSpPr>
            <p:cNvPr id="13" name="Text Box 19"/>
            <p:cNvSpPr txBox="1">
              <a:spLocks noChangeArrowheads="1"/>
            </p:cNvSpPr>
            <p:nvPr/>
          </p:nvSpPr>
          <p:spPr bwMode="auto">
            <a:xfrm>
              <a:off x="6524382" y="1647526"/>
              <a:ext cx="1800225" cy="584776"/>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CATIA/DELMIA/SIMULIA V6</a:t>
              </a:r>
              <a:endParaRPr lang="en-US" sz="1600" b="1" dirty="0"/>
            </a:p>
          </p:txBody>
        </p:sp>
        <p:sp>
          <p:nvSpPr>
            <p:cNvPr id="21" name="Oval 37"/>
            <p:cNvSpPr>
              <a:spLocks noChangeArrowheads="1"/>
            </p:cNvSpPr>
            <p:nvPr/>
          </p:nvSpPr>
          <p:spPr bwMode="auto">
            <a:xfrm>
              <a:off x="7369968"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2" name="Oval 38"/>
            <p:cNvSpPr>
              <a:spLocks noChangeArrowheads="1"/>
            </p:cNvSpPr>
            <p:nvPr/>
          </p:nvSpPr>
          <p:spPr bwMode="auto">
            <a:xfrm>
              <a:off x="7533480" y="2280264"/>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grpSp>
          <p:nvGrpSpPr>
            <p:cNvPr id="4" name="Group 92"/>
            <p:cNvGrpSpPr>
              <a:grpSpLocks/>
            </p:cNvGrpSpPr>
            <p:nvPr/>
          </p:nvGrpSpPr>
          <p:grpSpPr bwMode="auto">
            <a:xfrm>
              <a:off x="6831805" y="1115991"/>
              <a:ext cx="1054100" cy="608013"/>
              <a:chOff x="2426" y="1117"/>
              <a:chExt cx="499" cy="344"/>
            </a:xfrm>
          </p:grpSpPr>
          <p:pic>
            <p:nvPicPr>
              <p:cNvPr id="51" name="Picture 93"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52" name="Picture 94" descr="BlueUser"/>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149" name="Oval 30"/>
            <p:cNvSpPr>
              <a:spLocks noChangeArrowheads="1"/>
            </p:cNvSpPr>
            <p:nvPr/>
          </p:nvSpPr>
          <p:spPr bwMode="auto">
            <a:xfrm>
              <a:off x="719640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7" name="Oval 55"/>
          <p:cNvSpPr>
            <a:spLocks noChangeArrowheads="1"/>
          </p:cNvSpPr>
          <p:nvPr/>
        </p:nvSpPr>
        <p:spPr bwMode="auto">
          <a:xfrm>
            <a:off x="83914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1" name="AutoShape 57"/>
          <p:cNvCxnSpPr>
            <a:cxnSpLocks noChangeShapeType="1"/>
          </p:cNvCxnSpPr>
          <p:nvPr/>
        </p:nvCxnSpPr>
        <p:spPr bwMode="auto">
          <a:xfrm rot="5400000" flipH="1">
            <a:off x="6589225" y="4235306"/>
            <a:ext cx="19578" cy="985837"/>
          </a:xfrm>
          <a:prstGeom prst="bentConnector3">
            <a:avLst>
              <a:gd name="adj1" fmla="val -778435"/>
            </a:avLst>
          </a:prstGeom>
          <a:noFill/>
          <a:ln w="15875">
            <a:solidFill>
              <a:srgbClr val="FF0000"/>
            </a:solidFill>
            <a:miter lim="800000"/>
            <a:headEnd type="triangle" w="med" len="med"/>
            <a:tailEnd type="triangle" w="med" len="med"/>
          </a:ln>
          <a:effectLst/>
        </p:spPr>
      </p:cxnSp>
      <p:sp>
        <p:nvSpPr>
          <p:cNvPr id="163" name="Oval 31"/>
          <p:cNvSpPr>
            <a:spLocks noChangeArrowheads="1"/>
          </p:cNvSpPr>
          <p:nvPr/>
        </p:nvSpPr>
        <p:spPr bwMode="auto">
          <a:xfrm>
            <a:off x="60632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72" name="Oval 52"/>
          <p:cNvSpPr>
            <a:spLocks noChangeArrowheads="1"/>
          </p:cNvSpPr>
          <p:nvPr/>
        </p:nvSpPr>
        <p:spPr bwMode="auto">
          <a:xfrm>
            <a:off x="7049069"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74" name="AutoShape 108"/>
          <p:cNvCxnSpPr>
            <a:cxnSpLocks noChangeShapeType="1"/>
          </p:cNvCxnSpPr>
          <p:nvPr/>
        </p:nvCxnSpPr>
        <p:spPr bwMode="auto">
          <a:xfrm rot="5400000">
            <a:off x="7267041" y="3383128"/>
            <a:ext cx="1588" cy="2690192"/>
          </a:xfrm>
          <a:prstGeom prst="bentConnector3">
            <a:avLst>
              <a:gd name="adj1" fmla="val 14395466"/>
            </a:avLst>
          </a:prstGeom>
          <a:noFill/>
          <a:ln w="15875">
            <a:solidFill>
              <a:srgbClr val="0000FF"/>
            </a:solidFill>
            <a:miter lim="800000"/>
            <a:headEnd type="triangle" w="med" len="med"/>
            <a:tailEnd type="triangle" w="med" len="med"/>
          </a:ln>
          <a:effectLst/>
        </p:spPr>
      </p:cxnSp>
      <p:sp>
        <p:nvSpPr>
          <p:cNvPr id="105" name="Oval 31"/>
          <p:cNvSpPr>
            <a:spLocks noChangeArrowheads="1"/>
          </p:cNvSpPr>
          <p:nvPr/>
        </p:nvSpPr>
        <p:spPr bwMode="auto">
          <a:xfrm>
            <a:off x="765390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1" name="Oval 29"/>
          <p:cNvSpPr>
            <a:spLocks noChangeArrowheads="1"/>
          </p:cNvSpPr>
          <p:nvPr/>
        </p:nvSpPr>
        <p:spPr bwMode="auto">
          <a:xfrm>
            <a:off x="49043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3" name="Oval 31"/>
          <p:cNvSpPr>
            <a:spLocks noChangeArrowheads="1"/>
          </p:cNvSpPr>
          <p:nvPr/>
        </p:nvSpPr>
        <p:spPr bwMode="auto">
          <a:xfrm>
            <a:off x="483768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4" name="Oval 31"/>
          <p:cNvSpPr>
            <a:spLocks noChangeArrowheads="1"/>
          </p:cNvSpPr>
          <p:nvPr/>
        </p:nvSpPr>
        <p:spPr bwMode="auto">
          <a:xfrm>
            <a:off x="50218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5" name="Picture 33" descr="generc-tower.jpg"/>
          <p:cNvPicPr>
            <a:picLocks noChangeAspect="1"/>
          </p:cNvPicPr>
          <p:nvPr/>
        </p:nvPicPr>
        <p:blipFill>
          <a:blip r:embed="rId10">
            <a:clrChange>
              <a:clrFrom>
                <a:srgbClr val="FDFEFE"/>
              </a:clrFrom>
              <a:clrTo>
                <a:srgbClr val="FDFEFE">
                  <a:alpha val="0"/>
                </a:srgbClr>
              </a:clrTo>
            </a:clrChange>
          </a:blip>
          <a:srcRect/>
          <a:stretch>
            <a:fillRect/>
          </a:stretch>
        </p:blipFill>
        <p:spPr bwMode="auto">
          <a:xfrm>
            <a:off x="4640408" y="3911015"/>
            <a:ext cx="698905" cy="762000"/>
          </a:xfrm>
          <a:prstGeom prst="rect">
            <a:avLst/>
          </a:prstGeom>
          <a:noFill/>
          <a:ln w="9525">
            <a:noFill/>
            <a:miter lim="800000"/>
            <a:headEnd/>
            <a:tailEnd/>
          </a:ln>
        </p:spPr>
      </p:pic>
      <p:pic>
        <p:nvPicPr>
          <p:cNvPr id="136" name="Picture 21" descr="C:\Documents and Settings\Administrator\My Documents\My Pictures\Microsoft Clip Organizer\CG213.bmp"/>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011091" y="4393777"/>
            <a:ext cx="217237" cy="260684"/>
          </a:xfrm>
          <a:prstGeom prst="rect">
            <a:avLst/>
          </a:prstGeom>
          <a:solidFill>
            <a:srgbClr val="FEFFF6"/>
          </a:solidFill>
          <a:ln w="9525">
            <a:solidFill>
              <a:schemeClr val="tx1"/>
            </a:solidFill>
            <a:miter lim="800000"/>
            <a:headEnd/>
            <a:tailEnd/>
          </a:ln>
        </p:spPr>
      </p:pic>
      <p:sp>
        <p:nvSpPr>
          <p:cNvPr id="137" name="Text Box 10"/>
          <p:cNvSpPr txBox="1">
            <a:spLocks noChangeArrowheads="1"/>
          </p:cNvSpPr>
          <p:nvPr/>
        </p:nvSpPr>
        <p:spPr bwMode="auto">
          <a:xfrm>
            <a:off x="4193356"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IDOL</a:t>
            </a:r>
            <a:endParaRPr lang="en-US" sz="1600" b="1" dirty="0"/>
          </a:p>
        </p:txBody>
      </p:sp>
      <p:cxnSp>
        <p:nvCxnSpPr>
          <p:cNvPr id="139" name="AutoShape 57"/>
          <p:cNvCxnSpPr>
            <a:cxnSpLocks noChangeShapeType="1"/>
            <a:stCxn id="142" idx="4"/>
            <a:endCxn id="131" idx="0"/>
          </p:cNvCxnSpPr>
          <p:nvPr/>
        </p:nvCxnSpPr>
        <p:spPr bwMode="auto">
          <a:xfrm rot="5400000">
            <a:off x="4383327" y="2921152"/>
            <a:ext cx="1232933" cy="105145"/>
          </a:xfrm>
          <a:prstGeom prst="bentConnector3">
            <a:avLst>
              <a:gd name="adj1" fmla="val 44850"/>
            </a:avLst>
          </a:prstGeom>
          <a:noFill/>
          <a:ln w="15875">
            <a:solidFill>
              <a:srgbClr val="FF6600"/>
            </a:solidFill>
            <a:miter lim="800000"/>
            <a:headEnd type="triangle" w="med" len="med"/>
            <a:tailEnd type="triangle" w="med" len="med"/>
          </a:ln>
          <a:effectLst/>
        </p:spPr>
      </p:cxnSp>
      <p:cxnSp>
        <p:nvCxnSpPr>
          <p:cNvPr id="159" name="AutoShape 108"/>
          <p:cNvCxnSpPr>
            <a:cxnSpLocks noChangeShapeType="1"/>
          </p:cNvCxnSpPr>
          <p:nvPr/>
        </p:nvCxnSpPr>
        <p:spPr bwMode="auto">
          <a:xfrm rot="5400000">
            <a:off x="6806196" y="2773528"/>
            <a:ext cx="58090" cy="3909392"/>
          </a:xfrm>
          <a:prstGeom prst="bentConnector3">
            <a:avLst>
              <a:gd name="adj1" fmla="val 668428"/>
            </a:avLst>
          </a:prstGeom>
          <a:noFill/>
          <a:ln w="15875">
            <a:solidFill>
              <a:srgbClr val="0000FF"/>
            </a:solidFill>
            <a:miter lim="800000"/>
            <a:headEnd type="triangle" w="med" len="med"/>
            <a:tailEnd type="triangle" w="med" len="med"/>
          </a:ln>
          <a:effectLst/>
        </p:spPr>
      </p:cxnSp>
      <p:sp>
        <p:nvSpPr>
          <p:cNvPr id="162" name="Oval 55"/>
          <p:cNvSpPr>
            <a:spLocks noChangeArrowheads="1"/>
          </p:cNvSpPr>
          <p:nvPr/>
        </p:nvSpPr>
        <p:spPr bwMode="auto">
          <a:xfrm>
            <a:off x="87470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6" name="AutoShape 57"/>
          <p:cNvCxnSpPr>
            <a:cxnSpLocks noChangeShapeType="1"/>
          </p:cNvCxnSpPr>
          <p:nvPr/>
        </p:nvCxnSpPr>
        <p:spPr bwMode="auto">
          <a:xfrm rot="5400000">
            <a:off x="6173564" y="3619356"/>
            <a:ext cx="1588" cy="2217737"/>
          </a:xfrm>
          <a:prstGeom prst="bentConnector3">
            <a:avLst>
              <a:gd name="adj1" fmla="val 18394207"/>
            </a:avLst>
          </a:prstGeom>
          <a:noFill/>
          <a:ln w="15875">
            <a:solidFill>
              <a:srgbClr val="AFB22B"/>
            </a:solidFill>
            <a:miter lim="800000"/>
            <a:headEnd type="triangle" w="med" len="med"/>
            <a:tailEnd type="triangle" w="med" len="med"/>
          </a:ln>
          <a:effectLst/>
        </p:spPr>
      </p:cxnSp>
      <p:sp>
        <p:nvSpPr>
          <p:cNvPr id="167" name="Oval 31"/>
          <p:cNvSpPr>
            <a:spLocks noChangeArrowheads="1"/>
          </p:cNvSpPr>
          <p:nvPr/>
        </p:nvSpPr>
        <p:spPr bwMode="auto">
          <a:xfrm>
            <a:off x="75491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2" name="Oval 55"/>
          <p:cNvSpPr>
            <a:spLocks noChangeArrowheads="1"/>
          </p:cNvSpPr>
          <p:nvPr/>
        </p:nvSpPr>
        <p:spPr bwMode="auto">
          <a:xfrm>
            <a:off x="6676974" y="560993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207" name="AutoShape 58"/>
          <p:cNvCxnSpPr>
            <a:cxnSpLocks noChangeShapeType="1"/>
            <a:stCxn id="45" idx="5"/>
            <a:endCxn id="114" idx="0"/>
          </p:cNvCxnSpPr>
          <p:nvPr/>
        </p:nvCxnSpPr>
        <p:spPr bwMode="auto">
          <a:xfrm rot="16200000" flipH="1">
            <a:off x="3053883" y="2638811"/>
            <a:ext cx="1244092" cy="658667"/>
          </a:xfrm>
          <a:prstGeom prst="bentConnector3">
            <a:avLst>
              <a:gd name="adj1" fmla="val 54083"/>
            </a:avLst>
          </a:prstGeom>
          <a:noFill/>
          <a:ln w="15875">
            <a:solidFill>
              <a:srgbClr val="0000FF"/>
            </a:solidFill>
            <a:miter lim="800000"/>
            <a:headEnd type="triangle" w="med" len="med"/>
            <a:tailEnd type="triangle" w="med" len="med"/>
          </a:ln>
          <a:effectLst/>
        </p:spPr>
      </p:cxnSp>
      <p:grpSp>
        <p:nvGrpSpPr>
          <p:cNvPr id="223" name="Grouper 222"/>
          <p:cNvGrpSpPr/>
          <p:nvPr/>
        </p:nvGrpSpPr>
        <p:grpSpPr>
          <a:xfrm>
            <a:off x="2571683" y="933450"/>
            <a:ext cx="1800225" cy="1423808"/>
            <a:chOff x="2571683" y="933450"/>
            <a:chExt cx="1800225" cy="1423808"/>
          </a:xfrm>
        </p:grpSpPr>
        <p:sp>
          <p:nvSpPr>
            <p:cNvPr id="44" name="Text Box 81"/>
            <p:cNvSpPr txBox="1">
              <a:spLocks noChangeArrowheads="1"/>
            </p:cNvSpPr>
            <p:nvPr/>
          </p:nvSpPr>
          <p:spPr bwMode="auto">
            <a:xfrm>
              <a:off x="2571683" y="1649402"/>
              <a:ext cx="1800225" cy="581025"/>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3DLIVE</a:t>
              </a:r>
            </a:p>
            <a:p>
              <a:pPr algn="ctr">
                <a:spcBef>
                  <a:spcPct val="0"/>
                </a:spcBef>
              </a:pPr>
              <a:r>
                <a:rPr lang="en-US" sz="1600" b="1" dirty="0"/>
                <a:t>Navigator</a:t>
              </a:r>
            </a:p>
          </p:txBody>
        </p:sp>
        <p:sp>
          <p:nvSpPr>
            <p:cNvPr id="45" name="Oval 83"/>
            <p:cNvSpPr>
              <a:spLocks noChangeArrowheads="1"/>
            </p:cNvSpPr>
            <p:nvPr/>
          </p:nvSpPr>
          <p:spPr bwMode="auto">
            <a:xfrm>
              <a:off x="3273425"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46" name="Oval 84"/>
            <p:cNvSpPr>
              <a:spLocks noChangeArrowheads="1"/>
            </p:cNvSpPr>
            <p:nvPr/>
          </p:nvSpPr>
          <p:spPr bwMode="auto">
            <a:xfrm>
              <a:off x="3444875"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3" name="Group 85"/>
            <p:cNvGrpSpPr>
              <a:grpSpLocks/>
            </p:cNvGrpSpPr>
            <p:nvPr/>
          </p:nvGrpSpPr>
          <p:grpSpPr bwMode="auto">
            <a:xfrm>
              <a:off x="2740210" y="1087712"/>
              <a:ext cx="1117898" cy="664571"/>
              <a:chOff x="2426" y="1073"/>
              <a:chExt cx="530" cy="376"/>
            </a:xfrm>
          </p:grpSpPr>
          <p:pic>
            <p:nvPicPr>
              <p:cNvPr id="48" name="Picture 86"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593" y="1073"/>
                <a:ext cx="363" cy="344"/>
              </a:xfrm>
              <a:prstGeom prst="rect">
                <a:avLst/>
              </a:prstGeom>
              <a:noFill/>
            </p:spPr>
          </p:pic>
          <p:pic>
            <p:nvPicPr>
              <p:cNvPr id="49" name="Picture 87" descr="BlueUser"/>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118" name="Oval 30"/>
            <p:cNvSpPr>
              <a:spLocks noChangeArrowheads="1"/>
            </p:cNvSpPr>
            <p:nvPr/>
          </p:nvSpPr>
          <p:spPr bwMode="auto">
            <a:xfrm>
              <a:off x="362532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6" name="Oval 30"/>
            <p:cNvSpPr>
              <a:spLocks noChangeArrowheads="1"/>
            </p:cNvSpPr>
            <p:nvPr/>
          </p:nvSpPr>
          <p:spPr bwMode="auto">
            <a:xfrm>
              <a:off x="378407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233" name="Picture 32"/>
            <p:cNvPicPr>
              <a:picLocks noChangeAspect="1" noChangeArrowheads="1"/>
            </p:cNvPicPr>
            <p:nvPr/>
          </p:nvPicPr>
          <p:blipFill>
            <a:blip r:embed="rId12" cstate="print"/>
            <a:srcRect/>
            <a:stretch>
              <a:fillRect/>
            </a:stretch>
          </p:blipFill>
          <p:spPr bwMode="auto">
            <a:xfrm>
              <a:off x="3006725" y="933450"/>
              <a:ext cx="296148" cy="339725"/>
            </a:xfrm>
            <a:prstGeom prst="rect">
              <a:avLst/>
            </a:prstGeom>
            <a:noFill/>
            <a:ln w="9525">
              <a:noFill/>
              <a:miter lim="800000"/>
              <a:headEnd/>
              <a:tailEnd/>
            </a:ln>
          </p:spPr>
        </p:pic>
      </p:grpSp>
      <p:grpSp>
        <p:nvGrpSpPr>
          <p:cNvPr id="224" name="Grouper 223"/>
          <p:cNvGrpSpPr/>
          <p:nvPr/>
        </p:nvGrpSpPr>
        <p:grpSpPr>
          <a:xfrm>
            <a:off x="4217340" y="933450"/>
            <a:ext cx="2089150" cy="1423808"/>
            <a:chOff x="4217340" y="933450"/>
            <a:chExt cx="2089150" cy="1423808"/>
          </a:xfrm>
        </p:grpSpPr>
        <p:grpSp>
          <p:nvGrpSpPr>
            <p:cNvPr id="6" name="Group 85"/>
            <p:cNvGrpSpPr>
              <a:grpSpLocks/>
            </p:cNvGrpSpPr>
            <p:nvPr/>
          </p:nvGrpSpPr>
          <p:grpSpPr bwMode="auto">
            <a:xfrm>
              <a:off x="4839639" y="1115991"/>
              <a:ext cx="1052513" cy="608013"/>
              <a:chOff x="2426" y="1117"/>
              <a:chExt cx="499" cy="344"/>
            </a:xfrm>
          </p:grpSpPr>
          <p:pic>
            <p:nvPicPr>
              <p:cNvPr id="67" name="Picture 86"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68" name="Picture 87" descr="BlueUser"/>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69" name="Text Box 81"/>
            <p:cNvSpPr txBox="1">
              <a:spLocks noChangeArrowheads="1"/>
            </p:cNvSpPr>
            <p:nvPr/>
          </p:nvSpPr>
          <p:spPr bwMode="auto">
            <a:xfrm>
              <a:off x="4217340" y="1647526"/>
              <a:ext cx="2089150" cy="338554"/>
            </a:xfrm>
            <a:prstGeom prst="rect">
              <a:avLst/>
            </a:prstGeom>
            <a:noFill/>
            <a:ln w="9525">
              <a:noFill/>
              <a:miter lim="800000"/>
              <a:headEnd/>
              <a:tailEnd/>
            </a:ln>
            <a:effectLst/>
          </p:spPr>
          <p:txBody>
            <a:bodyPr wrap="square">
              <a:prstTxWarp prst="textNoShape">
                <a:avLst/>
              </a:prstTxWarp>
              <a:spAutoFit/>
            </a:bodyPr>
            <a:lstStyle/>
            <a:p>
              <a:pPr algn="ctr">
                <a:spcBef>
                  <a:spcPct val="0"/>
                </a:spcBef>
              </a:pPr>
              <a:r>
                <a:rPr lang="en-US" sz="1600" b="1" dirty="0" smtClean="0"/>
                <a:t>Governance</a:t>
              </a:r>
              <a:endParaRPr lang="en-US" sz="1600" b="1" dirty="0"/>
            </a:p>
          </p:txBody>
        </p:sp>
        <p:sp>
          <p:nvSpPr>
            <p:cNvPr id="70" name="Oval 30"/>
            <p:cNvSpPr>
              <a:spLocks noChangeArrowheads="1"/>
            </p:cNvSpPr>
            <p:nvPr/>
          </p:nvSpPr>
          <p:spPr bwMode="auto">
            <a:xfrm>
              <a:off x="5184127"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84" name="Oval 55"/>
            <p:cNvSpPr>
              <a:spLocks noChangeArrowheads="1"/>
            </p:cNvSpPr>
            <p:nvPr/>
          </p:nvSpPr>
          <p:spPr bwMode="auto">
            <a:xfrm>
              <a:off x="5366160"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42" name="Oval 30"/>
            <p:cNvSpPr>
              <a:spLocks noChangeArrowheads="1"/>
            </p:cNvSpPr>
            <p:nvPr/>
          </p:nvSpPr>
          <p:spPr bwMode="auto">
            <a:xfrm>
              <a:off x="500950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234" name="Picture 32"/>
            <p:cNvPicPr>
              <a:picLocks noChangeAspect="1" noChangeArrowheads="1"/>
            </p:cNvPicPr>
            <p:nvPr/>
          </p:nvPicPr>
          <p:blipFill>
            <a:blip r:embed="rId12" cstate="print"/>
            <a:srcRect/>
            <a:stretch>
              <a:fillRect/>
            </a:stretch>
          </p:blipFill>
          <p:spPr bwMode="auto">
            <a:xfrm>
              <a:off x="5089525" y="933450"/>
              <a:ext cx="296148" cy="339725"/>
            </a:xfrm>
            <a:prstGeom prst="rect">
              <a:avLst/>
            </a:prstGeom>
            <a:noFill/>
            <a:ln w="9525">
              <a:noFill/>
              <a:miter lim="800000"/>
              <a:headEnd/>
              <a:tailEnd/>
            </a:ln>
          </p:spPr>
        </p:pic>
      </p:grpSp>
      <p:sp>
        <p:nvSpPr>
          <p:cNvPr id="102" name="Oval 37"/>
          <p:cNvSpPr>
            <a:spLocks noChangeArrowheads="1"/>
          </p:cNvSpPr>
          <p:nvPr/>
        </p:nvSpPr>
        <p:spPr bwMode="auto">
          <a:xfrm>
            <a:off x="823118"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04" name="Group 92"/>
          <p:cNvGrpSpPr>
            <a:grpSpLocks/>
          </p:cNvGrpSpPr>
          <p:nvPr/>
        </p:nvGrpSpPr>
        <p:grpSpPr bwMode="auto">
          <a:xfrm>
            <a:off x="284955" y="1115991"/>
            <a:ext cx="1054100" cy="608013"/>
            <a:chOff x="2426" y="1117"/>
            <a:chExt cx="499" cy="344"/>
          </a:xfrm>
        </p:grpSpPr>
        <p:pic>
          <p:nvPicPr>
            <p:cNvPr id="106" name="Picture 93" descr="PC_xml_Web_Service"/>
            <p:cNvPicPr>
              <a:picLocks noChangeAspect="1" noChangeArrowheads="1"/>
            </p:cNvPicPr>
            <p:nvPr/>
          </p:nvPicPr>
          <p:blipFill>
            <a:blip r:embed="rId4">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107" name="Picture 94" descr="BlueUser"/>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pic>
        <p:nvPicPr>
          <p:cNvPr id="235" name="Picture 32"/>
          <p:cNvPicPr>
            <a:picLocks noChangeAspect="1" noChangeArrowheads="1"/>
          </p:cNvPicPr>
          <p:nvPr/>
        </p:nvPicPr>
        <p:blipFill>
          <a:blip r:embed="rId12" cstate="print"/>
          <a:srcRect/>
          <a:stretch>
            <a:fillRect/>
          </a:stretch>
        </p:blipFill>
        <p:spPr bwMode="auto">
          <a:xfrm>
            <a:off x="479425" y="933450"/>
            <a:ext cx="296148" cy="339725"/>
          </a:xfrm>
          <a:prstGeom prst="rect">
            <a:avLst/>
          </a:prstGeom>
          <a:noFill/>
          <a:ln w="9525">
            <a:noFill/>
            <a:miter lim="800000"/>
            <a:headEnd/>
            <a:tailEnd/>
          </a:ln>
        </p:spPr>
      </p:pic>
      <p:sp>
        <p:nvSpPr>
          <p:cNvPr id="138" name="Text Box 61"/>
          <p:cNvSpPr txBox="1">
            <a:spLocks noChangeArrowheads="1"/>
          </p:cNvSpPr>
          <p:nvPr/>
        </p:nvSpPr>
        <p:spPr bwMode="auto">
          <a:xfrm>
            <a:off x="912419" y="3359028"/>
            <a:ext cx="1471501"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a:t>Client</a:t>
            </a:r>
            <a:r>
              <a:rPr lang="en-US" sz="1000" dirty="0" smtClean="0"/>
              <a:t>-VPM</a:t>
            </a:r>
            <a:br>
              <a:rPr lang="en-US" sz="1000" dirty="0" smtClean="0"/>
            </a:br>
            <a:r>
              <a:rPr lang="en-US" sz="1000" dirty="0" smtClean="0"/>
              <a:t>CORBA protocol</a:t>
            </a:r>
            <a:endParaRPr lang="en-US" sz="1000" dirty="0"/>
          </a:p>
        </p:txBody>
      </p:sp>
      <p:cxnSp>
        <p:nvCxnSpPr>
          <p:cNvPr id="140" name="AutoShape 104"/>
          <p:cNvCxnSpPr>
            <a:cxnSpLocks noChangeShapeType="1"/>
            <a:stCxn id="143" idx="2"/>
            <a:endCxn id="141" idx="6"/>
          </p:cNvCxnSpPr>
          <p:nvPr/>
        </p:nvCxnSpPr>
        <p:spPr bwMode="auto">
          <a:xfrm rot="10800000">
            <a:off x="407594" y="3539747"/>
            <a:ext cx="349250" cy="1588"/>
          </a:xfrm>
          <a:prstGeom prst="bentConnector3">
            <a:avLst>
              <a:gd name="adj1" fmla="val 50000"/>
            </a:avLst>
          </a:prstGeom>
          <a:noFill/>
          <a:ln w="15875">
            <a:solidFill>
              <a:schemeClr val="accent6">
                <a:lumMod val="40000"/>
                <a:lumOff val="60000"/>
              </a:schemeClr>
            </a:solidFill>
            <a:miter lim="800000"/>
            <a:headEnd type="triangle" w="med" len="med"/>
            <a:tailEnd type="triangle" w="med" len="med"/>
          </a:ln>
          <a:effectLst/>
        </p:spPr>
      </p:cxnSp>
      <p:sp>
        <p:nvSpPr>
          <p:cNvPr id="141" name="Oval 105"/>
          <p:cNvSpPr>
            <a:spLocks noChangeArrowheads="1"/>
          </p:cNvSpPr>
          <p:nvPr/>
        </p:nvSpPr>
        <p:spPr bwMode="auto">
          <a:xfrm>
            <a:off x="321869" y="350164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43" name="Oval 106"/>
          <p:cNvSpPr>
            <a:spLocks noChangeArrowheads="1"/>
          </p:cNvSpPr>
          <p:nvPr/>
        </p:nvSpPr>
        <p:spPr bwMode="auto">
          <a:xfrm>
            <a:off x="756844" y="350323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44" name="Oval 30"/>
          <p:cNvSpPr>
            <a:spLocks noChangeArrowheads="1"/>
          </p:cNvSpPr>
          <p:nvPr/>
        </p:nvSpPr>
        <p:spPr bwMode="auto">
          <a:xfrm>
            <a:off x="1884112" y="228135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6" name="AutoShape 58"/>
          <p:cNvCxnSpPr>
            <a:cxnSpLocks noChangeShapeType="1"/>
            <a:stCxn id="144" idx="4"/>
            <a:endCxn id="169" idx="0"/>
          </p:cNvCxnSpPr>
          <p:nvPr/>
        </p:nvCxnSpPr>
        <p:spPr bwMode="auto">
          <a:xfrm rot="16200000" flipH="1">
            <a:off x="1928203" y="2356325"/>
            <a:ext cx="1083128" cy="1085585"/>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169" name="Oval 59"/>
          <p:cNvSpPr>
            <a:spLocks noChangeArrowheads="1"/>
          </p:cNvSpPr>
          <p:nvPr/>
        </p:nvSpPr>
        <p:spPr bwMode="auto">
          <a:xfrm>
            <a:off x="2969697" y="3440682"/>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75" name="Text Box 12"/>
          <p:cNvSpPr txBox="1">
            <a:spLocks noChangeArrowheads="1"/>
          </p:cNvSpPr>
          <p:nvPr/>
        </p:nvSpPr>
        <p:spPr bwMode="auto">
          <a:xfrm>
            <a:off x="2447925" y="3430706"/>
            <a:ext cx="1114425" cy="584776"/>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VPM V4 VAULT</a:t>
            </a:r>
            <a:endParaRPr lang="en-US" sz="1600" b="1" dirty="0"/>
          </a:p>
        </p:txBody>
      </p:sp>
      <p:sp>
        <p:nvSpPr>
          <p:cNvPr id="164" name="Oval 38"/>
          <p:cNvSpPr>
            <a:spLocks noChangeArrowheads="1"/>
          </p:cNvSpPr>
          <p:nvPr/>
        </p:nvSpPr>
        <p:spPr bwMode="auto">
          <a:xfrm>
            <a:off x="7050880" y="2280651"/>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cxnSp>
        <p:nvCxnSpPr>
          <p:cNvPr id="165" name="AutoShape 57"/>
          <p:cNvCxnSpPr>
            <a:cxnSpLocks noChangeShapeType="1"/>
            <a:stCxn id="164" idx="4"/>
            <a:endCxn id="170" idx="0"/>
          </p:cNvCxnSpPr>
          <p:nvPr/>
        </p:nvCxnSpPr>
        <p:spPr bwMode="auto">
          <a:xfrm rot="5400000">
            <a:off x="5490758" y="1986352"/>
            <a:ext cx="1230899" cy="1975073"/>
          </a:xfrm>
          <a:prstGeom prst="bentConnector3">
            <a:avLst>
              <a:gd name="adj1" fmla="val 25238"/>
            </a:avLst>
          </a:prstGeom>
          <a:noFill/>
          <a:ln w="15875">
            <a:solidFill>
              <a:srgbClr val="FF6600"/>
            </a:solidFill>
            <a:miter lim="800000"/>
            <a:headEnd type="triangle" w="med" len="med"/>
            <a:tailEnd type="triangle" w="med" len="med"/>
          </a:ln>
          <a:effectLst/>
        </p:spPr>
      </p:cxnSp>
      <p:sp>
        <p:nvSpPr>
          <p:cNvPr id="170" name="Oval 29"/>
          <p:cNvSpPr>
            <a:spLocks noChangeArrowheads="1"/>
          </p:cNvSpPr>
          <p:nvPr/>
        </p:nvSpPr>
        <p:spPr bwMode="auto">
          <a:xfrm>
            <a:off x="5075807" y="358933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Logical Architecture for Co-existence V6 / VPM V5</a:t>
            </a:r>
            <a:endParaRPr lang="en-US" dirty="0"/>
          </a:p>
        </p:txBody>
      </p:sp>
      <p:sp>
        <p:nvSpPr>
          <p:cNvPr id="101" name="Text Box 19"/>
          <p:cNvSpPr txBox="1">
            <a:spLocks noChangeArrowheads="1"/>
          </p:cNvSpPr>
          <p:nvPr/>
        </p:nvSpPr>
        <p:spPr bwMode="auto">
          <a:xfrm>
            <a:off x="926500" y="1770637"/>
            <a:ext cx="1186755" cy="584776"/>
          </a:xfrm>
          <a:prstGeom prst="rect">
            <a:avLst/>
          </a:prstGeom>
          <a:noFill/>
          <a:ln w="9525">
            <a:noFill/>
            <a:miter lim="800000"/>
            <a:headEnd/>
            <a:tailEnd/>
          </a:ln>
          <a:effectLst/>
        </p:spPr>
        <p:txBody>
          <a:bodyPr wrap="square">
            <a:prstTxWarp prst="textNoShape">
              <a:avLst/>
            </a:prstTxWarp>
            <a:spAutoFit/>
          </a:bodyPr>
          <a:lstStyle/>
          <a:p>
            <a:pPr algn="ctr">
              <a:spcBef>
                <a:spcPct val="0"/>
              </a:spcBef>
            </a:pPr>
            <a:r>
              <a:rPr lang="en-US" sz="1600" b="1" dirty="0" err="1" smtClean="0"/>
              <a:t>VPMNav</a:t>
            </a:r>
            <a:r>
              <a:rPr lang="en-US" sz="1600" b="1" dirty="0" smtClean="0"/>
              <a:t>/CATIA V5</a:t>
            </a:r>
            <a:endParaRPr lang="en-US" sz="1600" b="1" dirty="0"/>
          </a:p>
        </p:txBody>
      </p:sp>
      <p:sp>
        <p:nvSpPr>
          <p:cNvPr id="110" name="Text Box 12"/>
          <p:cNvSpPr txBox="1">
            <a:spLocks noChangeArrowheads="1"/>
          </p:cNvSpPr>
          <p:nvPr/>
        </p:nvSpPr>
        <p:spPr bwMode="auto">
          <a:xfrm>
            <a:off x="3311525" y="3676928"/>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VPM V5</a:t>
            </a:r>
            <a:endParaRPr lang="en-US" sz="1600" b="1" dirty="0"/>
          </a:p>
        </p:txBody>
      </p:sp>
      <p:cxnSp>
        <p:nvCxnSpPr>
          <p:cNvPr id="195" name="AutoShape 53"/>
          <p:cNvCxnSpPr>
            <a:cxnSpLocks noChangeShapeType="1"/>
            <a:stCxn id="29" idx="0"/>
            <a:endCxn id="113" idx="4"/>
          </p:cNvCxnSpPr>
          <p:nvPr/>
        </p:nvCxnSpPr>
        <p:spPr bwMode="auto">
          <a:xfrm rot="16200000" flipV="1">
            <a:off x="4792963" y="3842049"/>
            <a:ext cx="845489" cy="2694039"/>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8" name="Text Box 61"/>
          <p:cNvSpPr txBox="1">
            <a:spLocks noChangeArrowheads="1"/>
          </p:cNvSpPr>
          <p:nvPr/>
        </p:nvSpPr>
        <p:spPr bwMode="auto">
          <a:xfrm>
            <a:off x="895350" y="3737570"/>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a:t>Client</a:t>
            </a:r>
            <a:r>
              <a:rPr lang="en-US" sz="1000" dirty="0" smtClean="0"/>
              <a:t>-MCS</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59" name="AutoShape 104"/>
          <p:cNvCxnSpPr>
            <a:cxnSpLocks noChangeShapeType="1"/>
            <a:stCxn id="61" idx="2"/>
            <a:endCxn id="60" idx="6"/>
          </p:cNvCxnSpPr>
          <p:nvPr/>
        </p:nvCxnSpPr>
        <p:spPr bwMode="auto">
          <a:xfrm rot="10800000">
            <a:off x="390525" y="3918289"/>
            <a:ext cx="349250" cy="1588"/>
          </a:xfrm>
          <a:prstGeom prst="bentConnector3">
            <a:avLst>
              <a:gd name="adj1" fmla="val 50000"/>
            </a:avLst>
          </a:prstGeom>
          <a:noFill/>
          <a:ln w="15875">
            <a:solidFill>
              <a:srgbClr val="008000"/>
            </a:solidFill>
            <a:miter lim="800000"/>
            <a:headEnd type="triangle" w="med" len="med"/>
            <a:tailEnd type="triangle" w="med" len="med"/>
          </a:ln>
          <a:effectLst/>
        </p:spPr>
      </p:cxnSp>
      <p:sp>
        <p:nvSpPr>
          <p:cNvPr id="60" name="Oval 105"/>
          <p:cNvSpPr>
            <a:spLocks noChangeArrowheads="1"/>
          </p:cNvSpPr>
          <p:nvPr/>
        </p:nvSpPr>
        <p:spPr bwMode="auto">
          <a:xfrm>
            <a:off x="304800" y="3880189"/>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1" name="Oval 106"/>
          <p:cNvSpPr>
            <a:spLocks noChangeArrowheads="1"/>
          </p:cNvSpPr>
          <p:nvPr/>
        </p:nvSpPr>
        <p:spPr bwMode="auto">
          <a:xfrm>
            <a:off x="739775" y="388177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62" name="AutoShape 108"/>
          <p:cNvCxnSpPr>
            <a:cxnSpLocks noChangeShapeType="1"/>
            <a:stCxn id="64" idx="2"/>
            <a:endCxn id="63" idx="6"/>
          </p:cNvCxnSpPr>
          <p:nvPr/>
        </p:nvCxnSpPr>
        <p:spPr bwMode="auto">
          <a:xfrm rot="10800000">
            <a:off x="390525" y="4385868"/>
            <a:ext cx="357188" cy="1587"/>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63" name="Oval 109"/>
          <p:cNvSpPr>
            <a:spLocks noChangeArrowheads="1"/>
          </p:cNvSpPr>
          <p:nvPr/>
        </p:nvSpPr>
        <p:spPr bwMode="auto">
          <a:xfrm>
            <a:off x="304800" y="434776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4" name="Oval 110"/>
          <p:cNvSpPr>
            <a:spLocks noChangeArrowheads="1"/>
          </p:cNvSpPr>
          <p:nvPr/>
        </p:nvSpPr>
        <p:spPr bwMode="auto">
          <a:xfrm>
            <a:off x="747713" y="434935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65" name="Text Box 112"/>
          <p:cNvSpPr txBox="1">
            <a:spLocks noChangeArrowheads="1"/>
          </p:cNvSpPr>
          <p:nvPr/>
        </p:nvSpPr>
        <p:spPr bwMode="auto">
          <a:xfrm>
            <a:off x="895350" y="4172289"/>
            <a:ext cx="1039813" cy="402291"/>
          </a:xfrm>
          <a:prstGeom prst="rect">
            <a:avLst/>
          </a:prstGeom>
          <a:noFill/>
          <a:ln w="9525">
            <a:noFill/>
            <a:miter lim="800000"/>
            <a:headEnd/>
            <a:tailEnd/>
          </a:ln>
          <a:effectLst/>
        </p:spPr>
        <p:txBody>
          <a:bodyPr lIns="90000" tIns="46800" rIns="36000" bIns="46800">
            <a:prstTxWarp prst="textNoShape">
              <a:avLst/>
            </a:prstTxWarp>
            <a:spAutoFit/>
          </a:bodyPr>
          <a:lstStyle/>
          <a:p>
            <a:r>
              <a:rPr lang="en-US" sz="1000" dirty="0" smtClean="0"/>
              <a:t>Client-FCS</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53" name="AutoShape 108"/>
          <p:cNvCxnSpPr>
            <a:cxnSpLocks noChangeShapeType="1"/>
            <a:stCxn id="155" idx="2"/>
            <a:endCxn id="154" idx="6"/>
          </p:cNvCxnSpPr>
          <p:nvPr/>
        </p:nvCxnSpPr>
        <p:spPr bwMode="auto">
          <a:xfrm rot="10800000">
            <a:off x="390525" y="5687618"/>
            <a:ext cx="357188" cy="1587"/>
          </a:xfrm>
          <a:prstGeom prst="bentConnector3">
            <a:avLst>
              <a:gd name="adj1" fmla="val 50000"/>
            </a:avLst>
          </a:prstGeom>
          <a:noFill/>
          <a:ln w="15875">
            <a:solidFill>
              <a:srgbClr val="660066"/>
            </a:solidFill>
            <a:miter lim="800000"/>
            <a:headEnd type="triangle" w="med" len="med"/>
            <a:tailEnd type="triangle" w="med" len="med"/>
          </a:ln>
          <a:effectLst/>
        </p:spPr>
      </p:cxnSp>
      <p:sp>
        <p:nvSpPr>
          <p:cNvPr id="154" name="Oval 109"/>
          <p:cNvSpPr>
            <a:spLocks noChangeArrowheads="1"/>
          </p:cNvSpPr>
          <p:nvPr/>
        </p:nvSpPr>
        <p:spPr bwMode="auto">
          <a:xfrm>
            <a:off x="304800" y="564951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5" name="Oval 110"/>
          <p:cNvSpPr>
            <a:spLocks noChangeArrowheads="1"/>
          </p:cNvSpPr>
          <p:nvPr/>
        </p:nvSpPr>
        <p:spPr bwMode="auto">
          <a:xfrm>
            <a:off x="747713" y="565110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6" name="Text Box 112"/>
          <p:cNvSpPr txBox="1">
            <a:spLocks noChangeArrowheads="1"/>
          </p:cNvSpPr>
          <p:nvPr/>
        </p:nvSpPr>
        <p:spPr bwMode="auto">
          <a:xfrm>
            <a:off x="895350" y="5499439"/>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Runtime</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16" name="AutoShape 108"/>
          <p:cNvCxnSpPr>
            <a:cxnSpLocks noChangeShapeType="1"/>
            <a:stCxn id="119" idx="2"/>
            <a:endCxn id="117" idx="6"/>
          </p:cNvCxnSpPr>
          <p:nvPr/>
        </p:nvCxnSpPr>
        <p:spPr bwMode="auto">
          <a:xfrm rot="10800000">
            <a:off x="390525" y="6055918"/>
            <a:ext cx="357188" cy="1587"/>
          </a:xfrm>
          <a:prstGeom prst="bentConnector3">
            <a:avLst>
              <a:gd name="adj1" fmla="val 50000"/>
            </a:avLst>
          </a:prstGeom>
          <a:noFill/>
          <a:ln w="15875">
            <a:solidFill>
              <a:srgbClr val="FF0000"/>
            </a:solidFill>
            <a:miter lim="800000"/>
            <a:headEnd type="triangle" w="med" len="med"/>
            <a:tailEnd type="triangle" w="med" len="med"/>
          </a:ln>
          <a:effectLst/>
        </p:spPr>
      </p:cxnSp>
      <p:sp>
        <p:nvSpPr>
          <p:cNvPr id="117" name="Oval 109"/>
          <p:cNvSpPr>
            <a:spLocks noChangeArrowheads="1"/>
          </p:cNvSpPr>
          <p:nvPr/>
        </p:nvSpPr>
        <p:spPr bwMode="auto">
          <a:xfrm>
            <a:off x="304800" y="601781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9" name="Oval 110"/>
          <p:cNvSpPr>
            <a:spLocks noChangeArrowheads="1"/>
          </p:cNvSpPr>
          <p:nvPr/>
        </p:nvSpPr>
        <p:spPr bwMode="auto">
          <a:xfrm>
            <a:off x="747713" y="601940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0" name="Text Box 112"/>
          <p:cNvSpPr txBox="1">
            <a:spLocks noChangeArrowheads="1"/>
          </p:cNvSpPr>
          <p:nvPr/>
        </p:nvSpPr>
        <p:spPr bwMode="auto">
          <a:xfrm>
            <a:off x="895350" y="5867739"/>
            <a:ext cx="1614909"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Client-3D Index </a:t>
            </a:r>
            <a:r>
              <a:rPr lang="en-US" sz="1000" dirty="0" err="1" smtClean="0"/>
              <a:t>Buildtime</a:t>
            </a:r>
            <a:r>
              <a:rPr lang="en-US" sz="1000" dirty="0" smtClean="0"/>
              <a:t/>
            </a:r>
            <a:br>
              <a:rPr lang="en-US" sz="1000" dirty="0" smtClean="0"/>
            </a:br>
            <a:r>
              <a:rPr lang="en-US" sz="1000" dirty="0" smtClean="0"/>
              <a:t>http protocol</a:t>
            </a:r>
            <a:endParaRPr lang="en-US" sz="1000" dirty="0"/>
          </a:p>
        </p:txBody>
      </p:sp>
      <p:grpSp>
        <p:nvGrpSpPr>
          <p:cNvPr id="3" name="Group 111"/>
          <p:cNvGrpSpPr>
            <a:grpSpLocks/>
          </p:cNvGrpSpPr>
          <p:nvPr/>
        </p:nvGrpSpPr>
        <p:grpSpPr bwMode="auto">
          <a:xfrm>
            <a:off x="304800" y="5023189"/>
            <a:ext cx="520700" cy="77788"/>
            <a:chOff x="5702" y="1109"/>
            <a:chExt cx="328" cy="49"/>
          </a:xfrm>
        </p:grpSpPr>
        <p:cxnSp>
          <p:nvCxnSpPr>
            <p:cNvPr id="150" name="AutoShape 104"/>
            <p:cNvCxnSpPr>
              <a:cxnSpLocks noChangeShapeType="1"/>
              <a:stCxn id="152" idx="2"/>
              <a:endCxn id="151" idx="6"/>
            </p:cNvCxnSpPr>
            <p:nvPr/>
          </p:nvCxnSpPr>
          <p:spPr bwMode="auto">
            <a:xfrm rot="10800000">
              <a:off x="5756" y="1133"/>
              <a:ext cx="220" cy="1"/>
            </a:xfrm>
            <a:prstGeom prst="bentConnector3">
              <a:avLst>
                <a:gd name="adj1" fmla="val 50000"/>
              </a:avLst>
            </a:prstGeom>
            <a:noFill/>
            <a:ln w="15875">
              <a:solidFill>
                <a:srgbClr val="FF6600"/>
              </a:solidFill>
              <a:miter lim="800000"/>
              <a:headEnd type="triangle" w="med" len="med"/>
              <a:tailEnd type="triangle" w="med" len="med"/>
            </a:ln>
            <a:effectLst/>
          </p:spPr>
        </p:cxnSp>
        <p:sp>
          <p:nvSpPr>
            <p:cNvPr id="151" name="Oval 105"/>
            <p:cNvSpPr>
              <a:spLocks noChangeArrowheads="1"/>
            </p:cNvSpPr>
            <p:nvPr/>
          </p:nvSpPr>
          <p:spPr bwMode="auto">
            <a:xfrm>
              <a:off x="5702" y="1109"/>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52" name="Oval 106"/>
            <p:cNvSpPr>
              <a:spLocks noChangeArrowheads="1"/>
            </p:cNvSpPr>
            <p:nvPr/>
          </p:nvSpPr>
          <p:spPr bwMode="auto">
            <a:xfrm>
              <a:off x="5976" y="1110"/>
              <a:ext cx="54" cy="48"/>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8" name="Text Box 61"/>
          <p:cNvSpPr txBox="1">
            <a:spLocks noChangeArrowheads="1"/>
          </p:cNvSpPr>
          <p:nvPr/>
        </p:nvSpPr>
        <p:spPr bwMode="auto">
          <a:xfrm>
            <a:off x="895350" y="4804370"/>
            <a:ext cx="1472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Runtime</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186" name="AutoShape 104"/>
          <p:cNvCxnSpPr>
            <a:cxnSpLocks noChangeShapeType="1"/>
            <a:stCxn id="188" idx="2"/>
            <a:endCxn id="187" idx="6"/>
          </p:cNvCxnSpPr>
          <p:nvPr/>
        </p:nvCxnSpPr>
        <p:spPr bwMode="auto">
          <a:xfrm rot="10800000">
            <a:off x="390525" y="5378789"/>
            <a:ext cx="349250" cy="1588"/>
          </a:xfrm>
          <a:prstGeom prst="bentConnector3">
            <a:avLst>
              <a:gd name="adj1" fmla="val 50000"/>
            </a:avLst>
          </a:prstGeom>
          <a:noFill/>
          <a:ln w="15875">
            <a:solidFill>
              <a:srgbClr val="AFB22B"/>
            </a:solidFill>
            <a:miter lim="800000"/>
            <a:headEnd type="triangle" w="med" len="med"/>
            <a:tailEnd type="triangle" w="med" len="med"/>
          </a:ln>
          <a:effectLst/>
        </p:spPr>
      </p:cxnSp>
      <p:sp>
        <p:nvSpPr>
          <p:cNvPr id="187" name="Oval 105"/>
          <p:cNvSpPr>
            <a:spLocks noChangeArrowheads="1"/>
          </p:cNvSpPr>
          <p:nvPr/>
        </p:nvSpPr>
        <p:spPr bwMode="auto">
          <a:xfrm>
            <a:off x="304800" y="5340689"/>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88" name="Oval 106"/>
          <p:cNvSpPr>
            <a:spLocks noChangeArrowheads="1"/>
          </p:cNvSpPr>
          <p:nvPr/>
        </p:nvSpPr>
        <p:spPr bwMode="auto">
          <a:xfrm>
            <a:off x="739775" y="534227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89" name="Text Box 61"/>
          <p:cNvSpPr txBox="1">
            <a:spLocks noChangeArrowheads="1"/>
          </p:cNvSpPr>
          <p:nvPr/>
        </p:nvSpPr>
        <p:spPr bwMode="auto">
          <a:xfrm>
            <a:off x="895350" y="5121870"/>
            <a:ext cx="134585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Client-IDOL </a:t>
            </a:r>
            <a:r>
              <a:rPr lang="en-US" sz="1000" dirty="0" err="1" smtClean="0"/>
              <a:t>Buildtime</a:t>
            </a:r>
            <a:r>
              <a:rPr lang="en-US" sz="1000" dirty="0" smtClean="0"/>
              <a:t/>
            </a:r>
            <a:br>
              <a:rPr lang="en-US" sz="1000" dirty="0" smtClean="0"/>
            </a:br>
            <a:r>
              <a:rPr lang="en-US" sz="1000" dirty="0" smtClean="0"/>
              <a:t>http/</a:t>
            </a:r>
            <a:r>
              <a:rPr lang="en-US" sz="1000" dirty="0" err="1" smtClean="0"/>
              <a:t>s</a:t>
            </a:r>
            <a:r>
              <a:rPr lang="en-US" sz="1000" dirty="0" smtClean="0"/>
              <a:t> protocol</a:t>
            </a:r>
            <a:endParaRPr lang="en-US" sz="1000" dirty="0"/>
          </a:p>
        </p:txBody>
      </p:sp>
      <p:cxnSp>
        <p:nvCxnSpPr>
          <p:cNvPr id="201" name="AutoShape 108"/>
          <p:cNvCxnSpPr>
            <a:cxnSpLocks noChangeShapeType="1"/>
            <a:stCxn id="203" idx="2"/>
            <a:endCxn id="202" idx="6"/>
          </p:cNvCxnSpPr>
          <p:nvPr/>
        </p:nvCxnSpPr>
        <p:spPr bwMode="auto">
          <a:xfrm rot="10800000">
            <a:off x="390525" y="4728768"/>
            <a:ext cx="357188" cy="1587"/>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202" name="Oval 109"/>
          <p:cNvSpPr>
            <a:spLocks noChangeArrowheads="1"/>
          </p:cNvSpPr>
          <p:nvPr/>
        </p:nvSpPr>
        <p:spPr bwMode="auto">
          <a:xfrm>
            <a:off x="304800" y="469066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3" name="Oval 110"/>
          <p:cNvSpPr>
            <a:spLocks noChangeArrowheads="1"/>
          </p:cNvSpPr>
          <p:nvPr/>
        </p:nvSpPr>
        <p:spPr bwMode="auto">
          <a:xfrm>
            <a:off x="747713" y="469225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4" name="Text Box 112"/>
          <p:cNvSpPr txBox="1">
            <a:spLocks noChangeArrowheads="1"/>
          </p:cNvSpPr>
          <p:nvPr/>
        </p:nvSpPr>
        <p:spPr bwMode="auto">
          <a:xfrm>
            <a:off x="895350" y="4515189"/>
            <a:ext cx="1733550"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smtClean="0"/>
              <a:t>Client-DB</a:t>
            </a:r>
            <a:br>
              <a:rPr lang="en-US" sz="1000" dirty="0" smtClean="0"/>
            </a:br>
            <a:r>
              <a:rPr lang="en-US" sz="1000" dirty="0" smtClean="0"/>
              <a:t>Proprietary protocol</a:t>
            </a:r>
            <a:endParaRPr lang="en-US" sz="1000" dirty="0"/>
          </a:p>
        </p:txBody>
      </p:sp>
      <p:sp>
        <p:nvSpPr>
          <p:cNvPr id="111" name="Oval 42"/>
          <p:cNvSpPr>
            <a:spLocks noChangeArrowheads="1"/>
          </p:cNvSpPr>
          <p:nvPr/>
        </p:nvSpPr>
        <p:spPr bwMode="auto">
          <a:xfrm>
            <a:off x="36195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2" name="Oval 43"/>
          <p:cNvSpPr>
            <a:spLocks noChangeArrowheads="1"/>
          </p:cNvSpPr>
          <p:nvPr/>
        </p:nvSpPr>
        <p:spPr bwMode="auto">
          <a:xfrm>
            <a:off x="37909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sp>
        <p:nvSpPr>
          <p:cNvPr id="113" name="Oval 55"/>
          <p:cNvSpPr>
            <a:spLocks noChangeArrowheads="1"/>
          </p:cNvSpPr>
          <p:nvPr/>
        </p:nvSpPr>
        <p:spPr bwMode="auto">
          <a:xfrm>
            <a:off x="382582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14" name="Oval 59"/>
          <p:cNvSpPr>
            <a:spLocks noChangeArrowheads="1"/>
          </p:cNvSpPr>
          <p:nvPr/>
        </p:nvSpPr>
        <p:spPr bwMode="auto">
          <a:xfrm>
            <a:off x="39624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1" name="Oval 55"/>
          <p:cNvSpPr>
            <a:spLocks noChangeArrowheads="1"/>
          </p:cNvSpPr>
          <p:nvPr/>
        </p:nvSpPr>
        <p:spPr bwMode="auto">
          <a:xfrm>
            <a:off x="364802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3" name="Oval 51"/>
          <p:cNvSpPr>
            <a:spLocks noChangeArrowheads="1"/>
          </p:cNvSpPr>
          <p:nvPr/>
        </p:nvSpPr>
        <p:spPr bwMode="auto">
          <a:xfrm>
            <a:off x="2979738"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0" name="Picture 30" descr="CG1AE-0048.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2755900" y="3926096"/>
            <a:ext cx="506413" cy="731838"/>
          </a:xfrm>
          <a:prstGeom prst="rect">
            <a:avLst/>
          </a:prstGeom>
          <a:noFill/>
          <a:ln w="9525">
            <a:noFill/>
            <a:miter lim="800000"/>
            <a:headEnd/>
            <a:tailEnd/>
          </a:ln>
        </p:spPr>
      </p:pic>
      <p:cxnSp>
        <p:nvCxnSpPr>
          <p:cNvPr id="160" name="AutoShape 58"/>
          <p:cNvCxnSpPr>
            <a:cxnSpLocks noChangeShapeType="1"/>
          </p:cNvCxnSpPr>
          <p:nvPr/>
        </p:nvCxnSpPr>
        <p:spPr bwMode="auto">
          <a:xfrm rot="16200000" flipH="1">
            <a:off x="3356744" y="4394081"/>
            <a:ext cx="1588" cy="668286"/>
          </a:xfrm>
          <a:prstGeom prst="bentConnector3">
            <a:avLst>
              <a:gd name="adj1" fmla="val 14395466"/>
            </a:avLst>
          </a:prstGeom>
          <a:noFill/>
          <a:ln w="15875">
            <a:solidFill>
              <a:srgbClr val="0000FF"/>
            </a:solidFill>
            <a:miter lim="800000"/>
            <a:headEnd type="triangle" w="med" len="med"/>
            <a:tailEnd type="triangle" w="med" len="med"/>
          </a:ln>
          <a:effectLst/>
        </p:spPr>
      </p:cxnSp>
      <p:cxnSp>
        <p:nvCxnSpPr>
          <p:cNvPr id="168" name="AutoShape 58"/>
          <p:cNvCxnSpPr>
            <a:cxnSpLocks noChangeShapeType="1"/>
            <a:stCxn id="102" idx="4"/>
            <a:endCxn id="111" idx="0"/>
          </p:cNvCxnSpPr>
          <p:nvPr/>
        </p:nvCxnSpPr>
        <p:spPr bwMode="auto">
          <a:xfrm rot="16200000" flipH="1">
            <a:off x="2001649" y="1929476"/>
            <a:ext cx="1232933" cy="2088495"/>
          </a:xfrm>
          <a:prstGeom prst="bentConnector3">
            <a:avLst>
              <a:gd name="adj1" fmla="val 61821"/>
            </a:avLst>
          </a:prstGeom>
          <a:noFill/>
          <a:ln w="15875">
            <a:solidFill>
              <a:schemeClr val="accent6">
                <a:lumMod val="40000"/>
                <a:lumOff val="60000"/>
              </a:schemeClr>
            </a:solidFill>
            <a:miter lim="800000"/>
            <a:headEnd type="triangle" w="med" len="med"/>
            <a:tailEnd type="triangle" w="med" len="med"/>
          </a:ln>
          <a:effectLst/>
        </p:spPr>
      </p:cxnSp>
      <p:sp>
        <p:nvSpPr>
          <p:cNvPr id="173" name="Text Box 12"/>
          <p:cNvSpPr txBox="1">
            <a:spLocks noChangeArrowheads="1"/>
          </p:cNvSpPr>
          <p:nvPr/>
        </p:nvSpPr>
        <p:spPr bwMode="auto">
          <a:xfrm>
            <a:off x="2447925" y="3430706"/>
            <a:ext cx="1114425" cy="584776"/>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VPM V5 VAULT</a:t>
            </a:r>
            <a:endParaRPr lang="en-US" sz="1600" b="1" dirty="0"/>
          </a:p>
        </p:txBody>
      </p:sp>
      <p:pic>
        <p:nvPicPr>
          <p:cNvPr id="205" name="Picture 15" descr="C:\Documents and Settings\Administrator\My Documents\My Pictures\Microsoft Clip Organizer\CG196.wmf">
            <a:hlinkClick r:id="rId4" action="ppaction://hlinksldjump"/>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548632" y="3911015"/>
            <a:ext cx="558800" cy="762000"/>
          </a:xfrm>
          <a:prstGeom prst="rect">
            <a:avLst/>
          </a:prstGeom>
          <a:noFill/>
          <a:ln w="9525">
            <a:noFill/>
            <a:miter lim="800000"/>
            <a:headEnd/>
            <a:tailEnd/>
          </a:ln>
        </p:spPr>
      </p:pic>
      <p:sp>
        <p:nvSpPr>
          <p:cNvPr id="9" name="Text Box 12"/>
          <p:cNvSpPr txBox="1">
            <a:spLocks noChangeArrowheads="1"/>
          </p:cNvSpPr>
          <p:nvPr/>
        </p:nvSpPr>
        <p:spPr bwMode="auto">
          <a:xfrm>
            <a:off x="8029575" y="3676928"/>
            <a:ext cx="1114425" cy="338554"/>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FCS</a:t>
            </a:r>
            <a:endParaRPr lang="en-US" sz="1600" b="1" dirty="0"/>
          </a:p>
        </p:txBody>
      </p:sp>
      <p:pic>
        <p:nvPicPr>
          <p:cNvPr id="73" name="Picture 30" descr="CG1AE-0048.jpg"/>
          <p:cNvPicPr>
            <a:picLocks noChangeAspect="1"/>
          </p:cNvPicPr>
          <p:nvPr/>
        </p:nvPicPr>
        <p:blipFill>
          <a:blip r:embed="rId3"/>
          <a:srcRect/>
          <a:stretch>
            <a:fillRect/>
          </a:stretch>
        </p:blipFill>
        <p:spPr bwMode="auto">
          <a:xfrm>
            <a:off x="8401050" y="3926096"/>
            <a:ext cx="506413" cy="731838"/>
          </a:xfrm>
          <a:prstGeom prst="rect">
            <a:avLst/>
          </a:prstGeom>
          <a:noFill/>
          <a:ln w="9525">
            <a:noFill/>
            <a:miter lim="800000"/>
            <a:headEnd/>
            <a:tailEnd/>
          </a:ln>
        </p:spPr>
      </p:pic>
      <p:sp>
        <p:nvSpPr>
          <p:cNvPr id="7" name="Text Box 10"/>
          <p:cNvSpPr txBox="1">
            <a:spLocks noChangeArrowheads="1"/>
          </p:cNvSpPr>
          <p:nvPr/>
        </p:nvSpPr>
        <p:spPr bwMode="auto">
          <a:xfrm>
            <a:off x="6592529"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MCS </a:t>
            </a:r>
            <a:endParaRPr lang="en-US" sz="1600" b="1" dirty="0"/>
          </a:p>
        </p:txBody>
      </p:sp>
      <p:sp>
        <p:nvSpPr>
          <p:cNvPr id="8" name="Text Box 11"/>
          <p:cNvSpPr txBox="1">
            <a:spLocks noChangeArrowheads="1"/>
          </p:cNvSpPr>
          <p:nvPr/>
        </p:nvSpPr>
        <p:spPr bwMode="auto">
          <a:xfrm>
            <a:off x="5665788" y="6357938"/>
            <a:ext cx="1619250"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DB</a:t>
            </a:r>
            <a:endParaRPr lang="en-US" sz="1600" b="1" dirty="0"/>
          </a:p>
        </p:txBody>
      </p:sp>
      <p:cxnSp>
        <p:nvCxnSpPr>
          <p:cNvPr id="17" name="AutoShape 26"/>
          <p:cNvCxnSpPr>
            <a:cxnSpLocks noChangeShapeType="1"/>
            <a:stCxn id="206" idx="4"/>
            <a:endCxn id="18" idx="0"/>
          </p:cNvCxnSpPr>
          <p:nvPr/>
        </p:nvCxnSpPr>
        <p:spPr bwMode="auto">
          <a:xfrm rot="16200000" flipH="1">
            <a:off x="4881861" y="1302331"/>
            <a:ext cx="1232933" cy="3342785"/>
          </a:xfrm>
          <a:prstGeom prst="bentConnector3">
            <a:avLst>
              <a:gd name="adj1" fmla="val 29399"/>
            </a:avLst>
          </a:prstGeom>
          <a:noFill/>
          <a:ln w="15875">
            <a:solidFill>
              <a:srgbClr val="008000"/>
            </a:solidFill>
            <a:miter lim="800000"/>
            <a:headEnd type="triangle" w="med" len="med"/>
            <a:tailEnd type="triangle" w="med" len="med"/>
          </a:ln>
          <a:effectLst/>
        </p:spPr>
      </p:cxnSp>
      <p:sp>
        <p:nvSpPr>
          <p:cNvPr id="18" name="Oval 29"/>
          <p:cNvSpPr>
            <a:spLocks noChangeArrowheads="1"/>
          </p:cNvSpPr>
          <p:nvPr/>
        </p:nvSpPr>
        <p:spPr bwMode="auto">
          <a:xfrm>
            <a:off x="71268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9" name="Oval 30"/>
          <p:cNvSpPr>
            <a:spLocks noChangeArrowheads="1"/>
          </p:cNvSpPr>
          <p:nvPr/>
        </p:nvSpPr>
        <p:spPr bwMode="auto">
          <a:xfrm>
            <a:off x="729830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 name="Oval 31"/>
          <p:cNvSpPr>
            <a:spLocks noChangeArrowheads="1"/>
          </p:cNvSpPr>
          <p:nvPr/>
        </p:nvSpPr>
        <p:spPr bwMode="auto">
          <a:xfrm>
            <a:off x="74697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3" name="Oval 42"/>
          <p:cNvSpPr>
            <a:spLocks noChangeArrowheads="1"/>
          </p:cNvSpPr>
          <p:nvPr/>
        </p:nvSpPr>
        <p:spPr bwMode="auto">
          <a:xfrm>
            <a:off x="83629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4" name="Oval 43"/>
          <p:cNvSpPr>
            <a:spLocks noChangeArrowheads="1"/>
          </p:cNvSpPr>
          <p:nvPr/>
        </p:nvSpPr>
        <p:spPr bwMode="auto">
          <a:xfrm>
            <a:off x="853440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dirty="0"/>
          </a:p>
        </p:txBody>
      </p:sp>
      <p:cxnSp>
        <p:nvCxnSpPr>
          <p:cNvPr id="25" name="AutoShape 47"/>
          <p:cNvCxnSpPr>
            <a:cxnSpLocks noChangeShapeType="1"/>
            <a:stCxn id="46" idx="4"/>
            <a:endCxn id="23" idx="0"/>
          </p:cNvCxnSpPr>
          <p:nvPr/>
        </p:nvCxnSpPr>
        <p:spPr bwMode="auto">
          <a:xfrm rot="16200000" flipH="1">
            <a:off x="5330309" y="514686"/>
            <a:ext cx="1232933" cy="4918075"/>
          </a:xfrm>
          <a:prstGeom prst="bentConnector3">
            <a:avLst>
              <a:gd name="adj1" fmla="val 50000"/>
            </a:avLst>
          </a:prstGeom>
          <a:noFill/>
          <a:ln w="15875">
            <a:solidFill>
              <a:srgbClr val="0000FF"/>
            </a:solidFill>
            <a:miter lim="800000"/>
            <a:headEnd type="triangle" w="med" len="med"/>
            <a:tailEnd type="triangle" w="med" len="med"/>
          </a:ln>
          <a:effectLst/>
        </p:spPr>
      </p:cxnSp>
      <p:sp>
        <p:nvSpPr>
          <p:cNvPr id="29" name="Oval 51"/>
          <p:cNvSpPr>
            <a:spLocks noChangeArrowheads="1"/>
          </p:cNvSpPr>
          <p:nvPr/>
        </p:nvSpPr>
        <p:spPr bwMode="auto">
          <a:xfrm>
            <a:off x="6519863" y="5611813"/>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30" name="Oval 52"/>
          <p:cNvSpPr>
            <a:spLocks noChangeArrowheads="1"/>
          </p:cNvSpPr>
          <p:nvPr/>
        </p:nvSpPr>
        <p:spPr bwMode="auto">
          <a:xfrm>
            <a:off x="7239569"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1" name="AutoShape 53"/>
          <p:cNvCxnSpPr>
            <a:cxnSpLocks noChangeShapeType="1"/>
            <a:stCxn id="122" idx="0"/>
            <a:endCxn id="92" idx="4"/>
          </p:cNvCxnSpPr>
          <p:nvPr/>
        </p:nvCxnSpPr>
        <p:spPr bwMode="auto">
          <a:xfrm rot="5400000" flipH="1" flipV="1">
            <a:off x="6657911" y="4828250"/>
            <a:ext cx="843610" cy="719758"/>
          </a:xfrm>
          <a:prstGeom prst="bentConnector3">
            <a:avLst>
              <a:gd name="adj1" fmla="val 50000"/>
            </a:avLst>
          </a:prstGeom>
          <a:noFill/>
          <a:ln w="15875">
            <a:solidFill>
              <a:schemeClr val="tx1"/>
            </a:solidFill>
            <a:miter lim="800000"/>
            <a:headEnd type="triangle" w="med" len="med"/>
            <a:tailEnd type="triangle" w="med" len="med"/>
          </a:ln>
          <a:effectLst/>
        </p:spPr>
      </p:cxnSp>
      <p:sp>
        <p:nvSpPr>
          <p:cNvPr id="33" name="Oval 55"/>
          <p:cNvSpPr>
            <a:spLocks noChangeArrowheads="1"/>
          </p:cNvSpPr>
          <p:nvPr/>
        </p:nvSpPr>
        <p:spPr bwMode="auto">
          <a:xfrm>
            <a:off x="85692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35" name="AutoShape 57"/>
          <p:cNvCxnSpPr>
            <a:cxnSpLocks noChangeShapeType="1"/>
            <a:stCxn id="21" idx="4"/>
            <a:endCxn id="20" idx="0"/>
          </p:cNvCxnSpPr>
          <p:nvPr/>
        </p:nvCxnSpPr>
        <p:spPr bwMode="auto">
          <a:xfrm rot="16200000" flipH="1">
            <a:off x="6846259" y="2923829"/>
            <a:ext cx="1232933" cy="99789"/>
          </a:xfrm>
          <a:prstGeom prst="bentConnector3">
            <a:avLst>
              <a:gd name="adj1" fmla="val 61331"/>
            </a:avLst>
          </a:prstGeom>
          <a:noFill/>
          <a:ln w="15875">
            <a:solidFill>
              <a:srgbClr val="008000"/>
            </a:solidFill>
            <a:miter lim="800000"/>
            <a:headEnd type="triangle" w="med" len="med"/>
            <a:tailEnd type="triangle" w="med" len="med"/>
          </a:ln>
          <a:effectLst/>
        </p:spPr>
      </p:cxnSp>
      <p:cxnSp>
        <p:nvCxnSpPr>
          <p:cNvPr id="36" name="AutoShape 58"/>
          <p:cNvCxnSpPr>
            <a:cxnSpLocks noChangeShapeType="1"/>
            <a:stCxn id="22" idx="4"/>
            <a:endCxn id="37" idx="0"/>
          </p:cNvCxnSpPr>
          <p:nvPr/>
        </p:nvCxnSpPr>
        <p:spPr bwMode="auto">
          <a:xfrm rot="16200000" flipH="1">
            <a:off x="7546459" y="2387936"/>
            <a:ext cx="1232139" cy="1172370"/>
          </a:xfrm>
          <a:prstGeom prst="bentConnector3">
            <a:avLst>
              <a:gd name="adj1" fmla="val 26293"/>
            </a:avLst>
          </a:prstGeom>
          <a:noFill/>
          <a:ln w="15875">
            <a:solidFill>
              <a:srgbClr val="0000FF"/>
            </a:solidFill>
            <a:miter lim="800000"/>
            <a:headEnd type="triangle" w="med" len="med"/>
            <a:tailEnd type="triangle" w="med" len="med"/>
          </a:ln>
          <a:effectLst/>
        </p:spPr>
      </p:cxnSp>
      <p:sp>
        <p:nvSpPr>
          <p:cNvPr id="37" name="Oval 59"/>
          <p:cNvSpPr>
            <a:spLocks noChangeArrowheads="1"/>
          </p:cNvSpPr>
          <p:nvPr/>
        </p:nvSpPr>
        <p:spPr bwMode="auto">
          <a:xfrm>
            <a:off x="8705850"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72" name="Picture 15" descr="C:\Documents and Settings\Administrator\My Documents\My Pictures\Microsoft Clip Organizer\CG196.wmf">
            <a:hlinkClick r:id="rId4" action="ppaction://hlinksldjump"/>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047482" y="3911015"/>
            <a:ext cx="558800" cy="762000"/>
          </a:xfrm>
          <a:prstGeom prst="rect">
            <a:avLst/>
          </a:prstGeom>
          <a:noFill/>
          <a:ln w="9525">
            <a:noFill/>
            <a:miter lim="800000"/>
            <a:headEnd/>
            <a:tailEnd/>
          </a:ln>
        </p:spPr>
      </p:pic>
      <p:pic>
        <p:nvPicPr>
          <p:cNvPr id="74" name="Picture 31" descr="CG1A9-0047.jpg"/>
          <p:cNvPicPr>
            <a:picLocks noChangeAspect="1"/>
          </p:cNvPicPr>
          <p:nvPr/>
        </p:nvPicPr>
        <p:blipFill>
          <a:blip r:embed="rId6"/>
          <a:srcRect/>
          <a:stretch>
            <a:fillRect/>
          </a:stretch>
        </p:blipFill>
        <p:spPr bwMode="auto">
          <a:xfrm>
            <a:off x="6254750" y="5738168"/>
            <a:ext cx="493713" cy="674688"/>
          </a:xfrm>
          <a:prstGeom prst="rect">
            <a:avLst/>
          </a:prstGeom>
          <a:noFill/>
          <a:ln w="9525">
            <a:noFill/>
            <a:miter lim="800000"/>
            <a:headEnd/>
            <a:tailEnd/>
          </a:ln>
        </p:spPr>
      </p:pic>
      <p:pic>
        <p:nvPicPr>
          <p:cNvPr id="75" name="Picture 34" descr="CG2D-0055.jpg"/>
          <p:cNvPicPr>
            <a:picLocks noChangeAspect="1"/>
          </p:cNvPicPr>
          <p:nvPr/>
        </p:nvPicPr>
        <p:blipFill>
          <a:blip r:embed="rId7">
            <a:clrChange>
              <a:clrFrom>
                <a:srgbClr val="FFFFFE"/>
              </a:clrFrom>
              <a:clrTo>
                <a:srgbClr val="FFFFFE">
                  <a:alpha val="0"/>
                </a:srgbClr>
              </a:clrTo>
            </a:clrChange>
          </a:blip>
          <a:srcRect/>
          <a:stretch>
            <a:fillRect/>
          </a:stretch>
        </p:blipFill>
        <p:spPr bwMode="auto">
          <a:xfrm>
            <a:off x="5660410" y="3934828"/>
            <a:ext cx="522288" cy="714375"/>
          </a:xfrm>
          <a:prstGeom prst="rect">
            <a:avLst/>
          </a:prstGeom>
          <a:noFill/>
          <a:ln w="9525">
            <a:noFill/>
            <a:miter lim="800000"/>
            <a:headEnd/>
            <a:tailEnd/>
          </a:ln>
        </p:spPr>
      </p:pic>
      <p:cxnSp>
        <p:nvCxnSpPr>
          <p:cNvPr id="77" name="AutoShape 57"/>
          <p:cNvCxnSpPr>
            <a:cxnSpLocks noChangeShapeType="1"/>
            <a:stCxn id="70" idx="4"/>
            <a:endCxn id="19" idx="0"/>
          </p:cNvCxnSpPr>
          <p:nvPr/>
        </p:nvCxnSpPr>
        <p:spPr bwMode="auto">
          <a:xfrm rot="16200000" flipH="1">
            <a:off x="5667614" y="1916634"/>
            <a:ext cx="1232933" cy="2114180"/>
          </a:xfrm>
          <a:prstGeom prst="bentConnector3">
            <a:avLst>
              <a:gd name="adj1" fmla="val 64421"/>
            </a:avLst>
          </a:prstGeom>
          <a:noFill/>
          <a:ln w="15875">
            <a:solidFill>
              <a:srgbClr val="008000"/>
            </a:solidFill>
            <a:miter lim="800000"/>
            <a:headEnd type="triangle" w="med" len="med"/>
            <a:tailEnd type="triangle" w="med" len="med"/>
          </a:ln>
          <a:effectLst/>
        </p:spPr>
      </p:cxnSp>
      <p:cxnSp>
        <p:nvCxnSpPr>
          <p:cNvPr id="80" name="AutoShape 47"/>
          <p:cNvCxnSpPr>
            <a:cxnSpLocks noChangeShapeType="1"/>
            <a:stCxn id="84" idx="4"/>
            <a:endCxn id="24" idx="0"/>
          </p:cNvCxnSpPr>
          <p:nvPr/>
        </p:nvCxnSpPr>
        <p:spPr bwMode="auto">
          <a:xfrm rot="16200000" flipH="1">
            <a:off x="6376677" y="1389604"/>
            <a:ext cx="1232933" cy="3168240"/>
          </a:xfrm>
          <a:prstGeom prst="bentConnector3">
            <a:avLst>
              <a:gd name="adj1" fmla="val 43819"/>
            </a:avLst>
          </a:prstGeom>
          <a:noFill/>
          <a:ln w="15875">
            <a:solidFill>
              <a:srgbClr val="0000FF"/>
            </a:solidFill>
            <a:miter lim="800000"/>
            <a:headEnd type="triangle" w="med" len="med"/>
            <a:tailEnd type="triangle" w="med" len="med"/>
          </a:ln>
          <a:effectLst/>
        </p:spPr>
      </p:cxnSp>
      <p:sp>
        <p:nvSpPr>
          <p:cNvPr id="92" name="Oval 31"/>
          <p:cNvSpPr>
            <a:spLocks noChangeArrowheads="1"/>
          </p:cNvSpPr>
          <p:nvPr/>
        </p:nvSpPr>
        <p:spPr bwMode="auto">
          <a:xfrm>
            <a:off x="73967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94" name="Text Box 10"/>
          <p:cNvSpPr txBox="1">
            <a:spLocks noChangeArrowheads="1"/>
          </p:cNvSpPr>
          <p:nvPr/>
        </p:nvSpPr>
        <p:spPr bwMode="auto">
          <a:xfrm>
            <a:off x="5133156"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 INDEX</a:t>
            </a:r>
            <a:endParaRPr lang="en-US" sz="1600" b="1" dirty="0"/>
          </a:p>
        </p:txBody>
      </p:sp>
      <p:sp>
        <p:nvSpPr>
          <p:cNvPr id="98" name="Oval 29"/>
          <p:cNvSpPr>
            <a:spLocks noChangeArrowheads="1"/>
          </p:cNvSpPr>
          <p:nvPr/>
        </p:nvSpPr>
        <p:spPr bwMode="auto">
          <a:xfrm>
            <a:off x="57171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00" name="Oval 31"/>
          <p:cNvSpPr>
            <a:spLocks noChangeArrowheads="1"/>
          </p:cNvSpPr>
          <p:nvPr/>
        </p:nvSpPr>
        <p:spPr bwMode="auto">
          <a:xfrm>
            <a:off x="58949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08" name="AutoShape 57"/>
          <p:cNvCxnSpPr>
            <a:cxnSpLocks noChangeShapeType="1"/>
            <a:stCxn id="118" idx="4"/>
            <a:endCxn id="98" idx="0"/>
          </p:cNvCxnSpPr>
          <p:nvPr/>
        </p:nvCxnSpPr>
        <p:spPr bwMode="auto">
          <a:xfrm rot="16200000" flipH="1">
            <a:off x="4097636" y="1927806"/>
            <a:ext cx="1232933" cy="2091835"/>
          </a:xfrm>
          <a:prstGeom prst="bentConnector3">
            <a:avLst>
              <a:gd name="adj1" fmla="val 37639"/>
            </a:avLst>
          </a:prstGeom>
          <a:noFill/>
          <a:ln w="15875">
            <a:solidFill>
              <a:srgbClr val="660066"/>
            </a:solidFill>
            <a:miter lim="800000"/>
            <a:headEnd type="triangle" w="med" len="med"/>
            <a:tailEnd type="triangle" w="med" len="med"/>
          </a:ln>
          <a:effectLst/>
        </p:spPr>
      </p:cxnSp>
      <p:cxnSp>
        <p:nvCxnSpPr>
          <p:cNvPr id="145" name="AutoShape 108"/>
          <p:cNvCxnSpPr>
            <a:cxnSpLocks noChangeShapeType="1"/>
          </p:cNvCxnSpPr>
          <p:nvPr/>
        </p:nvCxnSpPr>
        <p:spPr bwMode="auto">
          <a:xfrm rot="5400000">
            <a:off x="7982064" y="4307053"/>
            <a:ext cx="62204" cy="842342"/>
          </a:xfrm>
          <a:prstGeom prst="bentConnector3">
            <a:avLst>
              <a:gd name="adj1" fmla="val 549167"/>
            </a:avLst>
          </a:prstGeom>
          <a:noFill/>
          <a:ln w="15875">
            <a:solidFill>
              <a:srgbClr val="0000FF"/>
            </a:solidFill>
            <a:miter lim="800000"/>
            <a:headEnd type="triangle" w="med" len="med"/>
            <a:tailEnd type="triangle" w="med" len="med"/>
          </a:ln>
          <a:effectLst/>
        </p:spPr>
      </p:cxnSp>
      <p:sp>
        <p:nvSpPr>
          <p:cNvPr id="147" name="Oval 31"/>
          <p:cNvSpPr>
            <a:spLocks noChangeArrowheads="1"/>
          </p:cNvSpPr>
          <p:nvPr/>
        </p:nvSpPr>
        <p:spPr bwMode="auto">
          <a:xfrm>
            <a:off x="587908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48" name="AutoShape 57"/>
          <p:cNvCxnSpPr>
            <a:cxnSpLocks noChangeShapeType="1"/>
            <a:stCxn id="149" idx="4"/>
            <a:endCxn id="100" idx="0"/>
          </p:cNvCxnSpPr>
          <p:nvPr/>
        </p:nvCxnSpPr>
        <p:spPr bwMode="auto">
          <a:xfrm rot="5400000">
            <a:off x="5972077" y="2323002"/>
            <a:ext cx="1232933" cy="1301445"/>
          </a:xfrm>
          <a:prstGeom prst="bentConnector3">
            <a:avLst>
              <a:gd name="adj1" fmla="val 38669"/>
            </a:avLst>
          </a:prstGeom>
          <a:noFill/>
          <a:ln w="15875">
            <a:solidFill>
              <a:srgbClr val="660066"/>
            </a:solidFill>
            <a:miter lim="800000"/>
            <a:headEnd type="triangle" w="med" len="med"/>
            <a:tailEnd type="triangle" w="med" len="med"/>
          </a:ln>
          <a:effectLst/>
        </p:spPr>
      </p:cxnSp>
      <p:grpSp>
        <p:nvGrpSpPr>
          <p:cNvPr id="6" name="Grouper 224"/>
          <p:cNvGrpSpPr/>
          <p:nvPr/>
        </p:nvGrpSpPr>
        <p:grpSpPr>
          <a:xfrm>
            <a:off x="6524382" y="1115991"/>
            <a:ext cx="1800225" cy="1242061"/>
            <a:chOff x="6524382" y="1115991"/>
            <a:chExt cx="1800225" cy="1242061"/>
          </a:xfrm>
        </p:grpSpPr>
        <p:sp>
          <p:nvSpPr>
            <p:cNvPr id="13" name="Text Box 19"/>
            <p:cNvSpPr txBox="1">
              <a:spLocks noChangeArrowheads="1"/>
            </p:cNvSpPr>
            <p:nvPr/>
          </p:nvSpPr>
          <p:spPr bwMode="auto">
            <a:xfrm>
              <a:off x="6524382" y="1647526"/>
              <a:ext cx="1800225" cy="584776"/>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CATIA/DELMIA/SIMULIA V6</a:t>
              </a:r>
              <a:endParaRPr lang="en-US" sz="1600" b="1" dirty="0"/>
            </a:p>
          </p:txBody>
        </p:sp>
        <p:sp>
          <p:nvSpPr>
            <p:cNvPr id="21" name="Oval 37"/>
            <p:cNvSpPr>
              <a:spLocks noChangeArrowheads="1"/>
            </p:cNvSpPr>
            <p:nvPr/>
          </p:nvSpPr>
          <p:spPr bwMode="auto">
            <a:xfrm>
              <a:off x="7369968"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2" name="Oval 38"/>
            <p:cNvSpPr>
              <a:spLocks noChangeArrowheads="1"/>
            </p:cNvSpPr>
            <p:nvPr/>
          </p:nvSpPr>
          <p:spPr bwMode="auto">
            <a:xfrm>
              <a:off x="7533480" y="2280264"/>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grpSp>
          <p:nvGrpSpPr>
            <p:cNvPr id="10" name="Group 92"/>
            <p:cNvGrpSpPr>
              <a:grpSpLocks/>
            </p:cNvGrpSpPr>
            <p:nvPr/>
          </p:nvGrpSpPr>
          <p:grpSpPr bwMode="auto">
            <a:xfrm>
              <a:off x="6831805" y="1115991"/>
              <a:ext cx="1054100" cy="608013"/>
              <a:chOff x="2426" y="1117"/>
              <a:chExt cx="499" cy="344"/>
            </a:xfrm>
          </p:grpSpPr>
          <p:pic>
            <p:nvPicPr>
              <p:cNvPr id="51" name="Picture 93" descr="PC_xml_Web_Service"/>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52" name="Picture 94" descr="BlueUser"/>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149" name="Oval 30"/>
            <p:cNvSpPr>
              <a:spLocks noChangeArrowheads="1"/>
            </p:cNvSpPr>
            <p:nvPr/>
          </p:nvSpPr>
          <p:spPr bwMode="auto">
            <a:xfrm>
              <a:off x="719640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sp>
        <p:nvSpPr>
          <p:cNvPr id="157" name="Oval 55"/>
          <p:cNvSpPr>
            <a:spLocks noChangeArrowheads="1"/>
          </p:cNvSpPr>
          <p:nvPr/>
        </p:nvSpPr>
        <p:spPr bwMode="auto">
          <a:xfrm>
            <a:off x="83914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1" name="AutoShape 57"/>
          <p:cNvCxnSpPr>
            <a:cxnSpLocks noChangeShapeType="1"/>
          </p:cNvCxnSpPr>
          <p:nvPr/>
        </p:nvCxnSpPr>
        <p:spPr bwMode="auto">
          <a:xfrm rot="5400000" flipH="1">
            <a:off x="6589225" y="4235306"/>
            <a:ext cx="19578" cy="985837"/>
          </a:xfrm>
          <a:prstGeom prst="bentConnector3">
            <a:avLst>
              <a:gd name="adj1" fmla="val -778435"/>
            </a:avLst>
          </a:prstGeom>
          <a:noFill/>
          <a:ln w="15875">
            <a:solidFill>
              <a:srgbClr val="FF0000"/>
            </a:solidFill>
            <a:miter lim="800000"/>
            <a:headEnd type="triangle" w="med" len="med"/>
            <a:tailEnd type="triangle" w="med" len="med"/>
          </a:ln>
          <a:effectLst/>
        </p:spPr>
      </p:cxnSp>
      <p:sp>
        <p:nvSpPr>
          <p:cNvPr id="163" name="Oval 31"/>
          <p:cNvSpPr>
            <a:spLocks noChangeArrowheads="1"/>
          </p:cNvSpPr>
          <p:nvPr/>
        </p:nvSpPr>
        <p:spPr bwMode="auto">
          <a:xfrm>
            <a:off x="60632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72" name="Oval 52"/>
          <p:cNvSpPr>
            <a:spLocks noChangeArrowheads="1"/>
          </p:cNvSpPr>
          <p:nvPr/>
        </p:nvSpPr>
        <p:spPr bwMode="auto">
          <a:xfrm>
            <a:off x="7049069"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74" name="AutoShape 108"/>
          <p:cNvCxnSpPr>
            <a:cxnSpLocks noChangeShapeType="1"/>
          </p:cNvCxnSpPr>
          <p:nvPr/>
        </p:nvCxnSpPr>
        <p:spPr bwMode="auto">
          <a:xfrm rot="5400000">
            <a:off x="7267041" y="3383128"/>
            <a:ext cx="1588" cy="2690192"/>
          </a:xfrm>
          <a:prstGeom prst="bentConnector3">
            <a:avLst>
              <a:gd name="adj1" fmla="val 14395466"/>
            </a:avLst>
          </a:prstGeom>
          <a:noFill/>
          <a:ln w="15875">
            <a:solidFill>
              <a:srgbClr val="0000FF"/>
            </a:solidFill>
            <a:miter lim="800000"/>
            <a:headEnd type="triangle" w="med" len="med"/>
            <a:tailEnd type="triangle" w="med" len="med"/>
          </a:ln>
          <a:effectLst/>
        </p:spPr>
      </p:cxnSp>
      <p:sp>
        <p:nvSpPr>
          <p:cNvPr id="105" name="Oval 31"/>
          <p:cNvSpPr>
            <a:spLocks noChangeArrowheads="1"/>
          </p:cNvSpPr>
          <p:nvPr/>
        </p:nvSpPr>
        <p:spPr bwMode="auto">
          <a:xfrm>
            <a:off x="765390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1" name="Oval 29"/>
          <p:cNvSpPr>
            <a:spLocks noChangeArrowheads="1"/>
          </p:cNvSpPr>
          <p:nvPr/>
        </p:nvSpPr>
        <p:spPr bwMode="auto">
          <a:xfrm>
            <a:off x="4904357" y="3590191"/>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3" name="Oval 31"/>
          <p:cNvSpPr>
            <a:spLocks noChangeArrowheads="1"/>
          </p:cNvSpPr>
          <p:nvPr/>
        </p:nvSpPr>
        <p:spPr bwMode="auto">
          <a:xfrm>
            <a:off x="483768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4" name="Oval 31"/>
          <p:cNvSpPr>
            <a:spLocks noChangeArrowheads="1"/>
          </p:cNvSpPr>
          <p:nvPr/>
        </p:nvSpPr>
        <p:spPr bwMode="auto">
          <a:xfrm>
            <a:off x="50218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135" name="Picture 33" descr="generc-tower.jpg"/>
          <p:cNvPicPr>
            <a:picLocks noChangeAspect="1"/>
          </p:cNvPicPr>
          <p:nvPr/>
        </p:nvPicPr>
        <p:blipFill>
          <a:blip r:embed="rId10">
            <a:clrChange>
              <a:clrFrom>
                <a:srgbClr val="FDFEFE"/>
              </a:clrFrom>
              <a:clrTo>
                <a:srgbClr val="FDFEFE">
                  <a:alpha val="0"/>
                </a:srgbClr>
              </a:clrTo>
            </a:clrChange>
          </a:blip>
          <a:srcRect/>
          <a:stretch>
            <a:fillRect/>
          </a:stretch>
        </p:blipFill>
        <p:spPr bwMode="auto">
          <a:xfrm>
            <a:off x="4640408" y="3911015"/>
            <a:ext cx="698905" cy="762000"/>
          </a:xfrm>
          <a:prstGeom prst="rect">
            <a:avLst/>
          </a:prstGeom>
          <a:noFill/>
          <a:ln w="9525">
            <a:noFill/>
            <a:miter lim="800000"/>
            <a:headEnd/>
            <a:tailEnd/>
          </a:ln>
        </p:spPr>
      </p:pic>
      <p:pic>
        <p:nvPicPr>
          <p:cNvPr id="136" name="Picture 21" descr="C:\Documents and Settings\Administrator\My Documents\My Pictures\Microsoft Clip Organizer\CG213.bmp"/>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011091" y="4393777"/>
            <a:ext cx="217237" cy="260684"/>
          </a:xfrm>
          <a:prstGeom prst="rect">
            <a:avLst/>
          </a:prstGeom>
          <a:solidFill>
            <a:srgbClr val="FEFFF6"/>
          </a:solidFill>
          <a:ln w="9525">
            <a:solidFill>
              <a:schemeClr val="tx1"/>
            </a:solidFill>
            <a:miter lim="800000"/>
            <a:headEnd/>
            <a:tailEnd/>
          </a:ln>
        </p:spPr>
      </p:pic>
      <p:sp>
        <p:nvSpPr>
          <p:cNvPr id="137" name="Text Box 10"/>
          <p:cNvSpPr txBox="1">
            <a:spLocks noChangeArrowheads="1"/>
          </p:cNvSpPr>
          <p:nvPr/>
        </p:nvSpPr>
        <p:spPr bwMode="auto">
          <a:xfrm>
            <a:off x="4193356" y="3678932"/>
            <a:ext cx="1620838" cy="336550"/>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IDOL</a:t>
            </a:r>
            <a:endParaRPr lang="en-US" sz="1600" b="1" dirty="0"/>
          </a:p>
        </p:txBody>
      </p:sp>
      <p:cxnSp>
        <p:nvCxnSpPr>
          <p:cNvPr id="139" name="AutoShape 57"/>
          <p:cNvCxnSpPr>
            <a:cxnSpLocks noChangeShapeType="1"/>
            <a:stCxn id="142" idx="4"/>
            <a:endCxn id="131" idx="0"/>
          </p:cNvCxnSpPr>
          <p:nvPr/>
        </p:nvCxnSpPr>
        <p:spPr bwMode="auto">
          <a:xfrm rot="5400000">
            <a:off x="4383327" y="2921152"/>
            <a:ext cx="1232933" cy="105145"/>
          </a:xfrm>
          <a:prstGeom prst="bentConnector3">
            <a:avLst>
              <a:gd name="adj1" fmla="val 44850"/>
            </a:avLst>
          </a:prstGeom>
          <a:noFill/>
          <a:ln w="15875">
            <a:solidFill>
              <a:srgbClr val="FF6600"/>
            </a:solidFill>
            <a:miter lim="800000"/>
            <a:headEnd type="triangle" w="med" len="med"/>
            <a:tailEnd type="triangle" w="med" len="med"/>
          </a:ln>
          <a:effectLst/>
        </p:spPr>
      </p:cxnSp>
      <p:cxnSp>
        <p:nvCxnSpPr>
          <p:cNvPr id="159" name="AutoShape 108"/>
          <p:cNvCxnSpPr>
            <a:cxnSpLocks noChangeShapeType="1"/>
          </p:cNvCxnSpPr>
          <p:nvPr/>
        </p:nvCxnSpPr>
        <p:spPr bwMode="auto">
          <a:xfrm rot="5400000">
            <a:off x="6806196" y="2773528"/>
            <a:ext cx="58090" cy="3909392"/>
          </a:xfrm>
          <a:prstGeom prst="bentConnector3">
            <a:avLst>
              <a:gd name="adj1" fmla="val 668428"/>
            </a:avLst>
          </a:prstGeom>
          <a:noFill/>
          <a:ln w="15875">
            <a:solidFill>
              <a:srgbClr val="0000FF"/>
            </a:solidFill>
            <a:miter lim="800000"/>
            <a:headEnd type="triangle" w="med" len="med"/>
            <a:tailEnd type="triangle" w="med" len="med"/>
          </a:ln>
          <a:effectLst/>
        </p:spPr>
      </p:cxnSp>
      <p:sp>
        <p:nvSpPr>
          <p:cNvPr id="162" name="Oval 55"/>
          <p:cNvSpPr>
            <a:spLocks noChangeArrowheads="1"/>
          </p:cNvSpPr>
          <p:nvPr/>
        </p:nvSpPr>
        <p:spPr bwMode="auto">
          <a:xfrm>
            <a:off x="8747074"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166" name="AutoShape 57"/>
          <p:cNvCxnSpPr>
            <a:cxnSpLocks noChangeShapeType="1"/>
          </p:cNvCxnSpPr>
          <p:nvPr/>
        </p:nvCxnSpPr>
        <p:spPr bwMode="auto">
          <a:xfrm rot="5400000">
            <a:off x="6173564" y="3619356"/>
            <a:ext cx="1588" cy="2217737"/>
          </a:xfrm>
          <a:prstGeom prst="bentConnector3">
            <a:avLst>
              <a:gd name="adj1" fmla="val 18394207"/>
            </a:avLst>
          </a:prstGeom>
          <a:noFill/>
          <a:ln w="15875">
            <a:solidFill>
              <a:srgbClr val="AFB22B"/>
            </a:solidFill>
            <a:miter lim="800000"/>
            <a:headEnd type="triangle" w="med" len="med"/>
            <a:tailEnd type="triangle" w="med" len="med"/>
          </a:ln>
          <a:effectLst/>
        </p:spPr>
      </p:cxnSp>
      <p:sp>
        <p:nvSpPr>
          <p:cNvPr id="167" name="Oval 31"/>
          <p:cNvSpPr>
            <a:spLocks noChangeArrowheads="1"/>
          </p:cNvSpPr>
          <p:nvPr/>
        </p:nvSpPr>
        <p:spPr bwMode="auto">
          <a:xfrm>
            <a:off x="7549132" y="469012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22" name="Oval 55"/>
          <p:cNvSpPr>
            <a:spLocks noChangeArrowheads="1"/>
          </p:cNvSpPr>
          <p:nvPr/>
        </p:nvSpPr>
        <p:spPr bwMode="auto">
          <a:xfrm>
            <a:off x="6676974" y="5609934"/>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cxnSp>
        <p:nvCxnSpPr>
          <p:cNvPr id="207" name="AutoShape 58"/>
          <p:cNvCxnSpPr>
            <a:cxnSpLocks noChangeShapeType="1"/>
            <a:stCxn id="45" idx="5"/>
            <a:endCxn id="114" idx="0"/>
          </p:cNvCxnSpPr>
          <p:nvPr/>
        </p:nvCxnSpPr>
        <p:spPr bwMode="auto">
          <a:xfrm rot="16200000" flipH="1">
            <a:off x="3053883" y="2638811"/>
            <a:ext cx="1244092" cy="658667"/>
          </a:xfrm>
          <a:prstGeom prst="bentConnector3">
            <a:avLst>
              <a:gd name="adj1" fmla="val 54083"/>
            </a:avLst>
          </a:prstGeom>
          <a:noFill/>
          <a:ln w="15875">
            <a:solidFill>
              <a:srgbClr val="0000FF"/>
            </a:solidFill>
            <a:miter lim="800000"/>
            <a:headEnd type="triangle" w="med" len="med"/>
            <a:tailEnd type="triangle" w="med" len="med"/>
          </a:ln>
          <a:effectLst/>
        </p:spPr>
      </p:cxnSp>
      <p:grpSp>
        <p:nvGrpSpPr>
          <p:cNvPr id="11" name="Grouper 222"/>
          <p:cNvGrpSpPr/>
          <p:nvPr/>
        </p:nvGrpSpPr>
        <p:grpSpPr>
          <a:xfrm>
            <a:off x="2571683" y="933450"/>
            <a:ext cx="1800225" cy="1423808"/>
            <a:chOff x="2571683" y="933450"/>
            <a:chExt cx="1800225" cy="1423808"/>
          </a:xfrm>
        </p:grpSpPr>
        <p:sp>
          <p:nvSpPr>
            <p:cNvPr id="44" name="Text Box 81"/>
            <p:cNvSpPr txBox="1">
              <a:spLocks noChangeArrowheads="1"/>
            </p:cNvSpPr>
            <p:nvPr/>
          </p:nvSpPr>
          <p:spPr bwMode="auto">
            <a:xfrm>
              <a:off x="2571683" y="1649402"/>
              <a:ext cx="1800225" cy="581025"/>
            </a:xfrm>
            <a:prstGeom prst="rect">
              <a:avLst/>
            </a:prstGeom>
            <a:noFill/>
            <a:ln w="9525">
              <a:noFill/>
              <a:miter lim="800000"/>
              <a:headEnd/>
              <a:tailEnd/>
            </a:ln>
            <a:effectLst/>
          </p:spPr>
          <p:txBody>
            <a:bodyPr>
              <a:prstTxWarp prst="textNoShape">
                <a:avLst/>
              </a:prstTxWarp>
              <a:spAutoFit/>
            </a:bodyPr>
            <a:lstStyle/>
            <a:p>
              <a:pPr algn="ctr">
                <a:spcBef>
                  <a:spcPct val="0"/>
                </a:spcBef>
              </a:pPr>
              <a:r>
                <a:rPr lang="en-US" sz="1600" b="1" dirty="0" smtClean="0"/>
                <a:t>3DLIVE</a:t>
              </a:r>
            </a:p>
            <a:p>
              <a:pPr algn="ctr">
                <a:spcBef>
                  <a:spcPct val="0"/>
                </a:spcBef>
              </a:pPr>
              <a:r>
                <a:rPr lang="en-US" sz="1600" b="1" dirty="0"/>
                <a:t>Navigator</a:t>
              </a:r>
            </a:p>
          </p:txBody>
        </p:sp>
        <p:sp>
          <p:nvSpPr>
            <p:cNvPr id="45" name="Oval 83"/>
            <p:cNvSpPr>
              <a:spLocks noChangeArrowheads="1"/>
            </p:cNvSpPr>
            <p:nvPr/>
          </p:nvSpPr>
          <p:spPr bwMode="auto">
            <a:xfrm>
              <a:off x="3273425"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46" name="Oval 84"/>
            <p:cNvSpPr>
              <a:spLocks noChangeArrowheads="1"/>
            </p:cNvSpPr>
            <p:nvPr/>
          </p:nvSpPr>
          <p:spPr bwMode="auto">
            <a:xfrm>
              <a:off x="3444875"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2" name="Group 85"/>
            <p:cNvGrpSpPr>
              <a:grpSpLocks/>
            </p:cNvGrpSpPr>
            <p:nvPr/>
          </p:nvGrpSpPr>
          <p:grpSpPr bwMode="auto">
            <a:xfrm>
              <a:off x="2740210" y="1087712"/>
              <a:ext cx="1117898" cy="664571"/>
              <a:chOff x="2426" y="1073"/>
              <a:chExt cx="530" cy="376"/>
            </a:xfrm>
          </p:grpSpPr>
          <p:pic>
            <p:nvPicPr>
              <p:cNvPr id="48" name="Picture 86" descr="PC_xml_Web_Service"/>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2593" y="1073"/>
                <a:ext cx="363" cy="344"/>
              </a:xfrm>
              <a:prstGeom prst="rect">
                <a:avLst/>
              </a:prstGeom>
              <a:noFill/>
            </p:spPr>
          </p:pic>
          <p:pic>
            <p:nvPicPr>
              <p:cNvPr id="49" name="Picture 87" descr="BlueUser"/>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118" name="Oval 30"/>
            <p:cNvSpPr>
              <a:spLocks noChangeArrowheads="1"/>
            </p:cNvSpPr>
            <p:nvPr/>
          </p:nvSpPr>
          <p:spPr bwMode="auto">
            <a:xfrm>
              <a:off x="362532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206" name="Oval 30"/>
            <p:cNvSpPr>
              <a:spLocks noChangeArrowheads="1"/>
            </p:cNvSpPr>
            <p:nvPr/>
          </p:nvSpPr>
          <p:spPr bwMode="auto">
            <a:xfrm>
              <a:off x="378407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233" name="Picture 32"/>
            <p:cNvPicPr>
              <a:picLocks noChangeAspect="1" noChangeArrowheads="1"/>
            </p:cNvPicPr>
            <p:nvPr/>
          </p:nvPicPr>
          <p:blipFill>
            <a:blip r:embed="rId12" cstate="print"/>
            <a:srcRect/>
            <a:stretch>
              <a:fillRect/>
            </a:stretch>
          </p:blipFill>
          <p:spPr bwMode="auto">
            <a:xfrm>
              <a:off x="3006725" y="933450"/>
              <a:ext cx="296148" cy="339725"/>
            </a:xfrm>
            <a:prstGeom prst="rect">
              <a:avLst/>
            </a:prstGeom>
            <a:noFill/>
            <a:ln w="9525">
              <a:noFill/>
              <a:miter lim="800000"/>
              <a:headEnd/>
              <a:tailEnd/>
            </a:ln>
          </p:spPr>
        </p:pic>
      </p:grpSp>
      <p:grpSp>
        <p:nvGrpSpPr>
          <p:cNvPr id="14" name="Grouper 223"/>
          <p:cNvGrpSpPr/>
          <p:nvPr/>
        </p:nvGrpSpPr>
        <p:grpSpPr>
          <a:xfrm>
            <a:off x="4217340" y="933450"/>
            <a:ext cx="2089150" cy="1423808"/>
            <a:chOff x="4217340" y="933450"/>
            <a:chExt cx="2089150" cy="1423808"/>
          </a:xfrm>
        </p:grpSpPr>
        <p:grpSp>
          <p:nvGrpSpPr>
            <p:cNvPr id="15" name="Group 85"/>
            <p:cNvGrpSpPr>
              <a:grpSpLocks/>
            </p:cNvGrpSpPr>
            <p:nvPr/>
          </p:nvGrpSpPr>
          <p:grpSpPr bwMode="auto">
            <a:xfrm>
              <a:off x="4839639" y="1115991"/>
              <a:ext cx="1052513" cy="608013"/>
              <a:chOff x="2426" y="1117"/>
              <a:chExt cx="499" cy="344"/>
            </a:xfrm>
          </p:grpSpPr>
          <p:pic>
            <p:nvPicPr>
              <p:cNvPr id="67" name="Picture 86" descr="PC_xml_Web_Service"/>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68" name="Picture 87" descr="BlueUser"/>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sp>
          <p:nvSpPr>
            <p:cNvPr id="69" name="Text Box 81"/>
            <p:cNvSpPr txBox="1">
              <a:spLocks noChangeArrowheads="1"/>
            </p:cNvSpPr>
            <p:nvPr/>
          </p:nvSpPr>
          <p:spPr bwMode="auto">
            <a:xfrm>
              <a:off x="4217340" y="1647526"/>
              <a:ext cx="2089150" cy="338554"/>
            </a:xfrm>
            <a:prstGeom prst="rect">
              <a:avLst/>
            </a:prstGeom>
            <a:noFill/>
            <a:ln w="9525">
              <a:noFill/>
              <a:miter lim="800000"/>
              <a:headEnd/>
              <a:tailEnd/>
            </a:ln>
            <a:effectLst/>
          </p:spPr>
          <p:txBody>
            <a:bodyPr wrap="square">
              <a:prstTxWarp prst="textNoShape">
                <a:avLst/>
              </a:prstTxWarp>
              <a:spAutoFit/>
            </a:bodyPr>
            <a:lstStyle/>
            <a:p>
              <a:pPr algn="ctr">
                <a:spcBef>
                  <a:spcPct val="0"/>
                </a:spcBef>
              </a:pPr>
              <a:r>
                <a:rPr lang="en-US" sz="1600" b="1" dirty="0" smtClean="0"/>
                <a:t>Governance</a:t>
              </a:r>
              <a:endParaRPr lang="en-US" sz="1600" b="1" dirty="0"/>
            </a:p>
          </p:txBody>
        </p:sp>
        <p:sp>
          <p:nvSpPr>
            <p:cNvPr id="70" name="Oval 30"/>
            <p:cNvSpPr>
              <a:spLocks noChangeArrowheads="1"/>
            </p:cNvSpPr>
            <p:nvPr/>
          </p:nvSpPr>
          <p:spPr bwMode="auto">
            <a:xfrm>
              <a:off x="5184127"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84" name="Oval 55"/>
            <p:cNvSpPr>
              <a:spLocks noChangeArrowheads="1"/>
            </p:cNvSpPr>
            <p:nvPr/>
          </p:nvSpPr>
          <p:spPr bwMode="auto">
            <a:xfrm>
              <a:off x="5366160"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42" name="Oval 30"/>
            <p:cNvSpPr>
              <a:spLocks noChangeArrowheads="1"/>
            </p:cNvSpPr>
            <p:nvPr/>
          </p:nvSpPr>
          <p:spPr bwMode="auto">
            <a:xfrm>
              <a:off x="5009502"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pic>
          <p:nvPicPr>
            <p:cNvPr id="234" name="Picture 32"/>
            <p:cNvPicPr>
              <a:picLocks noChangeAspect="1" noChangeArrowheads="1"/>
            </p:cNvPicPr>
            <p:nvPr/>
          </p:nvPicPr>
          <p:blipFill>
            <a:blip r:embed="rId12" cstate="print"/>
            <a:srcRect/>
            <a:stretch>
              <a:fillRect/>
            </a:stretch>
          </p:blipFill>
          <p:spPr bwMode="auto">
            <a:xfrm>
              <a:off x="5089525" y="933450"/>
              <a:ext cx="296148" cy="339725"/>
            </a:xfrm>
            <a:prstGeom prst="rect">
              <a:avLst/>
            </a:prstGeom>
            <a:noFill/>
            <a:ln w="9525">
              <a:noFill/>
              <a:miter lim="800000"/>
              <a:headEnd/>
              <a:tailEnd/>
            </a:ln>
          </p:spPr>
        </p:pic>
      </p:grpSp>
      <p:sp>
        <p:nvSpPr>
          <p:cNvPr id="102" name="Oval 37"/>
          <p:cNvSpPr>
            <a:spLocks noChangeArrowheads="1"/>
          </p:cNvSpPr>
          <p:nvPr/>
        </p:nvSpPr>
        <p:spPr bwMode="auto">
          <a:xfrm>
            <a:off x="1531005" y="228105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grpSp>
        <p:nvGrpSpPr>
          <p:cNvPr id="16" name="Group 92"/>
          <p:cNvGrpSpPr>
            <a:grpSpLocks/>
          </p:cNvGrpSpPr>
          <p:nvPr/>
        </p:nvGrpSpPr>
        <p:grpSpPr bwMode="auto">
          <a:xfrm>
            <a:off x="1211455" y="1115991"/>
            <a:ext cx="1054100" cy="608013"/>
            <a:chOff x="2426" y="1117"/>
            <a:chExt cx="499" cy="344"/>
          </a:xfrm>
        </p:grpSpPr>
        <p:pic>
          <p:nvPicPr>
            <p:cNvPr id="106" name="Picture 93" descr="PC_xml_Web_Service"/>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2562" y="1117"/>
              <a:ext cx="363" cy="344"/>
            </a:xfrm>
            <a:prstGeom prst="rect">
              <a:avLst/>
            </a:prstGeom>
            <a:noFill/>
          </p:spPr>
        </p:pic>
        <p:pic>
          <p:nvPicPr>
            <p:cNvPr id="107" name="Picture 94" descr="BlueUser"/>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2426" y="1207"/>
              <a:ext cx="232" cy="242"/>
            </a:xfrm>
            <a:prstGeom prst="rect">
              <a:avLst/>
            </a:prstGeom>
            <a:noFill/>
          </p:spPr>
        </p:pic>
      </p:grpSp>
      <p:pic>
        <p:nvPicPr>
          <p:cNvPr id="235" name="Picture 32"/>
          <p:cNvPicPr>
            <a:picLocks noChangeAspect="1" noChangeArrowheads="1"/>
          </p:cNvPicPr>
          <p:nvPr/>
        </p:nvPicPr>
        <p:blipFill>
          <a:blip r:embed="rId12" cstate="print"/>
          <a:srcRect/>
          <a:stretch>
            <a:fillRect/>
          </a:stretch>
        </p:blipFill>
        <p:spPr bwMode="auto">
          <a:xfrm>
            <a:off x="1333055" y="933450"/>
            <a:ext cx="296148" cy="339725"/>
          </a:xfrm>
          <a:prstGeom prst="rect">
            <a:avLst/>
          </a:prstGeom>
          <a:noFill/>
          <a:ln w="9525">
            <a:noFill/>
            <a:miter lim="800000"/>
            <a:headEnd/>
            <a:tailEnd/>
          </a:ln>
        </p:spPr>
      </p:pic>
      <p:sp>
        <p:nvSpPr>
          <p:cNvPr id="138" name="Text Box 61"/>
          <p:cNvSpPr txBox="1">
            <a:spLocks noChangeArrowheads="1"/>
          </p:cNvSpPr>
          <p:nvPr/>
        </p:nvSpPr>
        <p:spPr bwMode="auto">
          <a:xfrm>
            <a:off x="899719" y="3359028"/>
            <a:ext cx="1169607" cy="402291"/>
          </a:xfrm>
          <a:prstGeom prst="rect">
            <a:avLst/>
          </a:prstGeom>
          <a:noFill/>
          <a:ln w="9525">
            <a:noFill/>
            <a:miter lim="800000"/>
            <a:headEnd/>
            <a:tailEnd/>
          </a:ln>
          <a:effectLst/>
        </p:spPr>
        <p:txBody>
          <a:bodyPr wrap="square" lIns="90000" tIns="46800" rIns="36000" bIns="46800">
            <a:prstTxWarp prst="textNoShape">
              <a:avLst/>
            </a:prstTxWarp>
            <a:spAutoFit/>
          </a:bodyPr>
          <a:lstStyle/>
          <a:p>
            <a:r>
              <a:rPr lang="en-US" sz="1000" dirty="0"/>
              <a:t>Client</a:t>
            </a:r>
            <a:r>
              <a:rPr lang="en-US" sz="1000" dirty="0" smtClean="0"/>
              <a:t>-VPM</a:t>
            </a:r>
            <a:br>
              <a:rPr lang="en-US" sz="1000" dirty="0" smtClean="0"/>
            </a:br>
            <a:r>
              <a:rPr lang="en-US" sz="1000" dirty="0" smtClean="0"/>
              <a:t>CORBA protocol</a:t>
            </a:r>
            <a:endParaRPr lang="en-US" sz="1000" dirty="0"/>
          </a:p>
        </p:txBody>
      </p:sp>
      <p:cxnSp>
        <p:nvCxnSpPr>
          <p:cNvPr id="140" name="AutoShape 104"/>
          <p:cNvCxnSpPr>
            <a:cxnSpLocks noChangeShapeType="1"/>
            <a:stCxn id="143" idx="2"/>
            <a:endCxn id="141" idx="6"/>
          </p:cNvCxnSpPr>
          <p:nvPr/>
        </p:nvCxnSpPr>
        <p:spPr bwMode="auto">
          <a:xfrm rot="10800000">
            <a:off x="382194" y="3539747"/>
            <a:ext cx="349250" cy="1588"/>
          </a:xfrm>
          <a:prstGeom prst="bentConnector3">
            <a:avLst>
              <a:gd name="adj1" fmla="val 50000"/>
            </a:avLst>
          </a:prstGeom>
          <a:noFill/>
          <a:ln w="15875">
            <a:solidFill>
              <a:schemeClr val="accent6">
                <a:lumMod val="40000"/>
                <a:lumOff val="60000"/>
              </a:schemeClr>
            </a:solidFill>
            <a:miter lim="800000"/>
            <a:headEnd type="triangle" w="med" len="med"/>
            <a:tailEnd type="triangle" w="med" len="med"/>
          </a:ln>
          <a:effectLst/>
        </p:spPr>
      </p:cxnSp>
      <p:sp>
        <p:nvSpPr>
          <p:cNvPr id="141" name="Oval 105"/>
          <p:cNvSpPr>
            <a:spLocks noChangeArrowheads="1"/>
          </p:cNvSpPr>
          <p:nvPr/>
        </p:nvSpPr>
        <p:spPr bwMode="auto">
          <a:xfrm>
            <a:off x="296469" y="3501647"/>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43" name="Oval 106"/>
          <p:cNvSpPr>
            <a:spLocks noChangeArrowheads="1"/>
          </p:cNvSpPr>
          <p:nvPr/>
        </p:nvSpPr>
        <p:spPr bwMode="auto">
          <a:xfrm>
            <a:off x="731444" y="3503235"/>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
        <p:nvSpPr>
          <p:cNvPr id="132" name="Oval 38"/>
          <p:cNvSpPr>
            <a:spLocks noChangeArrowheads="1"/>
          </p:cNvSpPr>
          <p:nvPr/>
        </p:nvSpPr>
        <p:spPr bwMode="auto">
          <a:xfrm>
            <a:off x="7050880" y="2280651"/>
            <a:ext cx="85725" cy="77788"/>
          </a:xfrm>
          <a:prstGeom prst="ellipse">
            <a:avLst/>
          </a:prstGeom>
          <a:solidFill>
            <a:schemeClr val="accent2">
              <a:alpha val="50000"/>
            </a:schemeClr>
          </a:solidFill>
          <a:ln w="9525">
            <a:solidFill>
              <a:schemeClr val="tx1"/>
            </a:solidFill>
            <a:round/>
            <a:headEnd/>
            <a:tailEnd/>
          </a:ln>
          <a:effectLst/>
        </p:spPr>
        <p:txBody>
          <a:bodyPr lIns="90000" tIns="46800" rIns="36000" bIns="46800" anchor="ctr">
            <a:prstTxWarp prst="textNoShape">
              <a:avLst/>
            </a:prstTxWarp>
            <a:spAutoFit/>
          </a:bodyPr>
          <a:lstStyle/>
          <a:p>
            <a:endParaRPr lang="en-US"/>
          </a:p>
        </p:txBody>
      </p:sp>
      <p:cxnSp>
        <p:nvCxnSpPr>
          <p:cNvPr id="144" name="AutoShape 57"/>
          <p:cNvCxnSpPr>
            <a:cxnSpLocks noChangeShapeType="1"/>
            <a:stCxn id="132" idx="4"/>
            <a:endCxn id="146" idx="0"/>
          </p:cNvCxnSpPr>
          <p:nvPr/>
        </p:nvCxnSpPr>
        <p:spPr bwMode="auto">
          <a:xfrm rot="5400000">
            <a:off x="5490758" y="1986352"/>
            <a:ext cx="1230899" cy="1975073"/>
          </a:xfrm>
          <a:prstGeom prst="bentConnector3">
            <a:avLst>
              <a:gd name="adj1" fmla="val 25238"/>
            </a:avLst>
          </a:prstGeom>
          <a:noFill/>
          <a:ln w="15875">
            <a:solidFill>
              <a:srgbClr val="FF6600"/>
            </a:solidFill>
            <a:miter lim="800000"/>
            <a:headEnd type="triangle" w="med" len="med"/>
            <a:tailEnd type="triangle" w="med" len="med"/>
          </a:ln>
          <a:effectLst/>
        </p:spPr>
      </p:cxnSp>
      <p:sp>
        <p:nvSpPr>
          <p:cNvPr id="146" name="Oval 29"/>
          <p:cNvSpPr>
            <a:spLocks noChangeArrowheads="1"/>
          </p:cNvSpPr>
          <p:nvPr/>
        </p:nvSpPr>
        <p:spPr bwMode="auto">
          <a:xfrm>
            <a:off x="5075807" y="3589338"/>
            <a:ext cx="85725" cy="76200"/>
          </a:xfrm>
          <a:prstGeom prst="ellipse">
            <a:avLst/>
          </a:prstGeom>
          <a:solidFill>
            <a:schemeClr val="accent2">
              <a:alpha val="50000"/>
            </a:schemeClr>
          </a:solidFill>
          <a:ln w="9525">
            <a:solidFill>
              <a:schemeClr val="tx1"/>
            </a:solidFill>
            <a:round/>
            <a:headEnd/>
            <a:tailEnd/>
          </a:ln>
          <a:effectLst/>
        </p:spPr>
        <p:txBody>
          <a:bodyPr wrap="none" lIns="90000" tIns="46800" rIns="36000" bIns="46800"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42"/>
          <p:cNvSpPr>
            <a:spLocks noChangeArrowheads="1"/>
          </p:cNvSpPr>
          <p:nvPr/>
        </p:nvSpPr>
        <p:spPr bwMode="auto">
          <a:xfrm>
            <a:off x="6753225" y="5173663"/>
            <a:ext cx="1008063"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55" name="Rectangle 42"/>
          <p:cNvSpPr>
            <a:spLocks noChangeArrowheads="1"/>
          </p:cNvSpPr>
          <p:nvPr/>
        </p:nvSpPr>
        <p:spPr bwMode="auto">
          <a:xfrm>
            <a:off x="1541463" y="5118100"/>
            <a:ext cx="1008062"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54" name="Rectangle 42"/>
          <p:cNvSpPr>
            <a:spLocks noChangeArrowheads="1"/>
          </p:cNvSpPr>
          <p:nvPr/>
        </p:nvSpPr>
        <p:spPr bwMode="auto">
          <a:xfrm>
            <a:off x="3140075" y="5197475"/>
            <a:ext cx="1008063" cy="1203325"/>
          </a:xfrm>
          <a:prstGeom prst="rect">
            <a:avLst/>
          </a:prstGeom>
          <a:solidFill>
            <a:schemeClr val="accent2">
              <a:lumMod val="20000"/>
              <a:lumOff val="80000"/>
            </a:schemeClr>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a:latin typeface="Arial" pitchFamily="-109" charset="0"/>
                <a:ea typeface="SimSun" pitchFamily="2" charset="-122"/>
                <a:cs typeface="SimSun" pitchFamily="2" charset="-122"/>
              </a:rPr>
              <a:t>DB Server</a:t>
            </a:r>
            <a:br>
              <a:rPr lang="en-GB" sz="1000" b="1">
                <a:latin typeface="Arial" pitchFamily="-109" charset="0"/>
                <a:ea typeface="SimSun" pitchFamily="2" charset="-122"/>
                <a:cs typeface="SimSun" pitchFamily="2" charset="-122"/>
              </a:rPr>
            </a:br>
            <a:endParaRPr lang="en-GB" sz="1000" b="1">
              <a:latin typeface="Arial" pitchFamily="-109" charset="0"/>
              <a:ea typeface="SimSun" pitchFamily="2" charset="-122"/>
              <a:cs typeface="SimSun" pitchFamily="2" charset="-122"/>
            </a:endParaRPr>
          </a:p>
        </p:txBody>
      </p:sp>
      <p:sp>
        <p:nvSpPr>
          <p:cNvPr id="35845" name="Text Box 1"/>
          <p:cNvSpPr txBox="1">
            <a:spLocks noChangeArrowheads="1"/>
          </p:cNvSpPr>
          <p:nvPr/>
        </p:nvSpPr>
        <p:spPr bwMode="auto">
          <a:xfrm>
            <a:off x="768350" y="139880"/>
            <a:ext cx="8229600" cy="366767"/>
          </a:xfrm>
          <a:prstGeom prst="rect">
            <a:avLst/>
          </a:prstGeom>
          <a:noFill/>
          <a:ln w="9525">
            <a:noFill/>
            <a:miter lim="800000"/>
            <a:headEnd/>
            <a:tailEnd/>
          </a:ln>
        </p:spPr>
        <p:txBody>
          <a:bodyPr wrap="square" lIns="0" tIns="0" rIns="0" bIns="0" anchor="b">
            <a:prstTxWarp prst="textNoShape">
              <a:avLst/>
            </a:prstTxWarp>
            <a:spAutoFit/>
          </a:bodyPr>
          <a:lstStyle/>
          <a:p>
            <a:pPr>
              <a:lnSpc>
                <a:spcPct val="90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ENOVIA</a:t>
            </a:r>
            <a:r>
              <a:rPr lang="en-GB" sz="2600" b="1" dirty="0" smtClean="0">
                <a:solidFill>
                  <a:srgbClr val="120C80"/>
                </a:solidFill>
                <a:ea typeface="SimSun" charset="-122"/>
              </a:rPr>
              <a:t>V6 Flexibility</a:t>
            </a:r>
          </a:p>
        </p:txBody>
      </p:sp>
      <p:grpSp>
        <p:nvGrpSpPr>
          <p:cNvPr id="2" name="Group 2"/>
          <p:cNvGrpSpPr>
            <a:grpSpLocks/>
          </p:cNvGrpSpPr>
          <p:nvPr/>
        </p:nvGrpSpPr>
        <p:grpSpPr bwMode="auto">
          <a:xfrm>
            <a:off x="206375" y="2608263"/>
            <a:ext cx="936625" cy="644525"/>
            <a:chOff x="130" y="1869"/>
            <a:chExt cx="590" cy="406"/>
          </a:xfrm>
        </p:grpSpPr>
        <p:pic>
          <p:nvPicPr>
            <p:cNvPr id="35895" name="Picture 3" descr="PC_xml_Web_Service"/>
            <p:cNvPicPr>
              <a:picLocks noChangeAspect="1" noChangeArrowheads="1"/>
            </p:cNvPicPr>
            <p:nvPr/>
          </p:nvPicPr>
          <p:blipFill>
            <a:blip r:embed="rId3"/>
            <a:srcRect/>
            <a:stretch>
              <a:fillRect/>
            </a:stretch>
          </p:blipFill>
          <p:spPr bwMode="auto">
            <a:xfrm>
              <a:off x="291" y="1869"/>
              <a:ext cx="430" cy="407"/>
            </a:xfrm>
            <a:prstGeom prst="rect">
              <a:avLst/>
            </a:prstGeom>
            <a:noFill/>
            <a:ln w="9525">
              <a:noFill/>
              <a:miter lim="800000"/>
              <a:headEnd/>
              <a:tailEnd/>
            </a:ln>
          </p:spPr>
        </p:pic>
        <p:pic>
          <p:nvPicPr>
            <p:cNvPr id="35896" name="Picture 4" descr="BlueUser"/>
            <p:cNvPicPr>
              <a:picLocks noChangeAspect="1" noChangeArrowheads="1"/>
            </p:cNvPicPr>
            <p:nvPr/>
          </p:nvPicPr>
          <p:blipFill>
            <a:blip r:embed="rId4"/>
            <a:srcRect/>
            <a:stretch>
              <a:fillRect/>
            </a:stretch>
          </p:blipFill>
          <p:spPr bwMode="auto">
            <a:xfrm>
              <a:off x="130" y="1975"/>
              <a:ext cx="274" cy="287"/>
            </a:xfrm>
            <a:prstGeom prst="rect">
              <a:avLst/>
            </a:prstGeom>
            <a:noFill/>
            <a:ln w="9525">
              <a:noFill/>
              <a:miter lim="800000"/>
              <a:headEnd/>
              <a:tailEnd/>
            </a:ln>
          </p:spPr>
        </p:pic>
      </p:grpSp>
      <p:sp>
        <p:nvSpPr>
          <p:cNvPr id="35847" name="Rectangle 6"/>
          <p:cNvSpPr>
            <a:spLocks noChangeArrowheads="1"/>
          </p:cNvSpPr>
          <p:nvPr/>
        </p:nvSpPr>
        <p:spPr bwMode="auto">
          <a:xfrm>
            <a:off x="171450" y="3643313"/>
            <a:ext cx="1008063"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 + FCS</a:t>
            </a:r>
            <a:br>
              <a:rPr lang="en-GB" sz="1000" b="1">
                <a:ea typeface="SimSun" pitchFamily="2" charset="-122"/>
                <a:cs typeface="SimSun" pitchFamily="2" charset="-122"/>
              </a:rPr>
            </a:br>
            <a:r>
              <a:rPr lang="en-GB" sz="1000" b="1">
                <a:ea typeface="SimSun" pitchFamily="2" charset="-122"/>
                <a:cs typeface="SimSun" pitchFamily="2" charset="-122"/>
              </a:rPr>
              <a:t>+DB+NDX</a:t>
            </a:r>
          </a:p>
        </p:txBody>
      </p:sp>
      <p:cxnSp>
        <p:nvCxnSpPr>
          <p:cNvPr id="35848" name="AutoShape 8"/>
          <p:cNvCxnSpPr>
            <a:cxnSpLocks noChangeShapeType="1"/>
          </p:cNvCxnSpPr>
          <p:nvPr/>
        </p:nvCxnSpPr>
        <p:spPr bwMode="auto">
          <a:xfrm rot="5400000">
            <a:off x="545306" y="3382169"/>
            <a:ext cx="388938" cy="133350"/>
          </a:xfrm>
          <a:prstGeom prst="bentConnector3">
            <a:avLst>
              <a:gd name="adj1" fmla="val 49722"/>
            </a:avLst>
          </a:prstGeom>
          <a:noFill/>
          <a:ln w="28440">
            <a:solidFill>
              <a:srgbClr val="333399"/>
            </a:solidFill>
            <a:miter lim="800000"/>
            <a:headEnd type="triangle" w="med" len="med"/>
            <a:tailEnd type="triangle" w="med" len="med"/>
          </a:ln>
        </p:spPr>
      </p:cxnSp>
      <p:sp>
        <p:nvSpPr>
          <p:cNvPr id="35849" name="AutoShape 9"/>
          <p:cNvSpPr>
            <a:spLocks noChangeArrowheads="1"/>
          </p:cNvSpPr>
          <p:nvPr/>
        </p:nvSpPr>
        <p:spPr bwMode="auto">
          <a:xfrm>
            <a:off x="179388" y="1652588"/>
            <a:ext cx="696912"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ea typeface="SimSun" charset="-122"/>
              </a:rPr>
              <a:t>Demo</a:t>
            </a:r>
          </a:p>
        </p:txBody>
      </p:sp>
      <p:grpSp>
        <p:nvGrpSpPr>
          <p:cNvPr id="3" name="Group 10"/>
          <p:cNvGrpSpPr>
            <a:grpSpLocks/>
          </p:cNvGrpSpPr>
          <p:nvPr/>
        </p:nvGrpSpPr>
        <p:grpSpPr bwMode="auto">
          <a:xfrm>
            <a:off x="1524000" y="2586038"/>
            <a:ext cx="936625" cy="644525"/>
            <a:chOff x="960" y="1855"/>
            <a:chExt cx="590" cy="406"/>
          </a:xfrm>
        </p:grpSpPr>
        <p:pic>
          <p:nvPicPr>
            <p:cNvPr id="35893" name="Picture 11" descr="PC_xml_Web_Service"/>
            <p:cNvPicPr>
              <a:picLocks noChangeAspect="1" noChangeArrowheads="1"/>
            </p:cNvPicPr>
            <p:nvPr/>
          </p:nvPicPr>
          <p:blipFill>
            <a:blip r:embed="rId3"/>
            <a:srcRect/>
            <a:stretch>
              <a:fillRect/>
            </a:stretch>
          </p:blipFill>
          <p:spPr bwMode="auto">
            <a:xfrm>
              <a:off x="1121" y="1855"/>
              <a:ext cx="430" cy="407"/>
            </a:xfrm>
            <a:prstGeom prst="rect">
              <a:avLst/>
            </a:prstGeom>
            <a:noFill/>
            <a:ln w="9525">
              <a:noFill/>
              <a:miter lim="800000"/>
              <a:headEnd/>
              <a:tailEnd/>
            </a:ln>
          </p:spPr>
        </p:pic>
        <p:pic>
          <p:nvPicPr>
            <p:cNvPr id="35894" name="Picture 12" descr="BlueUser"/>
            <p:cNvPicPr>
              <a:picLocks noChangeAspect="1" noChangeArrowheads="1"/>
            </p:cNvPicPr>
            <p:nvPr/>
          </p:nvPicPr>
          <p:blipFill>
            <a:blip r:embed="rId4"/>
            <a:srcRect/>
            <a:stretch>
              <a:fillRect/>
            </a:stretch>
          </p:blipFill>
          <p:spPr bwMode="auto">
            <a:xfrm>
              <a:off x="960" y="1961"/>
              <a:ext cx="274" cy="287"/>
            </a:xfrm>
            <a:prstGeom prst="rect">
              <a:avLst/>
            </a:prstGeom>
            <a:noFill/>
            <a:ln w="9525">
              <a:noFill/>
              <a:miter lim="800000"/>
              <a:headEnd/>
              <a:tailEnd/>
            </a:ln>
          </p:spPr>
        </p:pic>
      </p:grpSp>
      <p:sp>
        <p:nvSpPr>
          <p:cNvPr id="35851" name="Rectangle 14"/>
          <p:cNvSpPr>
            <a:spLocks noChangeArrowheads="1"/>
          </p:cNvSpPr>
          <p:nvPr/>
        </p:nvSpPr>
        <p:spPr bwMode="auto">
          <a:xfrm>
            <a:off x="1541463" y="3643313"/>
            <a:ext cx="1008062"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 + FCS</a:t>
            </a:r>
            <a:br>
              <a:rPr lang="en-GB" sz="1000" b="1">
                <a:ea typeface="SimSun" pitchFamily="2" charset="-122"/>
                <a:cs typeface="SimSun" pitchFamily="2" charset="-122"/>
              </a:rPr>
            </a:br>
            <a:r>
              <a:rPr lang="en-GB" sz="1000" b="1">
                <a:ea typeface="SimSun" pitchFamily="2" charset="-122"/>
                <a:cs typeface="SimSun" pitchFamily="2" charset="-122"/>
              </a:rPr>
              <a:t>+DB Client</a:t>
            </a:r>
            <a:br>
              <a:rPr lang="en-GB" sz="1000" b="1">
                <a:ea typeface="SimSun" pitchFamily="2" charset="-122"/>
                <a:cs typeface="SimSun" pitchFamily="2" charset="-122"/>
              </a:rPr>
            </a:br>
            <a:r>
              <a:rPr lang="en-GB" sz="1000" b="1">
                <a:ea typeface="SimSun" pitchFamily="2" charset="-122"/>
                <a:cs typeface="SimSun" pitchFamily="2" charset="-122"/>
              </a:rPr>
              <a:t>+NDX</a:t>
            </a:r>
          </a:p>
        </p:txBody>
      </p:sp>
      <p:cxnSp>
        <p:nvCxnSpPr>
          <p:cNvPr id="35852" name="AutoShape 15"/>
          <p:cNvCxnSpPr>
            <a:cxnSpLocks noChangeShapeType="1"/>
          </p:cNvCxnSpPr>
          <p:nvPr/>
        </p:nvCxnSpPr>
        <p:spPr bwMode="auto">
          <a:xfrm rot="5400000">
            <a:off x="1878012" y="3397251"/>
            <a:ext cx="411163" cy="80962"/>
          </a:xfrm>
          <a:prstGeom prst="bentConnector3">
            <a:avLst>
              <a:gd name="adj1" fmla="val 49648"/>
            </a:avLst>
          </a:prstGeom>
          <a:noFill/>
          <a:ln w="28440">
            <a:solidFill>
              <a:srgbClr val="333399"/>
            </a:solidFill>
            <a:miter lim="800000"/>
            <a:headEnd type="triangle" w="med" len="med"/>
            <a:tailEnd type="triangle" w="med" len="med"/>
          </a:ln>
        </p:spPr>
      </p:cxnSp>
      <p:sp>
        <p:nvSpPr>
          <p:cNvPr id="35853" name="AutoShape 21"/>
          <p:cNvSpPr>
            <a:spLocks noChangeArrowheads="1"/>
          </p:cNvSpPr>
          <p:nvPr/>
        </p:nvSpPr>
        <p:spPr bwMode="auto">
          <a:xfrm>
            <a:off x="1565275" y="1538288"/>
            <a:ext cx="1108075" cy="560387"/>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ea typeface="SimSun" charset="-122"/>
              </a:rPr>
              <a:t>Sandbox /</a:t>
            </a:r>
          </a:p>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ea typeface="SimSun" charset="-122"/>
              </a:rPr>
              <a:t>Training</a:t>
            </a:r>
          </a:p>
        </p:txBody>
      </p:sp>
      <p:sp>
        <p:nvSpPr>
          <p:cNvPr id="35854" name="AutoShape 22"/>
          <p:cNvSpPr>
            <a:spLocks noChangeArrowheads="1"/>
          </p:cNvSpPr>
          <p:nvPr/>
        </p:nvSpPr>
        <p:spPr bwMode="auto">
          <a:xfrm>
            <a:off x="3251200" y="1674813"/>
            <a:ext cx="1790700"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ea typeface="SimSun" charset="-122"/>
              </a:rPr>
              <a:t>ProofofConcept</a:t>
            </a:r>
          </a:p>
        </p:txBody>
      </p:sp>
      <p:sp>
        <p:nvSpPr>
          <p:cNvPr id="35855" name="Line 23"/>
          <p:cNvSpPr>
            <a:spLocks noChangeShapeType="1"/>
          </p:cNvSpPr>
          <p:nvPr/>
        </p:nvSpPr>
        <p:spPr bwMode="auto">
          <a:xfrm>
            <a:off x="1295400" y="1509713"/>
            <a:ext cx="1588" cy="4419600"/>
          </a:xfrm>
          <a:prstGeom prst="line">
            <a:avLst/>
          </a:prstGeom>
          <a:noFill/>
          <a:ln w="9360">
            <a:solidFill>
              <a:srgbClr val="000000"/>
            </a:solidFill>
            <a:round/>
            <a:headEnd/>
            <a:tailEnd/>
          </a:ln>
        </p:spPr>
        <p:txBody>
          <a:bodyPr>
            <a:prstTxWarp prst="textNoShape">
              <a:avLst/>
            </a:prstTxWarp>
          </a:bodyPr>
          <a:lstStyle/>
          <a:p>
            <a:endParaRPr lang="en-US"/>
          </a:p>
        </p:txBody>
      </p:sp>
      <p:sp>
        <p:nvSpPr>
          <p:cNvPr id="35856" name="Line 24"/>
          <p:cNvSpPr>
            <a:spLocks noChangeShapeType="1"/>
          </p:cNvSpPr>
          <p:nvPr/>
        </p:nvSpPr>
        <p:spPr bwMode="auto">
          <a:xfrm>
            <a:off x="2895600" y="1509713"/>
            <a:ext cx="1588" cy="4419600"/>
          </a:xfrm>
          <a:prstGeom prst="line">
            <a:avLst/>
          </a:prstGeom>
          <a:noFill/>
          <a:ln w="9360">
            <a:solidFill>
              <a:srgbClr val="000000"/>
            </a:solidFill>
            <a:round/>
            <a:headEnd/>
            <a:tailEnd/>
          </a:ln>
        </p:spPr>
        <p:txBody>
          <a:bodyPr>
            <a:prstTxWarp prst="textNoShape">
              <a:avLst/>
            </a:prstTxWarp>
          </a:bodyPr>
          <a:lstStyle/>
          <a:p>
            <a:endParaRPr lang="en-US"/>
          </a:p>
        </p:txBody>
      </p:sp>
      <p:grpSp>
        <p:nvGrpSpPr>
          <p:cNvPr id="4" name="Group 28"/>
          <p:cNvGrpSpPr>
            <a:grpSpLocks/>
          </p:cNvGrpSpPr>
          <p:nvPr/>
        </p:nvGrpSpPr>
        <p:grpSpPr bwMode="auto">
          <a:xfrm>
            <a:off x="3484563" y="2586038"/>
            <a:ext cx="936625" cy="644525"/>
            <a:chOff x="2195" y="1855"/>
            <a:chExt cx="590" cy="406"/>
          </a:xfrm>
        </p:grpSpPr>
        <p:pic>
          <p:nvPicPr>
            <p:cNvPr id="35891" name="Picture 29" descr="PC_xml_Web_Service"/>
            <p:cNvPicPr>
              <a:picLocks noChangeAspect="1" noChangeArrowheads="1"/>
            </p:cNvPicPr>
            <p:nvPr/>
          </p:nvPicPr>
          <p:blipFill>
            <a:blip r:embed="rId3"/>
            <a:srcRect/>
            <a:stretch>
              <a:fillRect/>
            </a:stretch>
          </p:blipFill>
          <p:spPr bwMode="auto">
            <a:xfrm>
              <a:off x="2356" y="1855"/>
              <a:ext cx="430" cy="407"/>
            </a:xfrm>
            <a:prstGeom prst="rect">
              <a:avLst/>
            </a:prstGeom>
            <a:noFill/>
            <a:ln w="9525">
              <a:noFill/>
              <a:miter lim="800000"/>
              <a:headEnd/>
              <a:tailEnd/>
            </a:ln>
          </p:spPr>
        </p:pic>
        <p:pic>
          <p:nvPicPr>
            <p:cNvPr id="35892" name="Picture 30" descr="BlueUser"/>
            <p:cNvPicPr>
              <a:picLocks noChangeAspect="1" noChangeArrowheads="1"/>
            </p:cNvPicPr>
            <p:nvPr/>
          </p:nvPicPr>
          <p:blipFill>
            <a:blip r:embed="rId4"/>
            <a:srcRect/>
            <a:stretch>
              <a:fillRect/>
            </a:stretch>
          </p:blipFill>
          <p:spPr bwMode="auto">
            <a:xfrm>
              <a:off x="2195" y="1961"/>
              <a:ext cx="274" cy="287"/>
            </a:xfrm>
            <a:prstGeom prst="rect">
              <a:avLst/>
            </a:prstGeom>
            <a:noFill/>
            <a:ln w="9525">
              <a:noFill/>
              <a:miter lim="800000"/>
              <a:headEnd/>
              <a:tailEnd/>
            </a:ln>
          </p:spPr>
        </p:pic>
      </p:grpSp>
      <p:sp>
        <p:nvSpPr>
          <p:cNvPr id="35858" name="Rectangle 32"/>
          <p:cNvSpPr>
            <a:spLocks noChangeArrowheads="1"/>
          </p:cNvSpPr>
          <p:nvPr/>
        </p:nvSpPr>
        <p:spPr bwMode="auto">
          <a:xfrm>
            <a:off x="3103563" y="3678238"/>
            <a:ext cx="1008062" cy="1255712"/>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a:t>
            </a:r>
            <a:br>
              <a:rPr lang="en-GB" sz="1000" b="1">
                <a:ea typeface="SimSun" pitchFamily="2" charset="-122"/>
                <a:cs typeface="SimSun" pitchFamily="2" charset="-122"/>
              </a:rPr>
            </a:br>
            <a:r>
              <a:rPr lang="en-GB" sz="1000" b="1">
                <a:ea typeface="SimSun" pitchFamily="2" charset="-122"/>
                <a:cs typeface="SimSun" pitchFamily="2" charset="-122"/>
              </a:rPr>
              <a:t>+DB Client</a:t>
            </a:r>
          </a:p>
        </p:txBody>
      </p:sp>
      <p:cxnSp>
        <p:nvCxnSpPr>
          <p:cNvPr id="35859" name="AutoShape 33"/>
          <p:cNvCxnSpPr>
            <a:cxnSpLocks noChangeShapeType="1"/>
          </p:cNvCxnSpPr>
          <p:nvPr/>
        </p:nvCxnSpPr>
        <p:spPr bwMode="auto">
          <a:xfrm rot="5400000">
            <a:off x="3621882" y="3215481"/>
            <a:ext cx="446088" cy="479425"/>
          </a:xfrm>
          <a:prstGeom prst="bentConnector3">
            <a:avLst>
              <a:gd name="adj1" fmla="val 49713"/>
            </a:avLst>
          </a:prstGeom>
          <a:noFill/>
          <a:ln w="28440">
            <a:solidFill>
              <a:srgbClr val="333399"/>
            </a:solidFill>
            <a:miter lim="800000"/>
            <a:headEnd type="triangle" w="med" len="med"/>
            <a:tailEnd type="triangle" w="med" len="med"/>
          </a:ln>
        </p:spPr>
      </p:cxnSp>
      <p:sp>
        <p:nvSpPr>
          <p:cNvPr id="35860" name="Line 37"/>
          <p:cNvSpPr>
            <a:spLocks noChangeShapeType="1"/>
          </p:cNvSpPr>
          <p:nvPr/>
        </p:nvSpPr>
        <p:spPr bwMode="auto">
          <a:xfrm>
            <a:off x="3608388" y="4786313"/>
            <a:ext cx="6350" cy="457200"/>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35864" name="Rectangle 42"/>
          <p:cNvSpPr>
            <a:spLocks noChangeArrowheads="1"/>
          </p:cNvSpPr>
          <p:nvPr/>
        </p:nvSpPr>
        <p:spPr bwMode="auto">
          <a:xfrm>
            <a:off x="4314825" y="3697288"/>
            <a:ext cx="1008063" cy="1203325"/>
          </a:xfrm>
          <a:prstGeom prst="rect">
            <a:avLst/>
          </a:prstGeom>
          <a:solidFill>
            <a:srgbClr val="FFCCCC"/>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FCS Server</a:t>
            </a:r>
            <a:br>
              <a:rPr lang="en-GB" sz="1000" b="1">
                <a:ea typeface="SimSun" pitchFamily="2" charset="-122"/>
                <a:cs typeface="SimSun" pitchFamily="2" charset="-122"/>
              </a:rPr>
            </a:br>
            <a:endParaRPr lang="en-GB" sz="1000" b="1">
              <a:ea typeface="SimSun" pitchFamily="2" charset="-122"/>
              <a:cs typeface="SimSun" pitchFamily="2" charset="-122"/>
            </a:endParaRPr>
          </a:p>
        </p:txBody>
      </p:sp>
      <p:cxnSp>
        <p:nvCxnSpPr>
          <p:cNvPr id="35865" name="AutoShape 44"/>
          <p:cNvCxnSpPr>
            <a:cxnSpLocks noChangeShapeType="1"/>
          </p:cNvCxnSpPr>
          <p:nvPr/>
        </p:nvCxnSpPr>
        <p:spPr bwMode="auto">
          <a:xfrm rot="16200000" flipH="1">
            <a:off x="4217988" y="3095625"/>
            <a:ext cx="465138" cy="738187"/>
          </a:xfrm>
          <a:prstGeom prst="bentConnector3">
            <a:avLst>
              <a:gd name="adj1" fmla="val 49690"/>
            </a:avLst>
          </a:prstGeom>
          <a:noFill/>
          <a:ln w="28440">
            <a:solidFill>
              <a:srgbClr val="333399"/>
            </a:solidFill>
            <a:miter lim="800000"/>
            <a:headEnd type="triangle" w="med" len="med"/>
            <a:tailEnd type="triangle" w="med" len="med"/>
          </a:ln>
        </p:spPr>
      </p:cxnSp>
      <p:sp>
        <p:nvSpPr>
          <p:cNvPr id="35866" name="AutoShape 47"/>
          <p:cNvSpPr>
            <a:spLocks noChangeArrowheads="1"/>
          </p:cNvSpPr>
          <p:nvPr/>
        </p:nvSpPr>
        <p:spPr bwMode="auto">
          <a:xfrm>
            <a:off x="6208713" y="1697038"/>
            <a:ext cx="2224087" cy="328612"/>
          </a:xfrm>
          <a:prstGeom prst="roundRect">
            <a:avLst>
              <a:gd name="adj" fmla="val 273"/>
            </a:avLst>
          </a:prstGeom>
          <a:noFill/>
          <a:ln w="9525">
            <a:noFill/>
            <a:round/>
            <a:headEnd/>
            <a:tailEnd/>
          </a:ln>
        </p:spPr>
        <p:txBody>
          <a:bodyPr wrap="none" lIns="90000" tIns="46800" rIns="36000" bIns="46800">
            <a:prstTxWarp prst="textNoShape">
              <a:avLst/>
            </a:prstTxWarp>
            <a:spAutoFit/>
          </a:bodyPr>
          <a:lstStyle/>
          <a:p>
            <a:pPr>
              <a:lnSpc>
                <a:spcPct val="94000"/>
              </a:lnSpc>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ea typeface="SimSun" charset="-122"/>
              </a:rPr>
              <a:t>ProductionPrototype</a:t>
            </a:r>
          </a:p>
        </p:txBody>
      </p:sp>
      <p:grpSp>
        <p:nvGrpSpPr>
          <p:cNvPr id="5" name="Group 49"/>
          <p:cNvGrpSpPr>
            <a:grpSpLocks/>
          </p:cNvGrpSpPr>
          <p:nvPr/>
        </p:nvGrpSpPr>
        <p:grpSpPr bwMode="auto">
          <a:xfrm>
            <a:off x="1296988" y="2586038"/>
            <a:ext cx="936625" cy="644525"/>
            <a:chOff x="4210" y="1843"/>
            <a:chExt cx="590" cy="406"/>
          </a:xfrm>
        </p:grpSpPr>
        <p:pic>
          <p:nvPicPr>
            <p:cNvPr id="35889" name="Picture 50" descr="PC_xml_Web_Service"/>
            <p:cNvPicPr>
              <a:picLocks noChangeAspect="1" noChangeArrowheads="1"/>
            </p:cNvPicPr>
            <p:nvPr/>
          </p:nvPicPr>
          <p:blipFill>
            <a:blip r:embed="rId3"/>
            <a:srcRect/>
            <a:stretch>
              <a:fillRect/>
            </a:stretch>
          </p:blipFill>
          <p:spPr bwMode="auto">
            <a:xfrm>
              <a:off x="4371" y="1843"/>
              <a:ext cx="430" cy="407"/>
            </a:xfrm>
            <a:prstGeom prst="rect">
              <a:avLst/>
            </a:prstGeom>
            <a:noFill/>
            <a:ln w="9525">
              <a:noFill/>
              <a:miter lim="800000"/>
              <a:headEnd/>
              <a:tailEnd/>
            </a:ln>
          </p:spPr>
        </p:pic>
        <p:pic>
          <p:nvPicPr>
            <p:cNvPr id="35890" name="Picture 51" descr="BlueUser"/>
            <p:cNvPicPr>
              <a:picLocks noChangeAspect="1" noChangeArrowheads="1"/>
            </p:cNvPicPr>
            <p:nvPr/>
          </p:nvPicPr>
          <p:blipFill>
            <a:blip r:embed="rId4"/>
            <a:srcRect/>
            <a:stretch>
              <a:fillRect/>
            </a:stretch>
          </p:blipFill>
          <p:spPr bwMode="auto">
            <a:xfrm>
              <a:off x="4210" y="1949"/>
              <a:ext cx="274" cy="287"/>
            </a:xfrm>
            <a:prstGeom prst="rect">
              <a:avLst/>
            </a:prstGeom>
            <a:noFill/>
            <a:ln w="9525">
              <a:noFill/>
              <a:miter lim="800000"/>
              <a:headEnd/>
              <a:tailEnd/>
            </a:ln>
          </p:spPr>
        </p:pic>
      </p:grpSp>
      <p:sp>
        <p:nvSpPr>
          <p:cNvPr id="35868" name="Rectangle 53"/>
          <p:cNvSpPr>
            <a:spLocks noChangeArrowheads="1"/>
          </p:cNvSpPr>
          <p:nvPr/>
        </p:nvSpPr>
        <p:spPr bwMode="auto">
          <a:xfrm>
            <a:off x="5541963" y="3659188"/>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IDOL Server</a:t>
            </a:r>
            <a:endParaRPr lang="en-GB" sz="1000" b="1" dirty="0">
              <a:ea typeface="SimSun" pitchFamily="2" charset="-122"/>
              <a:cs typeface="SimSun" pitchFamily="2" charset="-122"/>
            </a:endParaRPr>
          </a:p>
        </p:txBody>
      </p:sp>
      <p:cxnSp>
        <p:nvCxnSpPr>
          <p:cNvPr id="35869" name="AutoShape 54"/>
          <p:cNvCxnSpPr>
            <a:cxnSpLocks noChangeShapeType="1"/>
          </p:cNvCxnSpPr>
          <p:nvPr/>
        </p:nvCxnSpPr>
        <p:spPr bwMode="auto">
          <a:xfrm rot="5400000">
            <a:off x="6440488" y="2816225"/>
            <a:ext cx="446088" cy="1239837"/>
          </a:xfrm>
          <a:prstGeom prst="bentConnector3">
            <a:avLst>
              <a:gd name="adj1" fmla="val 49713"/>
            </a:avLst>
          </a:prstGeom>
          <a:noFill/>
          <a:ln w="28440">
            <a:solidFill>
              <a:srgbClr val="333399"/>
            </a:solidFill>
            <a:miter lim="800000"/>
            <a:headEnd type="triangle" w="med" len="med"/>
            <a:tailEnd type="triangle" w="med" len="med"/>
          </a:ln>
        </p:spPr>
      </p:cxnSp>
      <p:sp>
        <p:nvSpPr>
          <p:cNvPr id="35871" name="Rectangle 60"/>
          <p:cNvSpPr>
            <a:spLocks noChangeArrowheads="1"/>
          </p:cNvSpPr>
          <p:nvPr/>
        </p:nvSpPr>
        <p:spPr bwMode="auto">
          <a:xfrm>
            <a:off x="6753225" y="3678238"/>
            <a:ext cx="1008063" cy="1203325"/>
          </a:xfrm>
          <a:prstGeom prst="rect">
            <a:avLst/>
          </a:prstGeom>
          <a:solidFill>
            <a:srgbClr val="FFFFFF"/>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MCS</a:t>
            </a:r>
            <a:br>
              <a:rPr lang="en-GB" sz="1000" b="1">
                <a:ea typeface="SimSun" pitchFamily="2" charset="-122"/>
                <a:cs typeface="SimSun" pitchFamily="2" charset="-122"/>
              </a:rPr>
            </a:br>
            <a:r>
              <a:rPr lang="en-GB" sz="1000" b="1">
                <a:ea typeface="SimSun" pitchFamily="2" charset="-122"/>
                <a:cs typeface="SimSun" pitchFamily="2" charset="-122"/>
              </a:rPr>
              <a:t>+DB Client</a:t>
            </a:r>
          </a:p>
        </p:txBody>
      </p:sp>
      <p:cxnSp>
        <p:nvCxnSpPr>
          <p:cNvPr id="35872" name="AutoShape 61"/>
          <p:cNvCxnSpPr>
            <a:cxnSpLocks noChangeShapeType="1"/>
          </p:cNvCxnSpPr>
          <p:nvPr/>
        </p:nvCxnSpPr>
        <p:spPr bwMode="auto">
          <a:xfrm rot="5400000">
            <a:off x="7036594" y="3431381"/>
            <a:ext cx="465138" cy="28575"/>
          </a:xfrm>
          <a:prstGeom prst="bentConnector3">
            <a:avLst>
              <a:gd name="adj1" fmla="val 49690"/>
            </a:avLst>
          </a:prstGeom>
          <a:noFill/>
          <a:ln w="28440">
            <a:solidFill>
              <a:srgbClr val="333399"/>
            </a:solidFill>
            <a:miter lim="800000"/>
            <a:headEnd type="triangle" w="med" len="med"/>
            <a:tailEnd type="triangle" w="med" len="med"/>
          </a:ln>
        </p:spPr>
      </p:cxnSp>
      <p:sp>
        <p:nvSpPr>
          <p:cNvPr id="35873" name="Rectangle 66"/>
          <p:cNvSpPr>
            <a:spLocks noChangeArrowheads="1"/>
          </p:cNvSpPr>
          <p:nvPr/>
        </p:nvSpPr>
        <p:spPr bwMode="auto">
          <a:xfrm>
            <a:off x="7916863" y="3662363"/>
            <a:ext cx="1008062" cy="1203325"/>
          </a:xfrm>
          <a:prstGeom prst="rect">
            <a:avLst/>
          </a:prstGeom>
          <a:solidFill>
            <a:srgbClr val="FFCCCC"/>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ea typeface="SimSun" pitchFamily="2" charset="-122"/>
                <a:cs typeface="SimSun" pitchFamily="2" charset="-122"/>
              </a:rPr>
              <a:t>FCS Server</a:t>
            </a:r>
            <a:br>
              <a:rPr lang="en-GB" sz="1000" b="1">
                <a:ea typeface="SimSun" pitchFamily="2" charset="-122"/>
                <a:cs typeface="SimSun" pitchFamily="2" charset="-122"/>
              </a:rPr>
            </a:br>
            <a:endParaRPr lang="en-GB" sz="1000" b="1">
              <a:ea typeface="SimSun" pitchFamily="2" charset="-122"/>
              <a:cs typeface="SimSun" pitchFamily="2" charset="-122"/>
            </a:endParaRPr>
          </a:p>
        </p:txBody>
      </p:sp>
      <p:sp>
        <p:nvSpPr>
          <p:cNvPr id="35874" name="Line 68"/>
          <p:cNvSpPr>
            <a:spLocks noChangeShapeType="1"/>
          </p:cNvSpPr>
          <p:nvPr/>
        </p:nvSpPr>
        <p:spPr bwMode="auto">
          <a:xfrm>
            <a:off x="5410200" y="1417638"/>
            <a:ext cx="1588" cy="4511675"/>
          </a:xfrm>
          <a:prstGeom prst="line">
            <a:avLst/>
          </a:prstGeom>
          <a:noFill/>
          <a:ln w="9360">
            <a:solidFill>
              <a:srgbClr val="000000"/>
            </a:solidFill>
            <a:round/>
            <a:headEnd/>
            <a:tailEnd/>
          </a:ln>
        </p:spPr>
        <p:txBody>
          <a:bodyPr>
            <a:prstTxWarp prst="textNoShape">
              <a:avLst/>
            </a:prstTxWarp>
          </a:bodyPr>
          <a:lstStyle/>
          <a:p>
            <a:endParaRPr lang="en-US"/>
          </a:p>
        </p:txBody>
      </p:sp>
      <p:cxnSp>
        <p:nvCxnSpPr>
          <p:cNvPr id="35875" name="AutoShape 69"/>
          <p:cNvCxnSpPr>
            <a:cxnSpLocks noChangeShapeType="1"/>
          </p:cNvCxnSpPr>
          <p:nvPr/>
        </p:nvCxnSpPr>
        <p:spPr bwMode="auto">
          <a:xfrm rot="16200000" flipH="1">
            <a:off x="7626350" y="2867025"/>
            <a:ext cx="449263" cy="1141413"/>
          </a:xfrm>
          <a:prstGeom prst="bentConnector3">
            <a:avLst>
              <a:gd name="adj1" fmla="val 49676"/>
            </a:avLst>
          </a:prstGeom>
          <a:noFill/>
          <a:ln w="28440">
            <a:solidFill>
              <a:srgbClr val="333399"/>
            </a:solidFill>
            <a:miter lim="800000"/>
            <a:headEnd type="triangle" w="med" len="med"/>
            <a:tailEnd type="triangle" w="med" len="med"/>
          </a:ln>
        </p:spPr>
      </p:cxnSp>
      <p:pic>
        <p:nvPicPr>
          <p:cNvPr id="35877" name="Picture 75" descr="CG1AE.wmf"/>
          <p:cNvPicPr>
            <a:picLocks noChangeAspect="1"/>
          </p:cNvPicPr>
          <p:nvPr/>
        </p:nvPicPr>
        <p:blipFill>
          <a:blip r:embed="rId5"/>
          <a:srcRect/>
          <a:stretch>
            <a:fillRect/>
          </a:stretch>
        </p:blipFill>
        <p:spPr bwMode="auto">
          <a:xfrm>
            <a:off x="4498975" y="3989388"/>
            <a:ext cx="620713" cy="893762"/>
          </a:xfrm>
          <a:prstGeom prst="rect">
            <a:avLst/>
          </a:prstGeom>
          <a:noFill/>
          <a:ln w="9525">
            <a:noFill/>
            <a:miter lim="800000"/>
            <a:headEnd/>
            <a:tailEnd/>
          </a:ln>
        </p:spPr>
      </p:pic>
      <p:pic>
        <p:nvPicPr>
          <p:cNvPr id="35878" name="Picture 76" descr="CG1A5.wmf"/>
          <p:cNvPicPr>
            <a:picLocks noChangeAspect="1"/>
          </p:cNvPicPr>
          <p:nvPr/>
        </p:nvPicPr>
        <p:blipFill>
          <a:blip r:embed="rId6"/>
          <a:srcRect/>
          <a:stretch>
            <a:fillRect/>
          </a:stretch>
        </p:blipFill>
        <p:spPr bwMode="auto">
          <a:xfrm>
            <a:off x="334963" y="4025900"/>
            <a:ext cx="609600" cy="830263"/>
          </a:xfrm>
          <a:prstGeom prst="rect">
            <a:avLst/>
          </a:prstGeom>
          <a:noFill/>
          <a:ln w="9525">
            <a:noFill/>
            <a:miter lim="800000"/>
            <a:headEnd/>
            <a:tailEnd/>
          </a:ln>
        </p:spPr>
      </p:pic>
      <p:pic>
        <p:nvPicPr>
          <p:cNvPr id="35879" name="Picture 77" descr="CG1A5.wmf"/>
          <p:cNvPicPr>
            <a:picLocks noChangeAspect="1"/>
          </p:cNvPicPr>
          <p:nvPr/>
        </p:nvPicPr>
        <p:blipFill>
          <a:blip r:embed="rId6"/>
          <a:srcRect/>
          <a:stretch>
            <a:fillRect/>
          </a:stretch>
        </p:blipFill>
        <p:spPr bwMode="auto">
          <a:xfrm>
            <a:off x="1858963" y="4025900"/>
            <a:ext cx="609600" cy="830263"/>
          </a:xfrm>
          <a:prstGeom prst="rect">
            <a:avLst/>
          </a:prstGeom>
          <a:noFill/>
          <a:ln w="9525">
            <a:noFill/>
            <a:miter lim="800000"/>
            <a:headEnd/>
            <a:tailEnd/>
          </a:ln>
        </p:spPr>
      </p:pic>
      <p:pic>
        <p:nvPicPr>
          <p:cNvPr id="35880" name="Picture 78" descr="CG1A5.wmf"/>
          <p:cNvPicPr>
            <a:picLocks noChangeAspect="1"/>
          </p:cNvPicPr>
          <p:nvPr/>
        </p:nvPicPr>
        <p:blipFill>
          <a:blip r:embed="rId6"/>
          <a:srcRect/>
          <a:stretch>
            <a:fillRect/>
          </a:stretch>
        </p:blipFill>
        <p:spPr bwMode="auto">
          <a:xfrm>
            <a:off x="3292475" y="4025900"/>
            <a:ext cx="609600" cy="830263"/>
          </a:xfrm>
          <a:prstGeom prst="rect">
            <a:avLst/>
          </a:prstGeom>
          <a:noFill/>
          <a:ln w="9525">
            <a:noFill/>
            <a:miter lim="800000"/>
            <a:headEnd/>
            <a:tailEnd/>
          </a:ln>
        </p:spPr>
      </p:pic>
      <p:pic>
        <p:nvPicPr>
          <p:cNvPr id="35881" name="Picture 79" descr="CG1A5.wmf"/>
          <p:cNvPicPr>
            <a:picLocks noChangeAspect="1"/>
          </p:cNvPicPr>
          <p:nvPr/>
        </p:nvPicPr>
        <p:blipFill>
          <a:blip r:embed="rId6"/>
          <a:srcRect/>
          <a:stretch>
            <a:fillRect/>
          </a:stretch>
        </p:blipFill>
        <p:spPr bwMode="auto">
          <a:xfrm>
            <a:off x="6969125" y="4025900"/>
            <a:ext cx="609600" cy="830263"/>
          </a:xfrm>
          <a:prstGeom prst="rect">
            <a:avLst/>
          </a:prstGeom>
          <a:noFill/>
          <a:ln w="9525">
            <a:noFill/>
            <a:miter lim="800000"/>
            <a:headEnd/>
            <a:tailEnd/>
          </a:ln>
        </p:spPr>
      </p:pic>
      <p:pic>
        <p:nvPicPr>
          <p:cNvPr id="35882" name="Picture 80" descr="CG1A9.wmf"/>
          <p:cNvPicPr>
            <a:picLocks noChangeAspect="1"/>
          </p:cNvPicPr>
          <p:nvPr/>
        </p:nvPicPr>
        <p:blipFill>
          <a:blip r:embed="rId7"/>
          <a:srcRect/>
          <a:stretch>
            <a:fillRect/>
          </a:stretch>
        </p:blipFill>
        <p:spPr bwMode="auto">
          <a:xfrm>
            <a:off x="1689100" y="5319713"/>
            <a:ext cx="619125" cy="842962"/>
          </a:xfrm>
          <a:prstGeom prst="rect">
            <a:avLst/>
          </a:prstGeom>
          <a:noFill/>
          <a:ln w="9525">
            <a:noFill/>
            <a:miter lim="800000"/>
            <a:headEnd/>
            <a:tailEnd/>
          </a:ln>
        </p:spPr>
      </p:pic>
      <p:pic>
        <p:nvPicPr>
          <p:cNvPr id="35883" name="Picture 82" descr="CG1AE.wmf"/>
          <p:cNvPicPr>
            <a:picLocks noChangeAspect="1"/>
          </p:cNvPicPr>
          <p:nvPr/>
        </p:nvPicPr>
        <p:blipFill>
          <a:blip r:embed="rId5"/>
          <a:srcRect/>
          <a:stretch>
            <a:fillRect/>
          </a:stretch>
        </p:blipFill>
        <p:spPr bwMode="auto">
          <a:xfrm>
            <a:off x="8197850" y="3989388"/>
            <a:ext cx="619125" cy="893762"/>
          </a:xfrm>
          <a:prstGeom prst="rect">
            <a:avLst/>
          </a:prstGeom>
          <a:noFill/>
          <a:ln w="9525">
            <a:noFill/>
            <a:miter lim="800000"/>
            <a:headEnd/>
            <a:tailEnd/>
          </a:ln>
        </p:spPr>
      </p:pic>
      <p:pic>
        <p:nvPicPr>
          <p:cNvPr id="35884" name="Picture 83" descr="CG1A9.wmf"/>
          <p:cNvPicPr>
            <a:picLocks noChangeAspect="1"/>
          </p:cNvPicPr>
          <p:nvPr/>
        </p:nvPicPr>
        <p:blipFill>
          <a:blip r:embed="rId7"/>
          <a:srcRect/>
          <a:stretch>
            <a:fillRect/>
          </a:stretch>
        </p:blipFill>
        <p:spPr bwMode="auto">
          <a:xfrm>
            <a:off x="3332163" y="5338763"/>
            <a:ext cx="620712" cy="842962"/>
          </a:xfrm>
          <a:prstGeom prst="rect">
            <a:avLst/>
          </a:prstGeom>
          <a:noFill/>
          <a:ln w="9525">
            <a:noFill/>
            <a:miter lim="800000"/>
            <a:headEnd/>
            <a:tailEnd/>
          </a:ln>
        </p:spPr>
      </p:pic>
      <p:pic>
        <p:nvPicPr>
          <p:cNvPr id="35885" name="Picture 84" descr="CG1A9.wmf"/>
          <p:cNvPicPr>
            <a:picLocks noChangeAspect="1"/>
          </p:cNvPicPr>
          <p:nvPr/>
        </p:nvPicPr>
        <p:blipFill>
          <a:blip r:embed="rId7"/>
          <a:srcRect/>
          <a:stretch>
            <a:fillRect/>
          </a:stretch>
        </p:blipFill>
        <p:spPr bwMode="auto">
          <a:xfrm>
            <a:off x="7002463" y="5461795"/>
            <a:ext cx="619125" cy="842962"/>
          </a:xfrm>
          <a:prstGeom prst="rect">
            <a:avLst/>
          </a:prstGeom>
          <a:noFill/>
          <a:ln w="9525">
            <a:noFill/>
            <a:miter lim="800000"/>
            <a:headEnd/>
            <a:tailEnd/>
          </a:ln>
        </p:spPr>
      </p:pic>
      <p:sp>
        <p:nvSpPr>
          <p:cNvPr id="35886" name="Line 27"/>
          <p:cNvSpPr>
            <a:spLocks noChangeShapeType="1"/>
          </p:cNvSpPr>
          <p:nvPr/>
        </p:nvSpPr>
        <p:spPr bwMode="auto">
          <a:xfrm>
            <a:off x="2025650" y="4814888"/>
            <a:ext cx="1588" cy="352425"/>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35887" name="Line 58"/>
          <p:cNvSpPr>
            <a:spLocks noChangeShapeType="1"/>
          </p:cNvSpPr>
          <p:nvPr/>
        </p:nvSpPr>
        <p:spPr bwMode="auto">
          <a:xfrm>
            <a:off x="7210425" y="4767263"/>
            <a:ext cx="6350" cy="457200"/>
          </a:xfrm>
          <a:prstGeom prst="line">
            <a:avLst/>
          </a:prstGeom>
          <a:noFill/>
          <a:ln w="28440">
            <a:solidFill>
              <a:srgbClr val="000000"/>
            </a:solidFill>
            <a:round/>
            <a:headEnd/>
            <a:tailEnd type="arrow" w="med" len="med"/>
          </a:ln>
        </p:spPr>
        <p:txBody>
          <a:bodyPr>
            <a:prstTxWarp prst="textNoShape">
              <a:avLst/>
            </a:prstTxWarp>
          </a:bodyPr>
          <a:lstStyle/>
          <a:p>
            <a:endParaRPr lang="en-US"/>
          </a:p>
        </p:txBody>
      </p:sp>
      <p:sp>
        <p:nvSpPr>
          <p:cNvPr id="57" name="Rectangle 53"/>
          <p:cNvSpPr>
            <a:spLocks noChangeArrowheads="1"/>
          </p:cNvSpPr>
          <p:nvPr/>
        </p:nvSpPr>
        <p:spPr bwMode="auto">
          <a:xfrm>
            <a:off x="5514976" y="5114925"/>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3D Index Server</a:t>
            </a:r>
            <a:endParaRPr lang="en-GB" sz="1000" b="1" dirty="0">
              <a:ea typeface="SimSun" pitchFamily="2" charset="-122"/>
              <a:cs typeface="SimSun" pitchFamily="2" charset="-122"/>
            </a:endParaRPr>
          </a:p>
        </p:txBody>
      </p:sp>
      <p:pic>
        <p:nvPicPr>
          <p:cNvPr id="58" name="Picture 88"/>
          <p:cNvPicPr>
            <a:picLocks noChangeAspect="1"/>
          </p:cNvPicPr>
          <p:nvPr/>
        </p:nvPicPr>
        <p:blipFill>
          <a:blip r:embed="rId8"/>
          <a:srcRect/>
          <a:stretch>
            <a:fillRect/>
          </a:stretch>
        </p:blipFill>
        <p:spPr bwMode="auto">
          <a:xfrm>
            <a:off x="5694363" y="5486400"/>
            <a:ext cx="609600" cy="835025"/>
          </a:xfrm>
          <a:prstGeom prst="rect">
            <a:avLst/>
          </a:prstGeom>
          <a:noFill/>
          <a:ln w="9525">
            <a:noFill/>
            <a:miter lim="800000"/>
            <a:headEnd/>
            <a:tailEnd/>
          </a:ln>
        </p:spPr>
      </p:pic>
      <p:cxnSp>
        <p:nvCxnSpPr>
          <p:cNvPr id="59" name="AutoShape 61"/>
          <p:cNvCxnSpPr>
            <a:cxnSpLocks noChangeShapeType="1"/>
            <a:endCxn id="57" idx="3"/>
          </p:cNvCxnSpPr>
          <p:nvPr/>
        </p:nvCxnSpPr>
        <p:spPr bwMode="auto">
          <a:xfrm rot="5400000">
            <a:off x="5468940" y="4499768"/>
            <a:ext cx="2297111" cy="188914"/>
          </a:xfrm>
          <a:prstGeom prst="bentConnector2">
            <a:avLst/>
          </a:prstGeom>
          <a:noFill/>
          <a:ln w="28440">
            <a:solidFill>
              <a:srgbClr val="333399"/>
            </a:solidFill>
            <a:miter lim="800000"/>
            <a:headEnd type="triangle" w="med" len="med"/>
            <a:tailEnd type="triangle" w="med" len="med"/>
          </a:ln>
        </p:spPr>
      </p:cxnSp>
      <p:pic>
        <p:nvPicPr>
          <p:cNvPr id="63" name="Picture 33" descr="generc-tower.jpg"/>
          <p:cNvPicPr>
            <a:picLocks noChangeAspect="1"/>
          </p:cNvPicPr>
          <p:nvPr/>
        </p:nvPicPr>
        <p:blipFill>
          <a:blip r:embed="rId9">
            <a:clrChange>
              <a:clrFrom>
                <a:srgbClr val="FDFEFE"/>
              </a:clrFrom>
              <a:clrTo>
                <a:srgbClr val="FDFEFE">
                  <a:alpha val="0"/>
                </a:srgbClr>
              </a:clrTo>
            </a:clrChange>
          </a:blip>
          <a:srcRect/>
          <a:stretch>
            <a:fillRect/>
          </a:stretch>
        </p:blipFill>
        <p:spPr bwMode="auto">
          <a:xfrm>
            <a:off x="5624658" y="3963246"/>
            <a:ext cx="837910" cy="913554"/>
          </a:xfrm>
          <a:prstGeom prst="rect">
            <a:avLst/>
          </a:prstGeom>
          <a:noFill/>
          <a:ln w="9525">
            <a:noFill/>
            <a:miter lim="800000"/>
            <a:headEnd/>
            <a:tailEnd/>
          </a:ln>
        </p:spPr>
      </p:pic>
      <p:pic>
        <p:nvPicPr>
          <p:cNvPr id="64" name="Picture 21" descr="C:\Documents and Settings\Administrator\My Documents\My Pictures\Microsoft Clip Organizer\CG213.bmp"/>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109641" y="4482677"/>
            <a:ext cx="217237" cy="260684"/>
          </a:xfrm>
          <a:prstGeom prst="rect">
            <a:avLst/>
          </a:prstGeom>
          <a:solidFill>
            <a:srgbClr val="FEFFF6"/>
          </a:solidFill>
          <a:ln w="9525">
            <a:solidFill>
              <a:schemeClr val="tx1"/>
            </a:solidFill>
            <a:miter lim="800000"/>
            <a:headEnd/>
            <a:tailEnd/>
          </a:ln>
        </p:spPr>
      </p:pic>
      <p:sp>
        <p:nvSpPr>
          <p:cNvPr id="65" name="Rectangle 42"/>
          <p:cNvSpPr>
            <a:spLocks noChangeArrowheads="1"/>
          </p:cNvSpPr>
          <p:nvPr/>
        </p:nvSpPr>
        <p:spPr bwMode="auto">
          <a:xfrm>
            <a:off x="7989887" y="5173665"/>
            <a:ext cx="1008063" cy="1203325"/>
          </a:xfrm>
          <a:prstGeom prst="rect">
            <a:avLst/>
          </a:prstGeom>
          <a:solidFill>
            <a:schemeClr val="accent1"/>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dirty="0" smtClean="0">
                <a:latin typeface="Arial" pitchFamily="-109" charset="0"/>
                <a:ea typeface="SimSun" pitchFamily="2" charset="-122"/>
                <a:cs typeface="SimSun" pitchFamily="2" charset="-122"/>
              </a:rPr>
              <a:t>Conferencing </a:t>
            </a:r>
            <a:r>
              <a:rPr lang="en-GB" sz="1000" b="1" dirty="0">
                <a:latin typeface="Arial" pitchFamily="-109" charset="0"/>
                <a:ea typeface="SimSun" pitchFamily="2" charset="-122"/>
                <a:cs typeface="SimSun" pitchFamily="2" charset="-122"/>
              </a:rPr>
              <a:t>Server</a:t>
            </a:r>
            <a:br>
              <a:rPr lang="en-GB" sz="1000" b="1" dirty="0">
                <a:latin typeface="Arial" pitchFamily="-109" charset="0"/>
                <a:ea typeface="SimSun" pitchFamily="2" charset="-122"/>
                <a:cs typeface="SimSun" pitchFamily="2" charset="-122"/>
              </a:rPr>
            </a:br>
            <a:endParaRPr lang="en-GB" sz="1000" b="1" dirty="0">
              <a:latin typeface="Arial" pitchFamily="-109" charset="0"/>
              <a:ea typeface="SimSun" pitchFamily="2" charset="-122"/>
              <a:cs typeface="SimSun" pitchFamily="2" charset="-122"/>
            </a:endParaRPr>
          </a:p>
        </p:txBody>
      </p:sp>
      <p:pic>
        <p:nvPicPr>
          <p:cNvPr id="67" name="Picture 11"/>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8197754" y="5461795"/>
            <a:ext cx="727171" cy="859630"/>
          </a:xfrm>
          <a:prstGeom prst="rect">
            <a:avLst/>
          </a:prstGeom>
          <a:noFill/>
          <a:ln w="28440">
            <a:noFill/>
            <a:miter lim="800000"/>
            <a:headEnd/>
            <a:tailEnd/>
          </a:ln>
        </p:spPr>
      </p:pic>
      <p:cxnSp>
        <p:nvCxnSpPr>
          <p:cNvPr id="68" name="AutoShape 61"/>
          <p:cNvCxnSpPr>
            <a:cxnSpLocks noChangeShapeType="1"/>
            <a:endCxn id="65" idx="1"/>
          </p:cNvCxnSpPr>
          <p:nvPr/>
        </p:nvCxnSpPr>
        <p:spPr bwMode="auto">
          <a:xfrm rot="16200000" flipH="1">
            <a:off x="6766718" y="4552158"/>
            <a:ext cx="2298703" cy="147636"/>
          </a:xfrm>
          <a:prstGeom prst="bentConnector2">
            <a:avLst/>
          </a:prstGeom>
          <a:noFill/>
          <a:ln w="28440">
            <a:solidFill>
              <a:srgbClr val="333399"/>
            </a:solidFill>
            <a:miter lim="800000"/>
            <a:headEnd type="triangle" w="med" len="med"/>
            <a:tailEnd type="triangle" w="med" len="med"/>
          </a:ln>
        </p:spPr>
      </p:cxnSp>
      <p:grpSp>
        <p:nvGrpSpPr>
          <p:cNvPr id="6" name="Group 28"/>
          <p:cNvGrpSpPr>
            <a:grpSpLocks/>
          </p:cNvGrpSpPr>
          <p:nvPr/>
        </p:nvGrpSpPr>
        <p:grpSpPr bwMode="auto">
          <a:xfrm>
            <a:off x="6815138" y="2565401"/>
            <a:ext cx="936625" cy="644525"/>
            <a:chOff x="2195" y="1855"/>
            <a:chExt cx="590" cy="406"/>
          </a:xfrm>
        </p:grpSpPr>
        <p:pic>
          <p:nvPicPr>
            <p:cNvPr id="72" name="Picture 29" descr="PC_xml_Web_Service"/>
            <p:cNvPicPr>
              <a:picLocks noChangeAspect="1" noChangeArrowheads="1"/>
            </p:cNvPicPr>
            <p:nvPr/>
          </p:nvPicPr>
          <p:blipFill>
            <a:blip r:embed="rId3"/>
            <a:srcRect/>
            <a:stretch>
              <a:fillRect/>
            </a:stretch>
          </p:blipFill>
          <p:spPr bwMode="auto">
            <a:xfrm>
              <a:off x="2356" y="1855"/>
              <a:ext cx="430" cy="407"/>
            </a:xfrm>
            <a:prstGeom prst="rect">
              <a:avLst/>
            </a:prstGeom>
            <a:noFill/>
            <a:ln w="9525">
              <a:noFill/>
              <a:miter lim="800000"/>
              <a:headEnd/>
              <a:tailEnd/>
            </a:ln>
          </p:spPr>
        </p:pic>
        <p:pic>
          <p:nvPicPr>
            <p:cNvPr id="73" name="Picture 30" descr="BlueUser"/>
            <p:cNvPicPr>
              <a:picLocks noChangeAspect="1" noChangeArrowheads="1"/>
            </p:cNvPicPr>
            <p:nvPr/>
          </p:nvPicPr>
          <p:blipFill>
            <a:blip r:embed="rId4"/>
            <a:srcRect/>
            <a:stretch>
              <a:fillRect/>
            </a:stretch>
          </p:blipFill>
          <p:spPr bwMode="auto">
            <a:xfrm>
              <a:off x="2195" y="1961"/>
              <a:ext cx="274" cy="287"/>
            </a:xfrm>
            <a:prstGeom prst="rect">
              <a:avLst/>
            </a:prstGeom>
            <a:noFill/>
            <a:ln w="9525">
              <a:noFill/>
              <a:miter lim="800000"/>
              <a:headEnd/>
              <a:tailEnd/>
            </a:ln>
          </p:spPr>
        </p:pic>
      </p:grpSp>
      <p:sp>
        <p:nvSpPr>
          <p:cNvPr id="62" name="Text Box 72"/>
          <p:cNvSpPr txBox="1">
            <a:spLocks noChangeArrowheads="1"/>
          </p:cNvSpPr>
          <p:nvPr/>
        </p:nvSpPr>
        <p:spPr bwMode="auto">
          <a:xfrm>
            <a:off x="339725" y="1120775"/>
            <a:ext cx="8077200" cy="369888"/>
          </a:xfrm>
          <a:prstGeom prst="rect">
            <a:avLst/>
          </a:prstGeom>
          <a:noFill/>
          <a:ln w="9525">
            <a:noFill/>
            <a:miter lim="800000"/>
            <a:headEnd/>
            <a:tailEnd/>
          </a:ln>
        </p:spPr>
        <p:txBody>
          <a:bodyPr>
            <a:spAutoFit/>
          </a:bodyPr>
          <a:lstStyle/>
          <a:p>
            <a:pPr marL="339725" indent="-339725">
              <a:lnSpc>
                <a:spcPct val="88000"/>
              </a:lnSpc>
              <a:spcBef>
                <a:spcPts val="1000"/>
              </a:spcBef>
              <a:buClr>
                <a:srgbClr val="FF0000"/>
              </a:buClr>
              <a:buSzPct val="100000"/>
              <a:buFont typeface="Arial"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000" b="1" dirty="0">
                <a:solidFill>
                  <a:srgbClr val="FF0000"/>
                </a:solidFill>
                <a:ea typeface="SimSun" charset="-122"/>
              </a:rPr>
              <a:t>     From demo environment to full-scale production prototype</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6235700" y="3619500"/>
            <a:ext cx="1295400" cy="3086100"/>
          </a:xfrm>
          <a:prstGeom prst="rect">
            <a:avLst/>
          </a:prstGeom>
          <a:solidFill>
            <a:schemeClr val="accent1">
              <a:alpha val="76000"/>
            </a:schemeClr>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eaLnBrk="1" latinLnBrk="0" hangingPunct="1">
              <a:lnSpc>
                <a:spcPct val="100000"/>
              </a:lnSpc>
              <a:buClr>
                <a:srgbClr val="000000"/>
              </a:buClr>
              <a:buSzPct val="100000"/>
              <a:buFont typeface="Arial" pitchFamily="-111" charset="0"/>
              <a:buNone/>
              <a:tabLst/>
            </a:pPr>
            <a:endParaRPr lang="en-US" sz="1800">
              <a:latin typeface="Arial" pitchFamily="-111" charset="0"/>
              <a:ea typeface="SimSun" pitchFamily="2" charset="-122"/>
              <a:cs typeface="SimSun" pitchFamily="2" charset="-122"/>
            </a:endParaRPr>
          </a:p>
        </p:txBody>
      </p:sp>
      <p:sp>
        <p:nvSpPr>
          <p:cNvPr id="39" name="Rectangle 38"/>
          <p:cNvSpPr/>
          <p:nvPr/>
        </p:nvSpPr>
        <p:spPr bwMode="auto">
          <a:xfrm>
            <a:off x="4787900" y="3606800"/>
            <a:ext cx="1244600" cy="3086100"/>
          </a:xfrm>
          <a:prstGeom prst="rect">
            <a:avLst/>
          </a:prstGeom>
          <a:solidFill>
            <a:schemeClr val="accent1">
              <a:alpha val="76000"/>
            </a:schemeClr>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pPr>
            <a:endParaRPr lang="en-US" sz="1800">
              <a:latin typeface="Arial" pitchFamily="-111" charset="0"/>
              <a:ea typeface="SimSun" pitchFamily="2" charset="-122"/>
              <a:cs typeface="SimSun" pitchFamily="2" charset="-122"/>
            </a:endParaRPr>
          </a:p>
        </p:txBody>
      </p:sp>
      <p:sp>
        <p:nvSpPr>
          <p:cNvPr id="36" name="Rectangle 35"/>
          <p:cNvSpPr/>
          <p:nvPr/>
        </p:nvSpPr>
        <p:spPr bwMode="auto">
          <a:xfrm>
            <a:off x="1828800" y="2324100"/>
            <a:ext cx="1231900" cy="4368800"/>
          </a:xfrm>
          <a:prstGeom prst="rect">
            <a:avLst/>
          </a:prstGeom>
          <a:solidFill>
            <a:schemeClr val="accent1">
              <a:alpha val="76000"/>
            </a:schemeClr>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54" name="Rectangle 90"/>
          <p:cNvSpPr>
            <a:spLocks noChangeArrowheads="1"/>
          </p:cNvSpPr>
          <p:nvPr/>
        </p:nvSpPr>
        <p:spPr bwMode="auto">
          <a:xfrm>
            <a:off x="3354388" y="3916363"/>
            <a:ext cx="1008062" cy="1203325"/>
          </a:xfrm>
          <a:prstGeom prst="rect">
            <a:avLst/>
          </a:prstGeom>
          <a:solidFill>
            <a:schemeClr val="accent6">
              <a:lumMod val="20000"/>
              <a:lumOff val="80000"/>
            </a:schemeClr>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dirty="0" smtClean="0">
                <a:solidFill>
                  <a:srgbClr val="120C80"/>
                </a:solidFill>
                <a:ea typeface="SimSun" charset="-122"/>
              </a:rPr>
              <a:t>DB</a:t>
            </a:r>
            <a:endParaRPr lang="en-GB" sz="1000" b="1" dirty="0">
              <a:solidFill>
                <a:srgbClr val="120C80"/>
              </a:solidFill>
              <a:ea typeface="SimSun" charset="-122"/>
            </a:endParaRPr>
          </a:p>
        </p:txBody>
      </p:sp>
      <p:sp>
        <p:nvSpPr>
          <p:cNvPr id="23555" name="Text Box 2"/>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ea typeface="SimSun" charset="-122"/>
              </a:rPr>
              <a:t>ENOVIA V6 Flexibility</a:t>
            </a:r>
          </a:p>
        </p:txBody>
      </p:sp>
      <p:grpSp>
        <p:nvGrpSpPr>
          <p:cNvPr id="23556" name="Group 50"/>
          <p:cNvGrpSpPr>
            <a:grpSpLocks/>
          </p:cNvGrpSpPr>
          <p:nvPr/>
        </p:nvGrpSpPr>
        <p:grpSpPr bwMode="auto">
          <a:xfrm>
            <a:off x="319088" y="1668463"/>
            <a:ext cx="936625" cy="644525"/>
            <a:chOff x="4210" y="1843"/>
            <a:chExt cx="590" cy="406"/>
          </a:xfrm>
        </p:grpSpPr>
        <p:pic>
          <p:nvPicPr>
            <p:cNvPr id="23575" name="Picture 51" descr="PC_xml_Web_Service"/>
            <p:cNvPicPr>
              <a:picLocks noChangeAspect="1" noChangeArrowheads="1"/>
            </p:cNvPicPr>
            <p:nvPr/>
          </p:nvPicPr>
          <p:blipFill>
            <a:blip r:embed="rId3"/>
            <a:srcRect/>
            <a:stretch>
              <a:fillRect/>
            </a:stretch>
          </p:blipFill>
          <p:spPr bwMode="auto">
            <a:xfrm>
              <a:off x="4371" y="1843"/>
              <a:ext cx="430" cy="407"/>
            </a:xfrm>
            <a:prstGeom prst="rect">
              <a:avLst/>
            </a:prstGeom>
            <a:noFill/>
            <a:ln w="9525">
              <a:noFill/>
              <a:miter lim="800000"/>
              <a:headEnd/>
              <a:tailEnd/>
            </a:ln>
          </p:spPr>
        </p:pic>
        <p:pic>
          <p:nvPicPr>
            <p:cNvPr id="23576" name="Picture 52" descr="BlueUser"/>
            <p:cNvPicPr>
              <a:picLocks noChangeAspect="1" noChangeArrowheads="1"/>
            </p:cNvPicPr>
            <p:nvPr/>
          </p:nvPicPr>
          <p:blipFill>
            <a:blip r:embed="rId4"/>
            <a:srcRect/>
            <a:stretch>
              <a:fillRect/>
            </a:stretch>
          </p:blipFill>
          <p:spPr bwMode="auto">
            <a:xfrm>
              <a:off x="4210" y="1949"/>
              <a:ext cx="274" cy="287"/>
            </a:xfrm>
            <a:prstGeom prst="rect">
              <a:avLst/>
            </a:prstGeom>
            <a:noFill/>
            <a:ln w="9525">
              <a:noFill/>
              <a:miter lim="800000"/>
              <a:headEnd/>
              <a:tailEnd/>
            </a:ln>
          </p:spPr>
        </p:pic>
      </p:grpSp>
      <p:sp>
        <p:nvSpPr>
          <p:cNvPr id="23558" name="Text Box 57"/>
          <p:cNvSpPr txBox="1">
            <a:spLocks noChangeArrowheads="1"/>
          </p:cNvSpPr>
          <p:nvPr/>
        </p:nvSpPr>
        <p:spPr bwMode="auto">
          <a:xfrm>
            <a:off x="1981200" y="5961063"/>
            <a:ext cx="936625" cy="312737"/>
          </a:xfrm>
          <a:prstGeom prst="rect">
            <a:avLst/>
          </a:prstGeom>
          <a:solidFill>
            <a:srgbClr val="333399">
              <a:alpha val="50195"/>
            </a:srgbClr>
          </a:solidFill>
          <a:ln w="9525">
            <a:noFill/>
            <a:miter lim="800000"/>
            <a:headEnd/>
            <a:tailEnd/>
          </a:ln>
        </p:spPr>
        <p:txBody>
          <a:bodyPr>
            <a:spAutoFit/>
          </a:bodyPr>
          <a:lstStyle/>
          <a:p>
            <a:pPr>
              <a:lnSpc>
                <a:spcPct val="90000"/>
              </a:lnSpc>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FFFFFF"/>
                </a:solidFill>
                <a:ea typeface="SimSun" charset="-122"/>
              </a:rPr>
              <a:t>DBServer</a:t>
            </a:r>
          </a:p>
        </p:txBody>
      </p:sp>
      <p:sp>
        <p:nvSpPr>
          <p:cNvPr id="23559" name="Rectangle 61"/>
          <p:cNvSpPr>
            <a:spLocks noChangeArrowheads="1"/>
          </p:cNvSpPr>
          <p:nvPr/>
        </p:nvSpPr>
        <p:spPr bwMode="auto">
          <a:xfrm>
            <a:off x="1946275" y="3916363"/>
            <a:ext cx="1008063" cy="1203325"/>
          </a:xfrm>
          <a:prstGeom prst="rect">
            <a:avLst/>
          </a:prstGeom>
          <a:solidFill>
            <a:srgbClr val="FFFFFF"/>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MCS</a:t>
            </a:r>
          </a:p>
        </p:txBody>
      </p:sp>
      <p:sp>
        <p:nvSpPr>
          <p:cNvPr id="23560" name="Rectangle 67"/>
          <p:cNvSpPr>
            <a:spLocks noChangeArrowheads="1"/>
          </p:cNvSpPr>
          <p:nvPr/>
        </p:nvSpPr>
        <p:spPr bwMode="auto">
          <a:xfrm>
            <a:off x="4852988" y="3929063"/>
            <a:ext cx="1008062" cy="1203325"/>
          </a:xfrm>
          <a:prstGeom prst="rect">
            <a:avLst/>
          </a:prstGeom>
          <a:solidFill>
            <a:srgbClr val="FFCCCC"/>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a:solidFill>
                  <a:srgbClr val="120C80"/>
                </a:solidFill>
                <a:ea typeface="SimSun" charset="-122"/>
              </a:rPr>
              <a:t>FCS Server</a:t>
            </a:r>
            <a:br>
              <a:rPr lang="en-GB" sz="1000" b="1" dirty="0">
                <a:solidFill>
                  <a:srgbClr val="120C80"/>
                </a:solidFill>
                <a:ea typeface="SimSun" charset="-122"/>
              </a:rPr>
            </a:br>
            <a:endParaRPr lang="en-GB" sz="1000" b="1" dirty="0">
              <a:solidFill>
                <a:srgbClr val="120C80"/>
              </a:solidFill>
              <a:ea typeface="SimSun" charset="-122"/>
            </a:endParaRPr>
          </a:p>
        </p:txBody>
      </p:sp>
      <p:sp>
        <p:nvSpPr>
          <p:cNvPr id="23561" name="Rectangle 80"/>
          <p:cNvSpPr>
            <a:spLocks noChangeArrowheads="1"/>
          </p:cNvSpPr>
          <p:nvPr/>
        </p:nvSpPr>
        <p:spPr bwMode="auto">
          <a:xfrm>
            <a:off x="1946275" y="2441575"/>
            <a:ext cx="1008063" cy="1203325"/>
          </a:xfrm>
          <a:prstGeom prst="rect">
            <a:avLst/>
          </a:prstGeom>
          <a:solidFill>
            <a:srgbClr val="FFFFFF"/>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MCS</a:t>
            </a:r>
          </a:p>
        </p:txBody>
      </p:sp>
      <p:sp>
        <p:nvSpPr>
          <p:cNvPr id="23562" name="Rectangle 90"/>
          <p:cNvSpPr>
            <a:spLocks noChangeArrowheads="1"/>
          </p:cNvSpPr>
          <p:nvPr/>
        </p:nvSpPr>
        <p:spPr bwMode="auto">
          <a:xfrm>
            <a:off x="1946275" y="5426075"/>
            <a:ext cx="1008063" cy="1203325"/>
          </a:xfrm>
          <a:prstGeom prst="rect">
            <a:avLst/>
          </a:prstGeom>
          <a:solidFill>
            <a:srgbClr val="FFFFFF"/>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MCS</a:t>
            </a:r>
            <a:br>
              <a:rPr lang="en-GB" sz="1000" b="1">
                <a:solidFill>
                  <a:srgbClr val="120C80"/>
                </a:solidFill>
                <a:ea typeface="SimSun" charset="-122"/>
              </a:rPr>
            </a:br>
            <a:endParaRPr lang="en-GB" sz="1000" b="1">
              <a:solidFill>
                <a:srgbClr val="120C80"/>
              </a:solidFill>
              <a:ea typeface="SimSun" charset="-122"/>
            </a:endParaRPr>
          </a:p>
        </p:txBody>
      </p:sp>
      <p:sp>
        <p:nvSpPr>
          <p:cNvPr id="23563" name="AutoShape 105"/>
          <p:cNvSpPr>
            <a:spLocks noChangeArrowheads="1"/>
          </p:cNvSpPr>
          <p:nvPr/>
        </p:nvSpPr>
        <p:spPr bwMode="auto">
          <a:xfrm>
            <a:off x="1935163" y="866775"/>
            <a:ext cx="3649662" cy="328613"/>
          </a:xfrm>
          <a:prstGeom prst="roundRect">
            <a:avLst>
              <a:gd name="adj" fmla="val 273"/>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120C80"/>
                </a:solidFill>
                <a:ea typeface="SimSun" charset="-122"/>
              </a:rPr>
              <a:t>MCS Load Balanced Cluster on LAN </a:t>
            </a:r>
          </a:p>
        </p:txBody>
      </p:sp>
      <p:pic>
        <p:nvPicPr>
          <p:cNvPr id="23564" name="Picture 40" descr="CG1A9.wmf"/>
          <p:cNvPicPr>
            <a:picLocks noChangeAspect="1"/>
          </p:cNvPicPr>
          <p:nvPr/>
        </p:nvPicPr>
        <p:blipFill>
          <a:blip r:embed="rId5"/>
          <a:srcRect/>
          <a:stretch>
            <a:fillRect/>
          </a:stretch>
        </p:blipFill>
        <p:spPr bwMode="auto">
          <a:xfrm>
            <a:off x="3570288" y="4095750"/>
            <a:ext cx="620712" cy="842963"/>
          </a:xfrm>
          <a:prstGeom prst="rect">
            <a:avLst/>
          </a:prstGeom>
          <a:noFill/>
          <a:ln w="9525">
            <a:noFill/>
            <a:miter lim="800000"/>
            <a:headEnd/>
            <a:tailEnd/>
          </a:ln>
        </p:spPr>
      </p:pic>
      <p:pic>
        <p:nvPicPr>
          <p:cNvPr id="23565" name="Picture 41" descr="CG1A5.wmf"/>
          <p:cNvPicPr>
            <a:picLocks noChangeAspect="1"/>
          </p:cNvPicPr>
          <p:nvPr/>
        </p:nvPicPr>
        <p:blipFill>
          <a:blip r:embed="rId6"/>
          <a:srcRect/>
          <a:stretch>
            <a:fillRect/>
          </a:stretch>
        </p:blipFill>
        <p:spPr bwMode="auto">
          <a:xfrm>
            <a:off x="2144713" y="2697163"/>
            <a:ext cx="609600" cy="831850"/>
          </a:xfrm>
          <a:prstGeom prst="rect">
            <a:avLst/>
          </a:prstGeom>
          <a:noFill/>
          <a:ln w="9525">
            <a:noFill/>
            <a:miter lim="800000"/>
            <a:headEnd/>
            <a:tailEnd/>
          </a:ln>
        </p:spPr>
      </p:pic>
      <p:pic>
        <p:nvPicPr>
          <p:cNvPr id="23566" name="Picture 42" descr="CG1A5.wmf"/>
          <p:cNvPicPr>
            <a:picLocks noChangeAspect="1"/>
          </p:cNvPicPr>
          <p:nvPr/>
        </p:nvPicPr>
        <p:blipFill>
          <a:blip r:embed="rId6"/>
          <a:srcRect/>
          <a:stretch>
            <a:fillRect/>
          </a:stretch>
        </p:blipFill>
        <p:spPr bwMode="auto">
          <a:xfrm>
            <a:off x="2144713" y="5683250"/>
            <a:ext cx="609600" cy="831850"/>
          </a:xfrm>
          <a:prstGeom prst="rect">
            <a:avLst/>
          </a:prstGeom>
          <a:noFill/>
          <a:ln w="9525">
            <a:noFill/>
            <a:miter lim="800000"/>
            <a:headEnd/>
            <a:tailEnd/>
          </a:ln>
        </p:spPr>
      </p:pic>
      <p:pic>
        <p:nvPicPr>
          <p:cNvPr id="23567" name="Picture 43" descr="CG1A5.wmf"/>
          <p:cNvPicPr>
            <a:picLocks noChangeAspect="1"/>
          </p:cNvPicPr>
          <p:nvPr/>
        </p:nvPicPr>
        <p:blipFill>
          <a:blip r:embed="rId6"/>
          <a:srcRect/>
          <a:stretch>
            <a:fillRect/>
          </a:stretch>
        </p:blipFill>
        <p:spPr bwMode="auto">
          <a:xfrm>
            <a:off x="2144713" y="4102100"/>
            <a:ext cx="609600" cy="831850"/>
          </a:xfrm>
          <a:prstGeom prst="rect">
            <a:avLst/>
          </a:prstGeom>
          <a:noFill/>
          <a:ln w="9525">
            <a:noFill/>
            <a:miter lim="800000"/>
            <a:headEnd/>
            <a:tailEnd/>
          </a:ln>
        </p:spPr>
      </p:pic>
      <p:pic>
        <p:nvPicPr>
          <p:cNvPr id="23569" name="Picture 45" descr="CG1AE.wmf"/>
          <p:cNvPicPr>
            <a:picLocks noChangeAspect="1"/>
          </p:cNvPicPr>
          <p:nvPr/>
        </p:nvPicPr>
        <p:blipFill>
          <a:blip r:embed="rId7"/>
          <a:srcRect/>
          <a:stretch>
            <a:fillRect/>
          </a:stretch>
        </p:blipFill>
        <p:spPr bwMode="auto">
          <a:xfrm>
            <a:off x="5038725" y="4070350"/>
            <a:ext cx="620713" cy="893763"/>
          </a:xfrm>
          <a:prstGeom prst="rect">
            <a:avLst/>
          </a:prstGeom>
          <a:noFill/>
          <a:ln w="9525">
            <a:noFill/>
            <a:miter lim="800000"/>
            <a:headEnd/>
            <a:tailEnd/>
          </a:ln>
        </p:spPr>
      </p:pic>
      <p:pic>
        <p:nvPicPr>
          <p:cNvPr id="59" name="Picture 58" descr="s05_explore_400.jpg"/>
          <p:cNvPicPr>
            <a:picLocks noChangeAspect="1"/>
          </p:cNvPicPr>
          <p:nvPr/>
        </p:nvPicPr>
        <p:blipFill>
          <a:blip r:embed="rId8"/>
          <a:srcRect/>
          <a:stretch>
            <a:fillRect/>
          </a:stretch>
        </p:blipFill>
        <p:spPr bwMode="auto">
          <a:xfrm>
            <a:off x="903288" y="1081088"/>
            <a:ext cx="715962" cy="536575"/>
          </a:xfrm>
          <a:prstGeom prst="rect">
            <a:avLst/>
          </a:prstGeom>
          <a:noFill/>
          <a:ln w="9525">
            <a:noFill/>
            <a:miter lim="800000"/>
            <a:headEnd/>
            <a:tailEnd/>
          </a:ln>
          <a:effectLst>
            <a:outerShdw blurRad="63500" dist="38100" dir="2700000" algn="tl" rotWithShape="0">
              <a:srgbClr val="000000">
                <a:alpha val="39998"/>
              </a:srgbClr>
            </a:outerShdw>
          </a:effectLst>
        </p:spPr>
      </p:pic>
      <p:sp>
        <p:nvSpPr>
          <p:cNvPr id="23573" name="Rectangle 67"/>
          <p:cNvSpPr>
            <a:spLocks noChangeArrowheads="1"/>
          </p:cNvSpPr>
          <p:nvPr/>
        </p:nvSpPr>
        <p:spPr bwMode="auto">
          <a:xfrm>
            <a:off x="4905375" y="5411788"/>
            <a:ext cx="1008063" cy="1203325"/>
          </a:xfrm>
          <a:prstGeom prst="rect">
            <a:avLst/>
          </a:prstGeom>
          <a:solidFill>
            <a:srgbClr val="FFCCCC"/>
          </a:solidFill>
          <a:ln w="9360">
            <a:solidFill>
              <a:srgbClr val="000000"/>
            </a:solidFill>
            <a:miter lim="800000"/>
            <a:headEnd/>
            <a:tailEnd/>
          </a:ln>
        </p:spPr>
        <p:txBody>
          <a:bodyPr lIns="90000" tIns="46800" rIns="36000" bIns="46800"/>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FCS Server</a:t>
            </a:r>
            <a:br>
              <a:rPr lang="en-GB" sz="1000" b="1">
                <a:solidFill>
                  <a:srgbClr val="120C80"/>
                </a:solidFill>
                <a:ea typeface="SimSun" charset="-122"/>
              </a:rPr>
            </a:br>
            <a:endParaRPr lang="en-GB" sz="1000" b="1">
              <a:solidFill>
                <a:srgbClr val="120C80"/>
              </a:solidFill>
              <a:ea typeface="SimSun" charset="-122"/>
            </a:endParaRPr>
          </a:p>
        </p:txBody>
      </p:sp>
      <p:pic>
        <p:nvPicPr>
          <p:cNvPr id="23574" name="Picture 45" descr="CG1AE.wmf"/>
          <p:cNvPicPr>
            <a:picLocks noChangeAspect="1"/>
          </p:cNvPicPr>
          <p:nvPr/>
        </p:nvPicPr>
        <p:blipFill>
          <a:blip r:embed="rId7"/>
          <a:srcRect/>
          <a:stretch>
            <a:fillRect/>
          </a:stretch>
        </p:blipFill>
        <p:spPr bwMode="auto">
          <a:xfrm>
            <a:off x="5091113" y="5553075"/>
            <a:ext cx="620712" cy="893763"/>
          </a:xfrm>
          <a:prstGeom prst="rect">
            <a:avLst/>
          </a:prstGeom>
          <a:noFill/>
          <a:ln w="9525">
            <a:noFill/>
            <a:miter lim="800000"/>
            <a:headEnd/>
            <a:tailEnd/>
          </a:ln>
        </p:spPr>
      </p:pic>
      <p:pic>
        <p:nvPicPr>
          <p:cNvPr id="25" name="Picture 22" descr="C:\Documents and Settings\Administrator\My Documents\My Pictures\Microsoft Clip Organizer\CG1EC.wmf">
            <a:hlinkClick r:id="rId9" action="ppaction://hlinksldjump"/>
          </p:cNvPr>
          <p:cNvPicPr>
            <a:picLocks noChangeAspect="1" noChangeArrowheads="1"/>
          </p:cNvPicPr>
          <p:nvPr/>
        </p:nvPicPr>
        <p:blipFill>
          <a:blip r:embed="rId10">
            <a:clrChange>
              <a:clrFrom>
                <a:srgbClr val="FEFEFE"/>
              </a:clrFrom>
              <a:clrTo>
                <a:srgbClr val="FEFEFE">
                  <a:alpha val="0"/>
                </a:srgbClr>
              </a:clrTo>
            </a:clrChange>
          </a:blip>
          <a:srcRect/>
          <a:stretch>
            <a:fillRect/>
          </a:stretch>
        </p:blipFill>
        <p:spPr bwMode="auto">
          <a:xfrm>
            <a:off x="1922929" y="1559859"/>
            <a:ext cx="1089212" cy="862293"/>
          </a:xfrm>
          <a:prstGeom prst="rect">
            <a:avLst/>
          </a:prstGeom>
          <a:noFill/>
          <a:ln w="9525">
            <a:noFill/>
            <a:miter lim="800000"/>
            <a:headEnd/>
            <a:tailEnd/>
          </a:ln>
        </p:spPr>
      </p:pic>
      <p:pic>
        <p:nvPicPr>
          <p:cNvPr id="26" name="Picture 22" descr="C:\Documents and Settings\Administrator\My Documents\My Pictures\Microsoft Clip Organizer\CG1EC.wmf">
            <a:hlinkClick r:id="rId9" action="ppaction://hlinksldjump"/>
          </p:cNvPr>
          <p:cNvPicPr>
            <a:picLocks noChangeAspect="1" noChangeArrowheads="1"/>
          </p:cNvPicPr>
          <p:nvPr/>
        </p:nvPicPr>
        <p:blipFill>
          <a:blip r:embed="rId10">
            <a:clrChange>
              <a:clrFrom>
                <a:srgbClr val="FEFEFE"/>
              </a:clrFrom>
              <a:clrTo>
                <a:srgbClr val="FEFEFE">
                  <a:alpha val="0"/>
                </a:srgbClr>
              </a:clrTo>
            </a:clrChange>
          </a:blip>
          <a:srcRect/>
          <a:stretch>
            <a:fillRect/>
          </a:stretch>
        </p:blipFill>
        <p:spPr bwMode="auto">
          <a:xfrm>
            <a:off x="4780428" y="2701364"/>
            <a:ext cx="1089212" cy="862293"/>
          </a:xfrm>
          <a:prstGeom prst="rect">
            <a:avLst/>
          </a:prstGeom>
          <a:noFill/>
          <a:ln w="9525">
            <a:noFill/>
            <a:miter lim="800000"/>
            <a:headEnd/>
            <a:tailEnd/>
          </a:ln>
        </p:spPr>
      </p:pic>
      <p:sp>
        <p:nvSpPr>
          <p:cNvPr id="27" name="TextBox 26"/>
          <p:cNvSpPr txBox="1"/>
          <p:nvPr/>
        </p:nvSpPr>
        <p:spPr>
          <a:xfrm>
            <a:off x="1815353" y="2084294"/>
            <a:ext cx="1327608" cy="307777"/>
          </a:xfrm>
          <a:prstGeom prst="rect">
            <a:avLst/>
          </a:prstGeom>
          <a:noFill/>
        </p:spPr>
        <p:txBody>
          <a:bodyPr wrap="none" rtlCol="0">
            <a:spAutoFit/>
          </a:bodyPr>
          <a:lstStyle/>
          <a:p>
            <a:r>
              <a:rPr lang="en-US" sz="1400" dirty="0" smtClean="0"/>
              <a:t>Load-balancer</a:t>
            </a:r>
            <a:endParaRPr lang="en-US" sz="1400" dirty="0"/>
          </a:p>
        </p:txBody>
      </p:sp>
      <p:sp>
        <p:nvSpPr>
          <p:cNvPr id="28" name="TextBox 27"/>
          <p:cNvSpPr txBox="1"/>
          <p:nvPr/>
        </p:nvSpPr>
        <p:spPr>
          <a:xfrm>
            <a:off x="4659406" y="3279588"/>
            <a:ext cx="1327608" cy="307777"/>
          </a:xfrm>
          <a:prstGeom prst="rect">
            <a:avLst/>
          </a:prstGeom>
          <a:noFill/>
        </p:spPr>
        <p:txBody>
          <a:bodyPr wrap="none" rtlCol="0">
            <a:spAutoFit/>
          </a:bodyPr>
          <a:lstStyle/>
          <a:p>
            <a:r>
              <a:rPr lang="en-US" sz="1400" dirty="0" smtClean="0"/>
              <a:t>Load-balancer</a:t>
            </a:r>
            <a:endParaRPr lang="en-US" sz="1400" dirty="0"/>
          </a:p>
        </p:txBody>
      </p:sp>
      <p:sp>
        <p:nvSpPr>
          <p:cNvPr id="29" name="ZoneTexte 28"/>
          <p:cNvSpPr txBox="1"/>
          <p:nvPr/>
        </p:nvSpPr>
        <p:spPr>
          <a:xfrm>
            <a:off x="3416300" y="1282700"/>
            <a:ext cx="5232400" cy="1323439"/>
          </a:xfrm>
          <a:prstGeom prst="rect">
            <a:avLst/>
          </a:prstGeom>
          <a:noFill/>
        </p:spPr>
        <p:txBody>
          <a:bodyPr wrap="square" rtlCol="0">
            <a:spAutoFit/>
          </a:bodyPr>
          <a:lstStyle/>
          <a:p>
            <a:r>
              <a:rPr lang="en-US" sz="2000" dirty="0" smtClean="0"/>
              <a:t>Note that load balancer can </a:t>
            </a:r>
          </a:p>
          <a:p>
            <a:r>
              <a:rPr lang="en-US" sz="2000" dirty="0" smtClean="0"/>
              <a:t>either be in software or </a:t>
            </a:r>
          </a:p>
          <a:p>
            <a:r>
              <a:rPr lang="fr-FR" sz="2000" dirty="0" smtClean="0"/>
              <a:t>h</a:t>
            </a:r>
            <a:r>
              <a:rPr lang="en-US" sz="2000" dirty="0" err="1" smtClean="0"/>
              <a:t>ardware</a:t>
            </a:r>
            <a:r>
              <a:rPr lang="en-US" sz="2000" dirty="0" smtClean="0"/>
              <a:t> and configured based on load or IP address as appropriate</a:t>
            </a:r>
            <a:endParaRPr lang="en-US" sz="2000" dirty="0"/>
          </a:p>
        </p:txBody>
      </p:sp>
      <p:sp>
        <p:nvSpPr>
          <p:cNvPr id="37" name="Rectangle 53"/>
          <p:cNvSpPr>
            <a:spLocks noChangeArrowheads="1"/>
          </p:cNvSpPr>
          <p:nvPr/>
        </p:nvSpPr>
        <p:spPr bwMode="auto">
          <a:xfrm>
            <a:off x="6365876" y="3921125"/>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3D Index Server</a:t>
            </a:r>
            <a:endParaRPr lang="en-GB" sz="1000" b="1" dirty="0">
              <a:ea typeface="SimSun" pitchFamily="2" charset="-122"/>
              <a:cs typeface="SimSun" pitchFamily="2" charset="-122"/>
            </a:endParaRPr>
          </a:p>
        </p:txBody>
      </p:sp>
      <p:pic>
        <p:nvPicPr>
          <p:cNvPr id="38" name="Picture 88"/>
          <p:cNvPicPr>
            <a:picLocks noChangeAspect="1"/>
          </p:cNvPicPr>
          <p:nvPr/>
        </p:nvPicPr>
        <p:blipFill>
          <a:blip r:embed="rId11"/>
          <a:srcRect/>
          <a:stretch>
            <a:fillRect/>
          </a:stretch>
        </p:blipFill>
        <p:spPr bwMode="auto">
          <a:xfrm>
            <a:off x="6545263" y="4292600"/>
            <a:ext cx="609600" cy="835025"/>
          </a:xfrm>
          <a:prstGeom prst="rect">
            <a:avLst/>
          </a:prstGeom>
          <a:noFill/>
          <a:ln w="9525">
            <a:noFill/>
            <a:miter lim="800000"/>
            <a:headEnd/>
            <a:tailEnd/>
          </a:ln>
        </p:spPr>
      </p:pic>
      <p:sp>
        <p:nvSpPr>
          <p:cNvPr id="40" name="Rectangle 42"/>
          <p:cNvSpPr>
            <a:spLocks noChangeArrowheads="1"/>
          </p:cNvSpPr>
          <p:nvPr/>
        </p:nvSpPr>
        <p:spPr bwMode="auto">
          <a:xfrm>
            <a:off x="560387" y="3929065"/>
            <a:ext cx="1008063" cy="1203325"/>
          </a:xfrm>
          <a:prstGeom prst="rect">
            <a:avLst/>
          </a:prstGeom>
          <a:solidFill>
            <a:schemeClr val="accent1"/>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109"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000" b="1" dirty="0" smtClean="0">
                <a:latin typeface="Arial" pitchFamily="-109" charset="0"/>
                <a:ea typeface="SimSun" pitchFamily="2" charset="-122"/>
                <a:cs typeface="SimSun" pitchFamily="2" charset="-122"/>
              </a:rPr>
              <a:t>Conferencing </a:t>
            </a:r>
            <a:r>
              <a:rPr lang="en-GB" sz="1000" b="1" dirty="0">
                <a:latin typeface="Arial" pitchFamily="-109" charset="0"/>
                <a:ea typeface="SimSun" pitchFamily="2" charset="-122"/>
                <a:cs typeface="SimSun" pitchFamily="2" charset="-122"/>
              </a:rPr>
              <a:t>Server</a:t>
            </a:r>
            <a:br>
              <a:rPr lang="en-GB" sz="1000" b="1" dirty="0">
                <a:latin typeface="Arial" pitchFamily="-109" charset="0"/>
                <a:ea typeface="SimSun" pitchFamily="2" charset="-122"/>
                <a:cs typeface="SimSun" pitchFamily="2" charset="-122"/>
              </a:rPr>
            </a:br>
            <a:endParaRPr lang="en-GB" sz="1000" b="1" dirty="0">
              <a:latin typeface="Arial" pitchFamily="-109" charset="0"/>
              <a:ea typeface="SimSun" pitchFamily="2" charset="-122"/>
              <a:cs typeface="SimSun" pitchFamily="2" charset="-122"/>
            </a:endParaRPr>
          </a:p>
        </p:txBody>
      </p:sp>
      <p:pic>
        <p:nvPicPr>
          <p:cNvPr id="41" name="Picture 1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68254" y="4217195"/>
            <a:ext cx="727171" cy="859630"/>
          </a:xfrm>
          <a:prstGeom prst="rect">
            <a:avLst/>
          </a:prstGeom>
          <a:noFill/>
          <a:ln w="28440">
            <a:noFill/>
            <a:miter lim="800000"/>
            <a:headEnd/>
            <a:tailEnd/>
          </a:ln>
        </p:spPr>
      </p:pic>
      <p:sp>
        <p:nvSpPr>
          <p:cNvPr id="42" name="Rectangle 53"/>
          <p:cNvSpPr>
            <a:spLocks noChangeArrowheads="1"/>
          </p:cNvSpPr>
          <p:nvPr/>
        </p:nvSpPr>
        <p:spPr bwMode="auto">
          <a:xfrm>
            <a:off x="7700963" y="3951288"/>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IDOL Server</a:t>
            </a:r>
            <a:endParaRPr lang="en-GB" sz="1000" b="1" dirty="0">
              <a:ea typeface="SimSun" pitchFamily="2" charset="-122"/>
              <a:cs typeface="SimSun" pitchFamily="2" charset="-122"/>
            </a:endParaRPr>
          </a:p>
        </p:txBody>
      </p:sp>
      <p:pic>
        <p:nvPicPr>
          <p:cNvPr id="43" name="Picture 33" descr="generc-tower.jpg"/>
          <p:cNvPicPr>
            <a:picLocks noChangeAspect="1"/>
          </p:cNvPicPr>
          <p:nvPr/>
        </p:nvPicPr>
        <p:blipFill>
          <a:blip r:embed="rId13">
            <a:clrChange>
              <a:clrFrom>
                <a:srgbClr val="FDFEFE"/>
              </a:clrFrom>
              <a:clrTo>
                <a:srgbClr val="FDFEFE">
                  <a:alpha val="0"/>
                </a:srgbClr>
              </a:clrTo>
            </a:clrChange>
          </a:blip>
          <a:srcRect/>
          <a:stretch>
            <a:fillRect/>
          </a:stretch>
        </p:blipFill>
        <p:spPr bwMode="auto">
          <a:xfrm>
            <a:off x="7783658" y="4255346"/>
            <a:ext cx="837910" cy="913554"/>
          </a:xfrm>
          <a:prstGeom prst="rect">
            <a:avLst/>
          </a:prstGeom>
          <a:noFill/>
          <a:ln w="9525">
            <a:noFill/>
            <a:miter lim="800000"/>
            <a:headEnd/>
            <a:tailEnd/>
          </a:ln>
        </p:spPr>
      </p:pic>
      <p:pic>
        <p:nvPicPr>
          <p:cNvPr id="32" name="Picture 22" descr="C:\Documents and Settings\Administrator\My Documents\My Pictures\Microsoft Clip Organizer\CG1EC.wmf">
            <a:hlinkClick r:id="rId9" action="ppaction://hlinksldjump"/>
          </p:cNvPr>
          <p:cNvPicPr>
            <a:picLocks noChangeAspect="1" noChangeArrowheads="1"/>
          </p:cNvPicPr>
          <p:nvPr/>
        </p:nvPicPr>
        <p:blipFill>
          <a:blip r:embed="rId10">
            <a:clrChange>
              <a:clrFrom>
                <a:srgbClr val="FEFEFE"/>
              </a:clrFrom>
              <a:clrTo>
                <a:srgbClr val="FEFEFE">
                  <a:alpha val="0"/>
                </a:srgbClr>
              </a:clrTo>
            </a:clrChange>
          </a:blip>
          <a:srcRect/>
          <a:stretch>
            <a:fillRect/>
          </a:stretch>
        </p:blipFill>
        <p:spPr bwMode="auto">
          <a:xfrm>
            <a:off x="6253628" y="2714064"/>
            <a:ext cx="1089212" cy="862293"/>
          </a:xfrm>
          <a:prstGeom prst="rect">
            <a:avLst/>
          </a:prstGeom>
          <a:noFill/>
          <a:ln w="9525">
            <a:noFill/>
            <a:miter lim="800000"/>
            <a:headEnd/>
            <a:tailEnd/>
          </a:ln>
        </p:spPr>
      </p:pic>
      <p:sp>
        <p:nvSpPr>
          <p:cNvPr id="33" name="TextBox 27"/>
          <p:cNvSpPr txBox="1"/>
          <p:nvPr/>
        </p:nvSpPr>
        <p:spPr>
          <a:xfrm>
            <a:off x="6132606" y="3292288"/>
            <a:ext cx="1327608" cy="307777"/>
          </a:xfrm>
          <a:prstGeom prst="rect">
            <a:avLst/>
          </a:prstGeom>
          <a:noFill/>
        </p:spPr>
        <p:txBody>
          <a:bodyPr wrap="none" rtlCol="0">
            <a:spAutoFit/>
          </a:bodyPr>
          <a:lstStyle/>
          <a:p>
            <a:r>
              <a:rPr lang="en-US" sz="1400" dirty="0" smtClean="0"/>
              <a:t>Load-balancer</a:t>
            </a:r>
            <a:endParaRPr lang="en-US" sz="1400" dirty="0"/>
          </a:p>
        </p:txBody>
      </p:sp>
      <p:sp>
        <p:nvSpPr>
          <p:cNvPr id="34" name="Rectangle 53"/>
          <p:cNvSpPr>
            <a:spLocks noChangeArrowheads="1"/>
          </p:cNvSpPr>
          <p:nvPr/>
        </p:nvSpPr>
        <p:spPr bwMode="auto">
          <a:xfrm>
            <a:off x="6365876" y="5381625"/>
            <a:ext cx="1008062" cy="1255712"/>
          </a:xfrm>
          <a:prstGeom prst="rect">
            <a:avLst/>
          </a:prstGeom>
          <a:solidFill>
            <a:srgbClr val="FFFF99"/>
          </a:solidFill>
          <a:ln w="9360">
            <a:solidFill>
              <a:srgbClr val="000000"/>
            </a:solidFill>
            <a:miter lim="800000"/>
            <a:headEnd/>
            <a:tailEnd/>
          </a:ln>
        </p:spPr>
        <p:txBody>
          <a:bodyPr lIns="90000" tIns="46800" rIns="36000" bIns="46800">
            <a:prstTxWarp prst="textNoShape">
              <a:avLst/>
            </a:prstTxWarp>
          </a:bodyPr>
          <a:lstStyle/>
          <a:p>
            <a:pPr>
              <a:buClr>
                <a:srgbClr val="120C80"/>
              </a:buClr>
              <a:buSzPct val="100000"/>
              <a:buFont typeface="Arial"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ea typeface="SimSun" pitchFamily="2" charset="-122"/>
                <a:cs typeface="SimSun" pitchFamily="2" charset="-122"/>
              </a:rPr>
              <a:t>3D Index Server</a:t>
            </a:r>
            <a:endParaRPr lang="en-GB" sz="1000" b="1" dirty="0">
              <a:ea typeface="SimSun" pitchFamily="2" charset="-122"/>
              <a:cs typeface="SimSun" pitchFamily="2" charset="-122"/>
            </a:endParaRPr>
          </a:p>
        </p:txBody>
      </p:sp>
      <p:pic>
        <p:nvPicPr>
          <p:cNvPr id="35" name="Picture 88"/>
          <p:cNvPicPr>
            <a:picLocks noChangeAspect="1"/>
          </p:cNvPicPr>
          <p:nvPr/>
        </p:nvPicPr>
        <p:blipFill>
          <a:blip r:embed="rId11"/>
          <a:srcRect/>
          <a:stretch>
            <a:fillRect/>
          </a:stretch>
        </p:blipFill>
        <p:spPr bwMode="auto">
          <a:xfrm>
            <a:off x="6545263" y="5753100"/>
            <a:ext cx="609600" cy="83502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500063" y="3983038"/>
            <a:ext cx="8404225" cy="2506968"/>
          </a:xfrm>
          <a:prstGeom prst="rect">
            <a:avLst/>
          </a:prstGeom>
          <a:noFill/>
          <a:ln w="9525">
            <a:noFill/>
            <a:miter lim="800000"/>
            <a:headEnd/>
            <a:tailEnd/>
          </a:ln>
        </p:spPr>
        <p:txBody>
          <a:bodyPr>
            <a:spAutoFit/>
          </a:bodyPr>
          <a:lstStyle/>
          <a:p>
            <a:pPr marL="339725" indent="-339725">
              <a:lnSpc>
                <a:spcPct val="80000"/>
              </a:lnSpc>
              <a:spcBef>
                <a:spcPts val="1000"/>
              </a:spcBef>
              <a:buClr>
                <a:srgbClr val="120C80"/>
              </a:buClr>
              <a:buSzPct val="100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000" b="1" dirty="0">
                <a:solidFill>
                  <a:srgbClr val="120C80"/>
                </a:solidFill>
                <a:ea typeface="SimSun" charset="-122"/>
              </a:rPr>
              <a:t>Load balancing:</a:t>
            </a:r>
          </a:p>
          <a:p>
            <a:pPr marL="519113" lvl="1" indent="325438">
              <a:lnSpc>
                <a:spcPct val="80000"/>
              </a:lnSpc>
              <a:spcBef>
                <a:spcPts val="750"/>
              </a:spcBef>
              <a:buClr>
                <a:srgbClr val="120C80"/>
              </a:buClr>
              <a:buSzPct val="100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000" dirty="0">
                <a:solidFill>
                  <a:srgbClr val="120C80"/>
                </a:solidFill>
                <a:ea typeface="SimSun" charset="-122"/>
              </a:rPr>
              <a:t> Ability to dispatch load on different Application servers or File 		   servers</a:t>
            </a:r>
          </a:p>
          <a:p>
            <a:pPr marL="339725" indent="-339725">
              <a:lnSpc>
                <a:spcPct val="80000"/>
              </a:lnSpc>
              <a:spcBef>
                <a:spcPts val="1000"/>
              </a:spcBef>
              <a:buClr>
                <a:srgbClr val="120C80"/>
              </a:buClr>
              <a:buSzPct val="100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000" b="1" dirty="0">
                <a:solidFill>
                  <a:srgbClr val="120C80"/>
                </a:solidFill>
                <a:ea typeface="SimSun" charset="-122"/>
              </a:rPr>
              <a:t>Fail Over:</a:t>
            </a:r>
          </a:p>
          <a:p>
            <a:pPr marL="519113" lvl="1" indent="325438">
              <a:lnSpc>
                <a:spcPct val="80000"/>
              </a:lnSpc>
              <a:spcBef>
                <a:spcPts val="750"/>
              </a:spcBef>
              <a:buClr>
                <a:srgbClr val="120C80"/>
              </a:buClr>
              <a:buSzPct val="100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2000" dirty="0">
                <a:solidFill>
                  <a:srgbClr val="120C80"/>
                </a:solidFill>
                <a:ea typeface="SimSun" charset="-122"/>
              </a:rPr>
              <a:t>In case of failure of an application </a:t>
            </a:r>
            <a:r>
              <a:rPr lang="en-GB" sz="2000" dirty="0" smtClean="0">
                <a:solidFill>
                  <a:srgbClr val="120C80"/>
                </a:solidFill>
                <a:ea typeface="SimSun" charset="-122"/>
              </a:rPr>
              <a:t>server:</a:t>
            </a:r>
          </a:p>
          <a:p>
            <a:pPr marL="976313" lvl="2" indent="325438">
              <a:lnSpc>
                <a:spcPct val="80000"/>
              </a:lnSpc>
              <a:spcBef>
                <a:spcPts val="750"/>
              </a:spcBef>
              <a:buClr>
                <a:srgbClr val="120C80"/>
              </a:buClr>
              <a:buSzPct val="100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500" dirty="0" smtClean="0">
                <a:solidFill>
                  <a:srgbClr val="120C80"/>
                </a:solidFill>
                <a:ea typeface="SimSun" charset="-122"/>
              </a:rPr>
              <a:t>Subsequent transactions </a:t>
            </a:r>
            <a:r>
              <a:rPr lang="en-GB" sz="1500" dirty="0">
                <a:solidFill>
                  <a:srgbClr val="120C80"/>
                </a:solidFill>
                <a:ea typeface="SimSun" charset="-122"/>
              </a:rPr>
              <a:t>is </a:t>
            </a:r>
            <a:r>
              <a:rPr lang="en-GB" sz="1500" dirty="0" smtClean="0">
                <a:solidFill>
                  <a:srgbClr val="120C80"/>
                </a:solidFill>
                <a:ea typeface="SimSun" charset="-122"/>
              </a:rPr>
              <a:t>dispatched </a:t>
            </a:r>
            <a:r>
              <a:rPr lang="en-GB" sz="1500" dirty="0">
                <a:solidFill>
                  <a:srgbClr val="120C80"/>
                </a:solidFill>
                <a:ea typeface="SimSun" charset="-122"/>
              </a:rPr>
              <a:t>on another application </a:t>
            </a:r>
            <a:r>
              <a:rPr lang="en-GB" sz="1500" dirty="0" smtClean="0">
                <a:solidFill>
                  <a:srgbClr val="120C80"/>
                </a:solidFill>
                <a:ea typeface="SimSun" charset="-122"/>
              </a:rPr>
              <a:t>server</a:t>
            </a:r>
          </a:p>
          <a:p>
            <a:pPr marL="976313" lvl="2" indent="325438">
              <a:lnSpc>
                <a:spcPct val="80000"/>
              </a:lnSpc>
              <a:spcBef>
                <a:spcPts val="750"/>
              </a:spcBef>
              <a:buClr>
                <a:srgbClr val="120C80"/>
              </a:buClr>
              <a:buSzPct val="100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500" dirty="0" smtClean="0">
                <a:solidFill>
                  <a:srgbClr val="120C80"/>
                </a:solidFill>
                <a:ea typeface="SimSun" charset="-122"/>
              </a:rPr>
              <a:t>No loss of service time for users connected to running machine</a:t>
            </a:r>
          </a:p>
          <a:p>
            <a:pPr marL="339725" indent="-339725">
              <a:lnSpc>
                <a:spcPct val="79000"/>
              </a:lnSpc>
              <a:spcBef>
                <a:spcPts val="1000"/>
              </a:spcBef>
              <a:buClr>
                <a:srgbClr val="120C80"/>
              </a:buClr>
              <a:buSzPct val="100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500" dirty="0">
              <a:solidFill>
                <a:srgbClr val="120C80"/>
              </a:solidFill>
              <a:ea typeface="SimSun" charset="-122"/>
            </a:endParaRPr>
          </a:p>
        </p:txBody>
      </p:sp>
      <p:sp>
        <p:nvSpPr>
          <p:cNvPr id="24579" name="Line 2"/>
          <p:cNvSpPr>
            <a:spLocks noChangeShapeType="1"/>
          </p:cNvSpPr>
          <p:nvPr/>
        </p:nvSpPr>
        <p:spPr bwMode="auto">
          <a:xfrm flipV="1">
            <a:off x="5289550" y="1514475"/>
            <a:ext cx="773113" cy="7938"/>
          </a:xfrm>
          <a:prstGeom prst="line">
            <a:avLst/>
          </a:prstGeom>
          <a:noFill/>
          <a:ln w="19080">
            <a:solidFill>
              <a:srgbClr val="333399"/>
            </a:solidFill>
            <a:round/>
            <a:headEnd/>
            <a:tailEnd type="triangle" w="med" len="med"/>
          </a:ln>
        </p:spPr>
        <p:txBody>
          <a:bodyPr/>
          <a:lstStyle/>
          <a:p>
            <a:endParaRPr lang="en-US"/>
          </a:p>
        </p:txBody>
      </p:sp>
      <p:sp>
        <p:nvSpPr>
          <p:cNvPr id="24580" name="Line 3"/>
          <p:cNvSpPr>
            <a:spLocks noChangeShapeType="1"/>
          </p:cNvSpPr>
          <p:nvPr/>
        </p:nvSpPr>
        <p:spPr bwMode="auto">
          <a:xfrm>
            <a:off x="4773613" y="3468688"/>
            <a:ext cx="547687" cy="1587"/>
          </a:xfrm>
          <a:prstGeom prst="line">
            <a:avLst/>
          </a:prstGeom>
          <a:noFill/>
          <a:ln w="19080">
            <a:solidFill>
              <a:srgbClr val="333399"/>
            </a:solidFill>
            <a:round/>
            <a:headEnd/>
            <a:tailEnd/>
          </a:ln>
        </p:spPr>
        <p:txBody>
          <a:bodyPr/>
          <a:lstStyle/>
          <a:p>
            <a:endParaRPr lang="en-US"/>
          </a:p>
        </p:txBody>
      </p:sp>
      <p:sp>
        <p:nvSpPr>
          <p:cNvPr id="24581" name="Line 4"/>
          <p:cNvSpPr>
            <a:spLocks noChangeShapeType="1"/>
          </p:cNvSpPr>
          <p:nvPr/>
        </p:nvSpPr>
        <p:spPr bwMode="auto">
          <a:xfrm>
            <a:off x="4773613" y="1811338"/>
            <a:ext cx="6350" cy="1652587"/>
          </a:xfrm>
          <a:prstGeom prst="line">
            <a:avLst/>
          </a:prstGeom>
          <a:noFill/>
          <a:ln w="19080">
            <a:solidFill>
              <a:srgbClr val="333399"/>
            </a:solidFill>
            <a:round/>
            <a:headEnd/>
            <a:tailEnd/>
          </a:ln>
        </p:spPr>
        <p:txBody>
          <a:bodyPr/>
          <a:lstStyle/>
          <a:p>
            <a:endParaRPr lang="en-US"/>
          </a:p>
        </p:txBody>
      </p:sp>
      <p:grpSp>
        <p:nvGrpSpPr>
          <p:cNvPr id="24582" name="Group 5"/>
          <p:cNvGrpSpPr>
            <a:grpSpLocks/>
          </p:cNvGrpSpPr>
          <p:nvPr/>
        </p:nvGrpSpPr>
        <p:grpSpPr bwMode="auto">
          <a:xfrm>
            <a:off x="2062163" y="2087563"/>
            <a:ext cx="533400" cy="554037"/>
            <a:chOff x="1299" y="1315"/>
            <a:chExt cx="336" cy="349"/>
          </a:xfrm>
        </p:grpSpPr>
        <p:sp>
          <p:nvSpPr>
            <p:cNvPr id="24673" name="Rectangle 6"/>
            <p:cNvSpPr>
              <a:spLocks noChangeArrowheads="1"/>
            </p:cNvSpPr>
            <p:nvPr/>
          </p:nvSpPr>
          <p:spPr bwMode="auto">
            <a:xfrm>
              <a:off x="1299" y="1315"/>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24674" name="Picture 7"/>
            <p:cNvPicPr>
              <a:picLocks noChangeAspect="1" noChangeArrowheads="1"/>
            </p:cNvPicPr>
            <p:nvPr/>
          </p:nvPicPr>
          <p:blipFill>
            <a:blip r:embed="rId5"/>
            <a:srcRect/>
            <a:stretch>
              <a:fillRect/>
            </a:stretch>
          </p:blipFill>
          <p:spPr bwMode="auto">
            <a:xfrm>
              <a:off x="1321" y="1315"/>
              <a:ext cx="290" cy="347"/>
            </a:xfrm>
            <a:prstGeom prst="rect">
              <a:avLst/>
            </a:prstGeom>
            <a:noFill/>
            <a:ln w="9525">
              <a:noFill/>
              <a:miter lim="800000"/>
              <a:headEnd/>
              <a:tailEnd/>
            </a:ln>
          </p:spPr>
        </p:pic>
        <p:pic>
          <p:nvPicPr>
            <p:cNvPr id="24675" name="Picture 8"/>
            <p:cNvPicPr>
              <a:picLocks noChangeAspect="1" noChangeArrowheads="1"/>
            </p:cNvPicPr>
            <p:nvPr/>
          </p:nvPicPr>
          <p:blipFill>
            <a:blip r:embed="rId5"/>
            <a:srcRect/>
            <a:stretch>
              <a:fillRect/>
            </a:stretch>
          </p:blipFill>
          <p:spPr bwMode="auto">
            <a:xfrm>
              <a:off x="1321" y="1315"/>
              <a:ext cx="290" cy="347"/>
            </a:xfrm>
            <a:prstGeom prst="rect">
              <a:avLst/>
            </a:prstGeom>
            <a:noFill/>
            <a:ln w="9525">
              <a:noFill/>
              <a:miter lim="800000"/>
              <a:headEnd/>
              <a:tailEnd/>
            </a:ln>
          </p:spPr>
        </p:pic>
        <p:pic>
          <p:nvPicPr>
            <p:cNvPr id="24676" name="Picture 9"/>
            <p:cNvPicPr>
              <a:picLocks noChangeAspect="1" noChangeArrowheads="1"/>
            </p:cNvPicPr>
            <p:nvPr/>
          </p:nvPicPr>
          <p:blipFill>
            <a:blip r:embed="rId6"/>
            <a:srcRect/>
            <a:stretch>
              <a:fillRect/>
            </a:stretch>
          </p:blipFill>
          <p:spPr bwMode="auto">
            <a:xfrm>
              <a:off x="1345" y="1354"/>
              <a:ext cx="244" cy="200"/>
            </a:xfrm>
            <a:prstGeom prst="rect">
              <a:avLst/>
            </a:prstGeom>
            <a:noFill/>
            <a:ln w="9525">
              <a:noFill/>
              <a:miter lim="800000"/>
              <a:headEnd/>
              <a:tailEnd/>
            </a:ln>
          </p:spPr>
        </p:pic>
      </p:grpSp>
      <p:sp>
        <p:nvSpPr>
          <p:cNvPr id="24583" name="AutoShape 10"/>
          <p:cNvSpPr>
            <a:spLocks noChangeArrowheads="1"/>
          </p:cNvSpPr>
          <p:nvPr/>
        </p:nvSpPr>
        <p:spPr bwMode="auto">
          <a:xfrm>
            <a:off x="3609975" y="2427288"/>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sp>
        <p:nvSpPr>
          <p:cNvPr id="24584" name="Line 11"/>
          <p:cNvSpPr>
            <a:spLocks noChangeShapeType="1"/>
          </p:cNvSpPr>
          <p:nvPr/>
        </p:nvSpPr>
        <p:spPr bwMode="auto">
          <a:xfrm>
            <a:off x="2663825" y="2706688"/>
            <a:ext cx="2049463" cy="1587"/>
          </a:xfrm>
          <a:prstGeom prst="line">
            <a:avLst/>
          </a:prstGeom>
          <a:noFill/>
          <a:ln w="19080">
            <a:solidFill>
              <a:srgbClr val="333399"/>
            </a:solidFill>
            <a:round/>
            <a:headEnd/>
            <a:tailEnd/>
          </a:ln>
        </p:spPr>
        <p:txBody>
          <a:bodyPr/>
          <a:lstStyle/>
          <a:p>
            <a:endParaRPr lang="en-US"/>
          </a:p>
        </p:txBody>
      </p:sp>
      <p:sp>
        <p:nvSpPr>
          <p:cNvPr id="24585" name="AutoShape 13"/>
          <p:cNvSpPr>
            <a:spLocks noChangeArrowheads="1"/>
          </p:cNvSpPr>
          <p:nvPr/>
        </p:nvSpPr>
        <p:spPr bwMode="auto">
          <a:xfrm>
            <a:off x="3773488" y="2990850"/>
            <a:ext cx="1001712" cy="552450"/>
          </a:xfrm>
          <a:prstGeom prst="roundRect">
            <a:avLst>
              <a:gd name="adj" fmla="val 333"/>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Load Balancer</a:t>
            </a:r>
          </a:p>
          <a:p>
            <a:pPr>
              <a:buClr>
                <a:srgbClr val="120C8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 Hardware</a:t>
            </a:r>
          </a:p>
          <a:p>
            <a:pPr>
              <a:buClr>
                <a:srgbClr val="120C80"/>
              </a:buClr>
              <a:buSzPct val="100000"/>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 Software</a:t>
            </a:r>
          </a:p>
        </p:txBody>
      </p:sp>
      <p:grpSp>
        <p:nvGrpSpPr>
          <p:cNvPr id="24586" name="Group 14"/>
          <p:cNvGrpSpPr>
            <a:grpSpLocks/>
          </p:cNvGrpSpPr>
          <p:nvPr/>
        </p:nvGrpSpPr>
        <p:grpSpPr bwMode="auto">
          <a:xfrm>
            <a:off x="1346200" y="2536825"/>
            <a:ext cx="582613" cy="571500"/>
            <a:chOff x="848" y="1598"/>
            <a:chExt cx="367" cy="360"/>
          </a:xfrm>
        </p:grpSpPr>
        <p:pic>
          <p:nvPicPr>
            <p:cNvPr id="24655" name="Picture 15"/>
            <p:cNvPicPr>
              <a:picLocks noChangeAspect="1" noChangeArrowheads="1"/>
            </p:cNvPicPr>
            <p:nvPr/>
          </p:nvPicPr>
          <p:blipFill>
            <a:blip r:embed="rId7"/>
            <a:srcRect/>
            <a:stretch>
              <a:fillRect/>
            </a:stretch>
          </p:blipFill>
          <p:spPr bwMode="auto">
            <a:xfrm>
              <a:off x="872" y="1598"/>
              <a:ext cx="316" cy="357"/>
            </a:xfrm>
            <a:prstGeom prst="rect">
              <a:avLst/>
            </a:prstGeom>
            <a:noFill/>
            <a:ln w="9525">
              <a:noFill/>
              <a:miter lim="800000"/>
              <a:headEnd/>
              <a:tailEnd/>
            </a:ln>
          </p:spPr>
        </p:pic>
        <p:sp>
          <p:nvSpPr>
            <p:cNvPr id="24656" name="Rectangle 16"/>
            <p:cNvSpPr>
              <a:spLocks noChangeArrowheads="1"/>
            </p:cNvSpPr>
            <p:nvPr/>
          </p:nvSpPr>
          <p:spPr bwMode="auto">
            <a:xfrm>
              <a:off x="848" y="1598"/>
              <a:ext cx="367" cy="36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24657" name="Group 17"/>
            <p:cNvGrpSpPr>
              <a:grpSpLocks/>
            </p:cNvGrpSpPr>
            <p:nvPr/>
          </p:nvGrpSpPr>
          <p:grpSpPr bwMode="auto">
            <a:xfrm>
              <a:off x="919" y="1730"/>
              <a:ext cx="214" cy="91"/>
              <a:chOff x="919" y="1730"/>
              <a:chExt cx="214" cy="91"/>
            </a:xfrm>
          </p:grpSpPr>
          <p:grpSp>
            <p:nvGrpSpPr>
              <p:cNvPr id="24664" name="Group 18"/>
              <p:cNvGrpSpPr>
                <a:grpSpLocks/>
              </p:cNvGrpSpPr>
              <p:nvPr/>
            </p:nvGrpSpPr>
            <p:grpSpPr bwMode="auto">
              <a:xfrm>
                <a:off x="919" y="1730"/>
                <a:ext cx="214" cy="91"/>
                <a:chOff x="919" y="1730"/>
                <a:chExt cx="214" cy="91"/>
              </a:xfrm>
            </p:grpSpPr>
            <p:sp>
              <p:nvSpPr>
                <p:cNvPr id="24671" name="Freeform 19"/>
                <p:cNvSpPr>
                  <a:spLocks noChangeArrowheads="1"/>
                </p:cNvSpPr>
                <p:nvPr/>
              </p:nvSpPr>
              <p:spPr bwMode="auto">
                <a:xfrm>
                  <a:off x="919" y="1730"/>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solidFill>
                  <a:srgbClr val="3366FF"/>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72" name="Freeform 20"/>
                <p:cNvSpPr>
                  <a:spLocks noChangeArrowheads="1"/>
                </p:cNvSpPr>
                <p:nvPr/>
              </p:nvSpPr>
              <p:spPr bwMode="auto">
                <a:xfrm>
                  <a:off x="919" y="1730"/>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65" name="Group 21"/>
              <p:cNvGrpSpPr>
                <a:grpSpLocks/>
              </p:cNvGrpSpPr>
              <p:nvPr/>
            </p:nvGrpSpPr>
            <p:grpSpPr bwMode="auto">
              <a:xfrm>
                <a:off x="960" y="1764"/>
                <a:ext cx="40" cy="32"/>
                <a:chOff x="960" y="1764"/>
                <a:chExt cx="40" cy="32"/>
              </a:xfrm>
            </p:grpSpPr>
            <p:sp>
              <p:nvSpPr>
                <p:cNvPr id="24669" name="Oval 22"/>
                <p:cNvSpPr>
                  <a:spLocks noChangeArrowheads="1"/>
                </p:cNvSpPr>
                <p:nvPr/>
              </p:nvSpPr>
              <p:spPr bwMode="auto">
                <a:xfrm>
                  <a:off x="960" y="1764"/>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70" name="Oval 23"/>
                <p:cNvSpPr>
                  <a:spLocks noChangeArrowheads="1"/>
                </p:cNvSpPr>
                <p:nvPr/>
              </p:nvSpPr>
              <p:spPr bwMode="auto">
                <a:xfrm>
                  <a:off x="960" y="1764"/>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66" name="Group 24"/>
              <p:cNvGrpSpPr>
                <a:grpSpLocks/>
              </p:cNvGrpSpPr>
              <p:nvPr/>
            </p:nvGrpSpPr>
            <p:grpSpPr bwMode="auto">
              <a:xfrm>
                <a:off x="1031" y="1764"/>
                <a:ext cx="40" cy="32"/>
                <a:chOff x="1031" y="1764"/>
                <a:chExt cx="40" cy="32"/>
              </a:xfrm>
            </p:grpSpPr>
            <p:sp>
              <p:nvSpPr>
                <p:cNvPr id="24667" name="Oval 25"/>
                <p:cNvSpPr>
                  <a:spLocks noChangeArrowheads="1"/>
                </p:cNvSpPr>
                <p:nvPr/>
              </p:nvSpPr>
              <p:spPr bwMode="auto">
                <a:xfrm>
                  <a:off x="1031" y="1764"/>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68" name="Oval 26"/>
                <p:cNvSpPr>
                  <a:spLocks noChangeArrowheads="1"/>
                </p:cNvSpPr>
                <p:nvPr/>
              </p:nvSpPr>
              <p:spPr bwMode="auto">
                <a:xfrm>
                  <a:off x="1031" y="1764"/>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sp>
          <p:nvSpPr>
            <p:cNvPr id="24658" name="Rectangle 27"/>
            <p:cNvSpPr>
              <a:spLocks noChangeArrowheads="1"/>
            </p:cNvSpPr>
            <p:nvPr/>
          </p:nvSpPr>
          <p:spPr bwMode="auto">
            <a:xfrm>
              <a:off x="941" y="1702"/>
              <a:ext cx="87" cy="29"/>
            </a:xfrm>
            <a:prstGeom prst="rect">
              <a:avLst/>
            </a:prstGeom>
            <a:noFill/>
            <a:ln w="9525">
              <a:noFill/>
              <a:miter lim="800000"/>
              <a:headEnd/>
              <a:tailEnd/>
            </a:ln>
          </p:spPr>
          <p:txBody>
            <a:bodyPr wrap="none" lIns="0" tIns="0" rIns="0" bIns="0">
              <a:spAutoFit/>
            </a:bodyPr>
            <a:lstStyle/>
            <a:p>
              <a:pPr>
                <a:lnSpc>
                  <a:spcPts val="363"/>
                </a:lnSpc>
                <a:buClr>
                  <a:srgbClr val="3333CC"/>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
                  <a:solidFill>
                    <a:srgbClr val="3333CC"/>
                  </a:solidFill>
                  <a:ea typeface="SimSun" charset="-122"/>
                </a:rPr>
                <a:t>Phase 2</a:t>
              </a:r>
            </a:p>
          </p:txBody>
        </p:sp>
        <p:grpSp>
          <p:nvGrpSpPr>
            <p:cNvPr id="24659" name="Group 28"/>
            <p:cNvGrpSpPr>
              <a:grpSpLocks/>
            </p:cNvGrpSpPr>
            <p:nvPr/>
          </p:nvGrpSpPr>
          <p:grpSpPr bwMode="auto">
            <a:xfrm>
              <a:off x="917" y="1649"/>
              <a:ext cx="222" cy="82"/>
              <a:chOff x="917" y="1649"/>
              <a:chExt cx="222" cy="82"/>
            </a:xfrm>
          </p:grpSpPr>
          <p:sp>
            <p:nvSpPr>
              <p:cNvPr id="24662" name="Freeform 29"/>
              <p:cNvSpPr>
                <a:spLocks noChangeArrowheads="1"/>
              </p:cNvSpPr>
              <p:nvPr/>
            </p:nvSpPr>
            <p:spPr bwMode="auto">
              <a:xfrm>
                <a:off x="917" y="1649"/>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solidFill>
                <a:srgbClr val="DDDDDD"/>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63" name="Freeform 30"/>
              <p:cNvSpPr>
                <a:spLocks noChangeArrowheads="1"/>
              </p:cNvSpPr>
              <p:nvPr/>
            </p:nvSpPr>
            <p:spPr bwMode="auto">
              <a:xfrm>
                <a:off x="917" y="1649"/>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pic>
          <p:nvPicPr>
            <p:cNvPr id="24660" name="Picture 31"/>
            <p:cNvPicPr>
              <a:picLocks noChangeAspect="1" noChangeArrowheads="1"/>
            </p:cNvPicPr>
            <p:nvPr/>
          </p:nvPicPr>
          <p:blipFill>
            <a:blip r:embed="rId7"/>
            <a:srcRect/>
            <a:stretch>
              <a:fillRect/>
            </a:stretch>
          </p:blipFill>
          <p:spPr bwMode="auto">
            <a:xfrm>
              <a:off x="872" y="1598"/>
              <a:ext cx="316" cy="357"/>
            </a:xfrm>
            <a:prstGeom prst="rect">
              <a:avLst/>
            </a:prstGeom>
            <a:noFill/>
            <a:ln w="9525">
              <a:noFill/>
              <a:miter lim="800000"/>
              <a:headEnd/>
              <a:tailEnd/>
            </a:ln>
          </p:spPr>
        </p:pic>
        <p:pic>
          <p:nvPicPr>
            <p:cNvPr id="24661" name="Picture 32"/>
            <p:cNvPicPr>
              <a:picLocks noChangeAspect="1" noChangeArrowheads="1"/>
            </p:cNvPicPr>
            <p:nvPr/>
          </p:nvPicPr>
          <p:blipFill>
            <a:blip r:embed="rId8"/>
            <a:srcRect/>
            <a:stretch>
              <a:fillRect/>
            </a:stretch>
          </p:blipFill>
          <p:spPr bwMode="auto">
            <a:xfrm>
              <a:off x="898" y="1633"/>
              <a:ext cx="274" cy="218"/>
            </a:xfrm>
            <a:prstGeom prst="rect">
              <a:avLst/>
            </a:prstGeom>
            <a:noFill/>
            <a:ln w="9525">
              <a:noFill/>
              <a:miter lim="800000"/>
              <a:headEnd/>
              <a:tailEnd/>
            </a:ln>
          </p:spPr>
        </p:pic>
      </p:grpSp>
      <p:sp>
        <p:nvSpPr>
          <p:cNvPr id="24587" name="AutoShape 33"/>
          <p:cNvSpPr>
            <a:spLocks noChangeArrowheads="1"/>
          </p:cNvSpPr>
          <p:nvPr/>
        </p:nvSpPr>
        <p:spPr bwMode="auto">
          <a:xfrm>
            <a:off x="5722938" y="1166813"/>
            <a:ext cx="942975" cy="1376362"/>
          </a:xfrm>
          <a:prstGeom prst="roundRect">
            <a:avLst>
              <a:gd name="adj" fmla="val 16667"/>
            </a:avLst>
          </a:prstGeom>
          <a:solidFill>
            <a:srgbClr val="333399">
              <a:alpha val="9804"/>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588" name="Line 40"/>
          <p:cNvSpPr>
            <a:spLocks noChangeShapeType="1"/>
          </p:cNvSpPr>
          <p:nvPr/>
        </p:nvSpPr>
        <p:spPr bwMode="auto">
          <a:xfrm>
            <a:off x="6486525" y="1638300"/>
            <a:ext cx="117475" cy="55563"/>
          </a:xfrm>
          <a:prstGeom prst="line">
            <a:avLst/>
          </a:prstGeom>
          <a:noFill/>
          <a:ln w="12600">
            <a:solidFill>
              <a:srgbClr val="000000"/>
            </a:solidFill>
            <a:round/>
            <a:headEnd/>
            <a:tailEnd type="triangle" w="med" len="med"/>
          </a:ln>
        </p:spPr>
        <p:txBody>
          <a:bodyPr/>
          <a:lstStyle/>
          <a:p>
            <a:endParaRPr lang="en-US"/>
          </a:p>
        </p:txBody>
      </p:sp>
      <p:sp>
        <p:nvSpPr>
          <p:cNvPr id="24589" name="Line 41"/>
          <p:cNvSpPr>
            <a:spLocks noChangeShapeType="1"/>
          </p:cNvSpPr>
          <p:nvPr/>
        </p:nvSpPr>
        <p:spPr bwMode="auto">
          <a:xfrm flipV="1">
            <a:off x="6534150" y="1925638"/>
            <a:ext cx="106363" cy="52387"/>
          </a:xfrm>
          <a:prstGeom prst="line">
            <a:avLst/>
          </a:prstGeom>
          <a:noFill/>
          <a:ln w="12600">
            <a:solidFill>
              <a:srgbClr val="000000"/>
            </a:solidFill>
            <a:round/>
            <a:headEnd/>
            <a:tailEnd type="triangle" w="med" len="med"/>
          </a:ln>
        </p:spPr>
        <p:txBody>
          <a:bodyPr/>
          <a:lstStyle/>
          <a:p>
            <a:endParaRPr lang="en-US"/>
          </a:p>
        </p:txBody>
      </p:sp>
      <p:sp>
        <p:nvSpPr>
          <p:cNvPr id="24590" name="AutoShape 42"/>
          <p:cNvSpPr>
            <a:spLocks noChangeArrowheads="1"/>
          </p:cNvSpPr>
          <p:nvPr/>
        </p:nvSpPr>
        <p:spPr bwMode="auto">
          <a:xfrm>
            <a:off x="5381625" y="1300163"/>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sp>
        <p:nvSpPr>
          <p:cNvPr id="24591" name="AutoShape 43"/>
          <p:cNvSpPr>
            <a:spLocks noChangeArrowheads="1"/>
          </p:cNvSpPr>
          <p:nvPr/>
        </p:nvSpPr>
        <p:spPr bwMode="auto">
          <a:xfrm>
            <a:off x="5383213" y="1941513"/>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grpSp>
        <p:nvGrpSpPr>
          <p:cNvPr id="24592" name="Group 46"/>
          <p:cNvGrpSpPr>
            <a:grpSpLocks/>
          </p:cNvGrpSpPr>
          <p:nvPr/>
        </p:nvGrpSpPr>
        <p:grpSpPr bwMode="auto">
          <a:xfrm>
            <a:off x="1992313" y="2803525"/>
            <a:ext cx="533400" cy="554038"/>
            <a:chOff x="1255" y="1766"/>
            <a:chExt cx="336" cy="349"/>
          </a:xfrm>
        </p:grpSpPr>
        <p:sp>
          <p:nvSpPr>
            <p:cNvPr id="24651" name="Rectangle 47"/>
            <p:cNvSpPr>
              <a:spLocks noChangeArrowheads="1"/>
            </p:cNvSpPr>
            <p:nvPr/>
          </p:nvSpPr>
          <p:spPr bwMode="auto">
            <a:xfrm>
              <a:off x="1255" y="1766"/>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24652" name="Picture 48"/>
            <p:cNvPicPr>
              <a:picLocks noChangeAspect="1" noChangeArrowheads="1"/>
            </p:cNvPicPr>
            <p:nvPr/>
          </p:nvPicPr>
          <p:blipFill>
            <a:blip r:embed="rId5"/>
            <a:srcRect/>
            <a:stretch>
              <a:fillRect/>
            </a:stretch>
          </p:blipFill>
          <p:spPr bwMode="auto">
            <a:xfrm>
              <a:off x="1277" y="1766"/>
              <a:ext cx="290" cy="347"/>
            </a:xfrm>
            <a:prstGeom prst="rect">
              <a:avLst/>
            </a:prstGeom>
            <a:noFill/>
            <a:ln w="9525">
              <a:noFill/>
              <a:miter lim="800000"/>
              <a:headEnd/>
              <a:tailEnd/>
            </a:ln>
          </p:spPr>
        </p:pic>
        <p:pic>
          <p:nvPicPr>
            <p:cNvPr id="24653" name="Picture 49"/>
            <p:cNvPicPr>
              <a:picLocks noChangeAspect="1" noChangeArrowheads="1"/>
            </p:cNvPicPr>
            <p:nvPr/>
          </p:nvPicPr>
          <p:blipFill>
            <a:blip r:embed="rId5"/>
            <a:srcRect/>
            <a:stretch>
              <a:fillRect/>
            </a:stretch>
          </p:blipFill>
          <p:spPr bwMode="auto">
            <a:xfrm>
              <a:off x="1277" y="1766"/>
              <a:ext cx="290" cy="347"/>
            </a:xfrm>
            <a:prstGeom prst="rect">
              <a:avLst/>
            </a:prstGeom>
            <a:noFill/>
            <a:ln w="9525">
              <a:noFill/>
              <a:miter lim="800000"/>
              <a:headEnd/>
              <a:tailEnd/>
            </a:ln>
          </p:spPr>
        </p:pic>
        <p:pic>
          <p:nvPicPr>
            <p:cNvPr id="24654" name="Picture 50"/>
            <p:cNvPicPr>
              <a:picLocks noChangeAspect="1" noChangeArrowheads="1"/>
            </p:cNvPicPr>
            <p:nvPr/>
          </p:nvPicPr>
          <p:blipFill>
            <a:blip r:embed="rId6"/>
            <a:srcRect/>
            <a:stretch>
              <a:fillRect/>
            </a:stretch>
          </p:blipFill>
          <p:spPr bwMode="auto">
            <a:xfrm>
              <a:off x="1301" y="1805"/>
              <a:ext cx="244" cy="200"/>
            </a:xfrm>
            <a:prstGeom prst="rect">
              <a:avLst/>
            </a:prstGeom>
            <a:noFill/>
            <a:ln w="9525">
              <a:noFill/>
              <a:miter lim="800000"/>
              <a:headEnd/>
              <a:tailEnd/>
            </a:ln>
          </p:spPr>
        </p:pic>
      </p:grpSp>
      <p:grpSp>
        <p:nvGrpSpPr>
          <p:cNvPr id="24593" name="Group 51"/>
          <p:cNvGrpSpPr>
            <a:grpSpLocks/>
          </p:cNvGrpSpPr>
          <p:nvPr/>
        </p:nvGrpSpPr>
        <p:grpSpPr bwMode="auto">
          <a:xfrm>
            <a:off x="1647825" y="2411413"/>
            <a:ext cx="582613" cy="571500"/>
            <a:chOff x="1038" y="1519"/>
            <a:chExt cx="367" cy="360"/>
          </a:xfrm>
        </p:grpSpPr>
        <p:pic>
          <p:nvPicPr>
            <p:cNvPr id="24633" name="Picture 52"/>
            <p:cNvPicPr>
              <a:picLocks noChangeAspect="1" noChangeArrowheads="1"/>
            </p:cNvPicPr>
            <p:nvPr/>
          </p:nvPicPr>
          <p:blipFill>
            <a:blip r:embed="rId7"/>
            <a:srcRect/>
            <a:stretch>
              <a:fillRect/>
            </a:stretch>
          </p:blipFill>
          <p:spPr bwMode="auto">
            <a:xfrm>
              <a:off x="1062" y="1519"/>
              <a:ext cx="316" cy="357"/>
            </a:xfrm>
            <a:prstGeom prst="rect">
              <a:avLst/>
            </a:prstGeom>
            <a:noFill/>
            <a:ln w="9525">
              <a:noFill/>
              <a:miter lim="800000"/>
              <a:headEnd/>
              <a:tailEnd/>
            </a:ln>
          </p:spPr>
        </p:pic>
        <p:sp>
          <p:nvSpPr>
            <p:cNvPr id="24634" name="Rectangle 53"/>
            <p:cNvSpPr>
              <a:spLocks noChangeArrowheads="1"/>
            </p:cNvSpPr>
            <p:nvPr/>
          </p:nvSpPr>
          <p:spPr bwMode="auto">
            <a:xfrm>
              <a:off x="1038" y="1519"/>
              <a:ext cx="367" cy="36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24635" name="Group 54"/>
            <p:cNvGrpSpPr>
              <a:grpSpLocks/>
            </p:cNvGrpSpPr>
            <p:nvPr/>
          </p:nvGrpSpPr>
          <p:grpSpPr bwMode="auto">
            <a:xfrm>
              <a:off x="1109" y="1651"/>
              <a:ext cx="214" cy="91"/>
              <a:chOff x="1109" y="1651"/>
              <a:chExt cx="214" cy="91"/>
            </a:xfrm>
          </p:grpSpPr>
          <p:grpSp>
            <p:nvGrpSpPr>
              <p:cNvPr id="24642" name="Group 55"/>
              <p:cNvGrpSpPr>
                <a:grpSpLocks/>
              </p:cNvGrpSpPr>
              <p:nvPr/>
            </p:nvGrpSpPr>
            <p:grpSpPr bwMode="auto">
              <a:xfrm>
                <a:off x="1109" y="1651"/>
                <a:ext cx="214" cy="91"/>
                <a:chOff x="1109" y="1651"/>
                <a:chExt cx="214" cy="91"/>
              </a:xfrm>
            </p:grpSpPr>
            <p:sp>
              <p:nvSpPr>
                <p:cNvPr id="24649" name="Freeform 56"/>
                <p:cNvSpPr>
                  <a:spLocks noChangeArrowheads="1"/>
                </p:cNvSpPr>
                <p:nvPr/>
              </p:nvSpPr>
              <p:spPr bwMode="auto">
                <a:xfrm>
                  <a:off x="1109" y="1651"/>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solidFill>
                  <a:srgbClr val="3366FF"/>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50" name="Freeform 57"/>
                <p:cNvSpPr>
                  <a:spLocks noChangeArrowheads="1"/>
                </p:cNvSpPr>
                <p:nvPr/>
              </p:nvSpPr>
              <p:spPr bwMode="auto">
                <a:xfrm>
                  <a:off x="1109" y="1651"/>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43" name="Group 58"/>
              <p:cNvGrpSpPr>
                <a:grpSpLocks/>
              </p:cNvGrpSpPr>
              <p:nvPr/>
            </p:nvGrpSpPr>
            <p:grpSpPr bwMode="auto">
              <a:xfrm>
                <a:off x="1150" y="1685"/>
                <a:ext cx="40" cy="32"/>
                <a:chOff x="1150" y="1685"/>
                <a:chExt cx="40" cy="32"/>
              </a:xfrm>
            </p:grpSpPr>
            <p:sp>
              <p:nvSpPr>
                <p:cNvPr id="24647" name="Oval 59"/>
                <p:cNvSpPr>
                  <a:spLocks noChangeArrowheads="1"/>
                </p:cNvSpPr>
                <p:nvPr/>
              </p:nvSpPr>
              <p:spPr bwMode="auto">
                <a:xfrm>
                  <a:off x="1150" y="1685"/>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48" name="Oval 60"/>
                <p:cNvSpPr>
                  <a:spLocks noChangeArrowheads="1"/>
                </p:cNvSpPr>
                <p:nvPr/>
              </p:nvSpPr>
              <p:spPr bwMode="auto">
                <a:xfrm>
                  <a:off x="1150" y="1685"/>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44" name="Group 61"/>
              <p:cNvGrpSpPr>
                <a:grpSpLocks/>
              </p:cNvGrpSpPr>
              <p:nvPr/>
            </p:nvGrpSpPr>
            <p:grpSpPr bwMode="auto">
              <a:xfrm>
                <a:off x="1221" y="1685"/>
                <a:ext cx="40" cy="32"/>
                <a:chOff x="1221" y="1685"/>
                <a:chExt cx="40" cy="32"/>
              </a:xfrm>
            </p:grpSpPr>
            <p:sp>
              <p:nvSpPr>
                <p:cNvPr id="24645" name="Oval 62"/>
                <p:cNvSpPr>
                  <a:spLocks noChangeArrowheads="1"/>
                </p:cNvSpPr>
                <p:nvPr/>
              </p:nvSpPr>
              <p:spPr bwMode="auto">
                <a:xfrm>
                  <a:off x="1221" y="1685"/>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46" name="Oval 63"/>
                <p:cNvSpPr>
                  <a:spLocks noChangeArrowheads="1"/>
                </p:cNvSpPr>
                <p:nvPr/>
              </p:nvSpPr>
              <p:spPr bwMode="auto">
                <a:xfrm>
                  <a:off x="1221" y="1685"/>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sp>
          <p:nvSpPr>
            <p:cNvPr id="24636" name="Rectangle 64"/>
            <p:cNvSpPr>
              <a:spLocks noChangeArrowheads="1"/>
            </p:cNvSpPr>
            <p:nvPr/>
          </p:nvSpPr>
          <p:spPr bwMode="auto">
            <a:xfrm>
              <a:off x="1131" y="1623"/>
              <a:ext cx="87" cy="29"/>
            </a:xfrm>
            <a:prstGeom prst="rect">
              <a:avLst/>
            </a:prstGeom>
            <a:noFill/>
            <a:ln w="9525">
              <a:noFill/>
              <a:miter lim="800000"/>
              <a:headEnd/>
              <a:tailEnd/>
            </a:ln>
          </p:spPr>
          <p:txBody>
            <a:bodyPr wrap="none" lIns="0" tIns="0" rIns="0" bIns="0">
              <a:spAutoFit/>
            </a:bodyPr>
            <a:lstStyle/>
            <a:p>
              <a:pPr>
                <a:lnSpc>
                  <a:spcPts val="363"/>
                </a:lnSpc>
                <a:buClr>
                  <a:srgbClr val="3333CC"/>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
                  <a:solidFill>
                    <a:srgbClr val="3333CC"/>
                  </a:solidFill>
                  <a:ea typeface="SimSun" charset="-122"/>
                </a:rPr>
                <a:t>Phase 2</a:t>
              </a:r>
            </a:p>
          </p:txBody>
        </p:sp>
        <p:grpSp>
          <p:nvGrpSpPr>
            <p:cNvPr id="24637" name="Group 65"/>
            <p:cNvGrpSpPr>
              <a:grpSpLocks/>
            </p:cNvGrpSpPr>
            <p:nvPr/>
          </p:nvGrpSpPr>
          <p:grpSpPr bwMode="auto">
            <a:xfrm>
              <a:off x="1107" y="1570"/>
              <a:ext cx="222" cy="82"/>
              <a:chOff x="1107" y="1570"/>
              <a:chExt cx="222" cy="82"/>
            </a:xfrm>
          </p:grpSpPr>
          <p:sp>
            <p:nvSpPr>
              <p:cNvPr id="24640" name="Freeform 66"/>
              <p:cNvSpPr>
                <a:spLocks noChangeArrowheads="1"/>
              </p:cNvSpPr>
              <p:nvPr/>
            </p:nvSpPr>
            <p:spPr bwMode="auto">
              <a:xfrm>
                <a:off x="1107" y="1570"/>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solidFill>
                <a:srgbClr val="DDDDDD"/>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41" name="Freeform 67"/>
              <p:cNvSpPr>
                <a:spLocks noChangeArrowheads="1"/>
              </p:cNvSpPr>
              <p:nvPr/>
            </p:nvSpPr>
            <p:spPr bwMode="auto">
              <a:xfrm>
                <a:off x="1107" y="1570"/>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pic>
          <p:nvPicPr>
            <p:cNvPr id="24638" name="Picture 68"/>
            <p:cNvPicPr>
              <a:picLocks noChangeAspect="1" noChangeArrowheads="1"/>
            </p:cNvPicPr>
            <p:nvPr/>
          </p:nvPicPr>
          <p:blipFill>
            <a:blip r:embed="rId7"/>
            <a:srcRect/>
            <a:stretch>
              <a:fillRect/>
            </a:stretch>
          </p:blipFill>
          <p:spPr bwMode="auto">
            <a:xfrm>
              <a:off x="1062" y="1519"/>
              <a:ext cx="316" cy="357"/>
            </a:xfrm>
            <a:prstGeom prst="rect">
              <a:avLst/>
            </a:prstGeom>
            <a:noFill/>
            <a:ln w="9525">
              <a:noFill/>
              <a:miter lim="800000"/>
              <a:headEnd/>
              <a:tailEnd/>
            </a:ln>
          </p:spPr>
        </p:pic>
        <p:pic>
          <p:nvPicPr>
            <p:cNvPr id="24639" name="Picture 69"/>
            <p:cNvPicPr>
              <a:picLocks noChangeAspect="1" noChangeArrowheads="1"/>
            </p:cNvPicPr>
            <p:nvPr/>
          </p:nvPicPr>
          <p:blipFill>
            <a:blip r:embed="rId8"/>
            <a:srcRect/>
            <a:stretch>
              <a:fillRect/>
            </a:stretch>
          </p:blipFill>
          <p:spPr bwMode="auto">
            <a:xfrm>
              <a:off x="1088" y="1554"/>
              <a:ext cx="274" cy="218"/>
            </a:xfrm>
            <a:prstGeom prst="rect">
              <a:avLst/>
            </a:prstGeom>
            <a:noFill/>
            <a:ln w="9525">
              <a:noFill/>
              <a:miter lim="800000"/>
              <a:headEnd/>
              <a:tailEnd/>
            </a:ln>
          </p:spPr>
        </p:pic>
      </p:grpSp>
      <p:grpSp>
        <p:nvGrpSpPr>
          <p:cNvPr id="24594" name="Group 70"/>
          <p:cNvGrpSpPr>
            <a:grpSpLocks/>
          </p:cNvGrpSpPr>
          <p:nvPr/>
        </p:nvGrpSpPr>
        <p:grpSpPr bwMode="auto">
          <a:xfrm>
            <a:off x="1231900" y="2924175"/>
            <a:ext cx="582613" cy="571500"/>
            <a:chOff x="776" y="1842"/>
            <a:chExt cx="367" cy="360"/>
          </a:xfrm>
        </p:grpSpPr>
        <p:pic>
          <p:nvPicPr>
            <p:cNvPr id="24615" name="Picture 71"/>
            <p:cNvPicPr>
              <a:picLocks noChangeAspect="1" noChangeArrowheads="1"/>
            </p:cNvPicPr>
            <p:nvPr/>
          </p:nvPicPr>
          <p:blipFill>
            <a:blip r:embed="rId7"/>
            <a:srcRect/>
            <a:stretch>
              <a:fillRect/>
            </a:stretch>
          </p:blipFill>
          <p:spPr bwMode="auto">
            <a:xfrm>
              <a:off x="800" y="1842"/>
              <a:ext cx="316" cy="357"/>
            </a:xfrm>
            <a:prstGeom prst="rect">
              <a:avLst/>
            </a:prstGeom>
            <a:noFill/>
            <a:ln w="9525">
              <a:noFill/>
              <a:miter lim="800000"/>
              <a:headEnd/>
              <a:tailEnd/>
            </a:ln>
          </p:spPr>
        </p:pic>
        <p:sp>
          <p:nvSpPr>
            <p:cNvPr id="24616" name="Rectangle 72"/>
            <p:cNvSpPr>
              <a:spLocks noChangeArrowheads="1"/>
            </p:cNvSpPr>
            <p:nvPr/>
          </p:nvSpPr>
          <p:spPr bwMode="auto">
            <a:xfrm>
              <a:off x="776" y="1842"/>
              <a:ext cx="367" cy="36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24617" name="Group 73"/>
            <p:cNvGrpSpPr>
              <a:grpSpLocks/>
            </p:cNvGrpSpPr>
            <p:nvPr/>
          </p:nvGrpSpPr>
          <p:grpSpPr bwMode="auto">
            <a:xfrm>
              <a:off x="847" y="1974"/>
              <a:ext cx="214" cy="91"/>
              <a:chOff x="847" y="1974"/>
              <a:chExt cx="214" cy="91"/>
            </a:xfrm>
          </p:grpSpPr>
          <p:grpSp>
            <p:nvGrpSpPr>
              <p:cNvPr id="24624" name="Group 74"/>
              <p:cNvGrpSpPr>
                <a:grpSpLocks/>
              </p:cNvGrpSpPr>
              <p:nvPr/>
            </p:nvGrpSpPr>
            <p:grpSpPr bwMode="auto">
              <a:xfrm>
                <a:off x="847" y="1974"/>
                <a:ext cx="214" cy="91"/>
                <a:chOff x="847" y="1974"/>
                <a:chExt cx="214" cy="91"/>
              </a:xfrm>
            </p:grpSpPr>
            <p:sp>
              <p:nvSpPr>
                <p:cNvPr id="24631" name="Freeform 75"/>
                <p:cNvSpPr>
                  <a:spLocks noChangeArrowheads="1"/>
                </p:cNvSpPr>
                <p:nvPr/>
              </p:nvSpPr>
              <p:spPr bwMode="auto">
                <a:xfrm>
                  <a:off x="847" y="1974"/>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solidFill>
                  <a:srgbClr val="3366FF"/>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32" name="Freeform 76"/>
                <p:cNvSpPr>
                  <a:spLocks noChangeArrowheads="1"/>
                </p:cNvSpPr>
                <p:nvPr/>
              </p:nvSpPr>
              <p:spPr bwMode="auto">
                <a:xfrm>
                  <a:off x="847" y="1974"/>
                  <a:ext cx="215" cy="92"/>
                </a:xfrm>
                <a:custGeom>
                  <a:avLst/>
                  <a:gdLst>
                    <a:gd name="T0" fmla="*/ 0 w 215"/>
                    <a:gd name="T1" fmla="*/ 50 h 92"/>
                    <a:gd name="T2" fmla="*/ 1 w 215"/>
                    <a:gd name="T3" fmla="*/ 0 h 92"/>
                    <a:gd name="T4" fmla="*/ 72 w 215"/>
                    <a:gd name="T5" fmla="*/ 0 h 92"/>
                    <a:gd name="T6" fmla="*/ 93 w 215"/>
                    <a:gd name="T7" fmla="*/ 17 h 92"/>
                    <a:gd name="T8" fmla="*/ 103 w 215"/>
                    <a:gd name="T9" fmla="*/ 0 h 92"/>
                    <a:gd name="T10" fmla="*/ 123 w 215"/>
                    <a:gd name="T11" fmla="*/ 0 h 92"/>
                    <a:gd name="T12" fmla="*/ 143 w 215"/>
                    <a:gd name="T13" fmla="*/ 17 h 92"/>
                    <a:gd name="T14" fmla="*/ 154 w 215"/>
                    <a:gd name="T15" fmla="*/ 0 h 92"/>
                    <a:gd name="T16" fmla="*/ 215 w 215"/>
                    <a:gd name="T17" fmla="*/ 0 h 92"/>
                    <a:gd name="T18" fmla="*/ 215 w 215"/>
                    <a:gd name="T19" fmla="*/ 50 h 92"/>
                    <a:gd name="T20" fmla="*/ 184 w 215"/>
                    <a:gd name="T21" fmla="*/ 92 h 92"/>
                    <a:gd name="T22" fmla="*/ 31 w 215"/>
                    <a:gd name="T23" fmla="*/ 92 h 92"/>
                    <a:gd name="T24" fmla="*/ 0 w 215"/>
                    <a:gd name="T25" fmla="*/ 5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92"/>
                    <a:gd name="T41" fmla="*/ 215 w 215"/>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92">
                      <a:moveTo>
                        <a:pt x="0" y="50"/>
                      </a:moveTo>
                      <a:lnTo>
                        <a:pt x="1" y="0"/>
                      </a:lnTo>
                      <a:lnTo>
                        <a:pt x="72" y="0"/>
                      </a:lnTo>
                      <a:lnTo>
                        <a:pt x="93" y="17"/>
                      </a:lnTo>
                      <a:lnTo>
                        <a:pt x="103" y="0"/>
                      </a:lnTo>
                      <a:lnTo>
                        <a:pt x="123" y="0"/>
                      </a:lnTo>
                      <a:lnTo>
                        <a:pt x="143" y="17"/>
                      </a:lnTo>
                      <a:lnTo>
                        <a:pt x="154" y="0"/>
                      </a:lnTo>
                      <a:lnTo>
                        <a:pt x="215" y="0"/>
                      </a:lnTo>
                      <a:lnTo>
                        <a:pt x="215" y="50"/>
                      </a:lnTo>
                      <a:lnTo>
                        <a:pt x="184" y="92"/>
                      </a:lnTo>
                      <a:lnTo>
                        <a:pt x="31" y="92"/>
                      </a:lnTo>
                      <a:lnTo>
                        <a:pt x="0" y="5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25" name="Group 77"/>
              <p:cNvGrpSpPr>
                <a:grpSpLocks/>
              </p:cNvGrpSpPr>
              <p:nvPr/>
            </p:nvGrpSpPr>
            <p:grpSpPr bwMode="auto">
              <a:xfrm>
                <a:off x="888" y="2008"/>
                <a:ext cx="40" cy="32"/>
                <a:chOff x="888" y="2008"/>
                <a:chExt cx="40" cy="32"/>
              </a:xfrm>
            </p:grpSpPr>
            <p:sp>
              <p:nvSpPr>
                <p:cNvPr id="24629" name="Oval 78"/>
                <p:cNvSpPr>
                  <a:spLocks noChangeArrowheads="1"/>
                </p:cNvSpPr>
                <p:nvPr/>
              </p:nvSpPr>
              <p:spPr bwMode="auto">
                <a:xfrm>
                  <a:off x="888" y="2008"/>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30" name="Oval 79"/>
                <p:cNvSpPr>
                  <a:spLocks noChangeArrowheads="1"/>
                </p:cNvSpPr>
                <p:nvPr/>
              </p:nvSpPr>
              <p:spPr bwMode="auto">
                <a:xfrm>
                  <a:off x="888" y="2008"/>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24626" name="Group 80"/>
              <p:cNvGrpSpPr>
                <a:grpSpLocks/>
              </p:cNvGrpSpPr>
              <p:nvPr/>
            </p:nvGrpSpPr>
            <p:grpSpPr bwMode="auto">
              <a:xfrm>
                <a:off x="959" y="2008"/>
                <a:ext cx="40" cy="32"/>
                <a:chOff x="959" y="2008"/>
                <a:chExt cx="40" cy="32"/>
              </a:xfrm>
            </p:grpSpPr>
            <p:sp>
              <p:nvSpPr>
                <p:cNvPr id="24627" name="Oval 81"/>
                <p:cNvSpPr>
                  <a:spLocks noChangeArrowheads="1"/>
                </p:cNvSpPr>
                <p:nvPr/>
              </p:nvSpPr>
              <p:spPr bwMode="auto">
                <a:xfrm>
                  <a:off x="959" y="2008"/>
                  <a:ext cx="41" cy="33"/>
                </a:xfrm>
                <a:prstGeom prst="ellipse">
                  <a:avLst/>
                </a:prstGeom>
                <a:solidFill>
                  <a:srgbClr val="FFFFFF"/>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28" name="Oval 82"/>
                <p:cNvSpPr>
                  <a:spLocks noChangeArrowheads="1"/>
                </p:cNvSpPr>
                <p:nvPr/>
              </p:nvSpPr>
              <p:spPr bwMode="auto">
                <a:xfrm>
                  <a:off x="959" y="2008"/>
                  <a:ext cx="41" cy="33"/>
                </a:xfrm>
                <a:prstGeom prst="ellipse">
                  <a:avLst/>
                </a:pr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sp>
          <p:nvSpPr>
            <p:cNvPr id="24618" name="Rectangle 83"/>
            <p:cNvSpPr>
              <a:spLocks noChangeArrowheads="1"/>
            </p:cNvSpPr>
            <p:nvPr/>
          </p:nvSpPr>
          <p:spPr bwMode="auto">
            <a:xfrm>
              <a:off x="869" y="1946"/>
              <a:ext cx="87" cy="29"/>
            </a:xfrm>
            <a:prstGeom prst="rect">
              <a:avLst/>
            </a:prstGeom>
            <a:noFill/>
            <a:ln w="9525">
              <a:noFill/>
              <a:miter lim="800000"/>
              <a:headEnd/>
              <a:tailEnd/>
            </a:ln>
          </p:spPr>
          <p:txBody>
            <a:bodyPr wrap="none" lIns="0" tIns="0" rIns="0" bIns="0">
              <a:spAutoFit/>
            </a:bodyPr>
            <a:lstStyle/>
            <a:p>
              <a:pPr>
                <a:lnSpc>
                  <a:spcPts val="363"/>
                </a:lnSpc>
                <a:buClr>
                  <a:srgbClr val="3333CC"/>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
                  <a:solidFill>
                    <a:srgbClr val="3333CC"/>
                  </a:solidFill>
                  <a:ea typeface="SimSun" charset="-122"/>
                </a:rPr>
                <a:t>Phase 2</a:t>
              </a:r>
            </a:p>
          </p:txBody>
        </p:sp>
        <p:grpSp>
          <p:nvGrpSpPr>
            <p:cNvPr id="24619" name="Group 84"/>
            <p:cNvGrpSpPr>
              <a:grpSpLocks/>
            </p:cNvGrpSpPr>
            <p:nvPr/>
          </p:nvGrpSpPr>
          <p:grpSpPr bwMode="auto">
            <a:xfrm>
              <a:off x="845" y="1893"/>
              <a:ext cx="222" cy="82"/>
              <a:chOff x="845" y="1893"/>
              <a:chExt cx="222" cy="82"/>
            </a:xfrm>
          </p:grpSpPr>
          <p:sp>
            <p:nvSpPr>
              <p:cNvPr id="24622" name="Freeform 85"/>
              <p:cNvSpPr>
                <a:spLocks noChangeArrowheads="1"/>
              </p:cNvSpPr>
              <p:nvPr/>
            </p:nvSpPr>
            <p:spPr bwMode="auto">
              <a:xfrm>
                <a:off x="845" y="1893"/>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solidFill>
                <a:srgbClr val="DDDDDD"/>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623" name="Freeform 86"/>
              <p:cNvSpPr>
                <a:spLocks noChangeArrowheads="1"/>
              </p:cNvSpPr>
              <p:nvPr/>
            </p:nvSpPr>
            <p:spPr bwMode="auto">
              <a:xfrm>
                <a:off x="845" y="1893"/>
                <a:ext cx="223" cy="83"/>
              </a:xfrm>
              <a:custGeom>
                <a:avLst/>
                <a:gdLst>
                  <a:gd name="T0" fmla="*/ 45 w 223"/>
                  <a:gd name="T1" fmla="*/ 0 h 83"/>
                  <a:gd name="T2" fmla="*/ 223 w 223"/>
                  <a:gd name="T3" fmla="*/ 0 h 83"/>
                  <a:gd name="T4" fmla="*/ 223 w 223"/>
                  <a:gd name="T5" fmla="*/ 83 h 83"/>
                  <a:gd name="T6" fmla="*/ 0 w 223"/>
                  <a:gd name="T7" fmla="*/ 83 h 83"/>
                  <a:gd name="T8" fmla="*/ 0 w 223"/>
                  <a:gd name="T9" fmla="*/ 17 h 83"/>
                  <a:gd name="T10" fmla="*/ 45 w 223"/>
                  <a:gd name="T11" fmla="*/ 0 h 83"/>
                  <a:gd name="T12" fmla="*/ 0 60000 65536"/>
                  <a:gd name="T13" fmla="*/ 0 60000 65536"/>
                  <a:gd name="T14" fmla="*/ 0 60000 65536"/>
                  <a:gd name="T15" fmla="*/ 0 60000 65536"/>
                  <a:gd name="T16" fmla="*/ 0 60000 65536"/>
                  <a:gd name="T17" fmla="*/ 0 60000 65536"/>
                  <a:gd name="T18" fmla="*/ 0 w 223"/>
                  <a:gd name="T19" fmla="*/ 0 h 83"/>
                  <a:gd name="T20" fmla="*/ 223 w 22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223" h="83">
                    <a:moveTo>
                      <a:pt x="45" y="0"/>
                    </a:moveTo>
                    <a:lnTo>
                      <a:pt x="223" y="0"/>
                    </a:lnTo>
                    <a:lnTo>
                      <a:pt x="223" y="83"/>
                    </a:lnTo>
                    <a:lnTo>
                      <a:pt x="0" y="83"/>
                    </a:lnTo>
                    <a:lnTo>
                      <a:pt x="0" y="17"/>
                    </a:lnTo>
                    <a:lnTo>
                      <a:pt x="45" y="0"/>
                    </a:lnTo>
                    <a:close/>
                  </a:path>
                </a:pathLst>
              </a:custGeom>
              <a:noFill/>
              <a:ln w="324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pic>
          <p:nvPicPr>
            <p:cNvPr id="24620" name="Picture 87"/>
            <p:cNvPicPr>
              <a:picLocks noChangeAspect="1" noChangeArrowheads="1"/>
            </p:cNvPicPr>
            <p:nvPr/>
          </p:nvPicPr>
          <p:blipFill>
            <a:blip r:embed="rId7"/>
            <a:srcRect/>
            <a:stretch>
              <a:fillRect/>
            </a:stretch>
          </p:blipFill>
          <p:spPr bwMode="auto">
            <a:xfrm>
              <a:off x="800" y="1842"/>
              <a:ext cx="316" cy="357"/>
            </a:xfrm>
            <a:prstGeom prst="rect">
              <a:avLst/>
            </a:prstGeom>
            <a:noFill/>
            <a:ln w="9525">
              <a:noFill/>
              <a:miter lim="800000"/>
              <a:headEnd/>
              <a:tailEnd/>
            </a:ln>
          </p:spPr>
        </p:pic>
        <p:pic>
          <p:nvPicPr>
            <p:cNvPr id="24621" name="Picture 88"/>
            <p:cNvPicPr>
              <a:picLocks noChangeAspect="1" noChangeArrowheads="1"/>
            </p:cNvPicPr>
            <p:nvPr/>
          </p:nvPicPr>
          <p:blipFill>
            <a:blip r:embed="rId8"/>
            <a:srcRect/>
            <a:stretch>
              <a:fillRect/>
            </a:stretch>
          </p:blipFill>
          <p:spPr bwMode="auto">
            <a:xfrm>
              <a:off x="826" y="1877"/>
              <a:ext cx="274" cy="218"/>
            </a:xfrm>
            <a:prstGeom prst="rect">
              <a:avLst/>
            </a:prstGeom>
            <a:noFill/>
            <a:ln w="9525">
              <a:noFill/>
              <a:miter lim="800000"/>
              <a:headEnd/>
              <a:tailEnd/>
            </a:ln>
          </p:spPr>
        </p:pic>
      </p:grpSp>
      <p:grpSp>
        <p:nvGrpSpPr>
          <p:cNvPr id="24595" name="Group 89"/>
          <p:cNvGrpSpPr>
            <a:grpSpLocks/>
          </p:cNvGrpSpPr>
          <p:nvPr/>
        </p:nvGrpSpPr>
        <p:grpSpPr bwMode="auto">
          <a:xfrm>
            <a:off x="1111250" y="2101850"/>
            <a:ext cx="533400" cy="554038"/>
            <a:chOff x="700" y="1324"/>
            <a:chExt cx="336" cy="349"/>
          </a:xfrm>
        </p:grpSpPr>
        <p:sp>
          <p:nvSpPr>
            <p:cNvPr id="24611" name="Rectangle 90"/>
            <p:cNvSpPr>
              <a:spLocks noChangeArrowheads="1"/>
            </p:cNvSpPr>
            <p:nvPr/>
          </p:nvSpPr>
          <p:spPr bwMode="auto">
            <a:xfrm>
              <a:off x="700" y="1324"/>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24612" name="Picture 91"/>
            <p:cNvPicPr>
              <a:picLocks noChangeAspect="1" noChangeArrowheads="1"/>
            </p:cNvPicPr>
            <p:nvPr/>
          </p:nvPicPr>
          <p:blipFill>
            <a:blip r:embed="rId5"/>
            <a:srcRect/>
            <a:stretch>
              <a:fillRect/>
            </a:stretch>
          </p:blipFill>
          <p:spPr bwMode="auto">
            <a:xfrm>
              <a:off x="722" y="1324"/>
              <a:ext cx="290" cy="347"/>
            </a:xfrm>
            <a:prstGeom prst="rect">
              <a:avLst/>
            </a:prstGeom>
            <a:noFill/>
            <a:ln w="9525">
              <a:noFill/>
              <a:miter lim="800000"/>
              <a:headEnd/>
              <a:tailEnd/>
            </a:ln>
          </p:spPr>
        </p:pic>
        <p:pic>
          <p:nvPicPr>
            <p:cNvPr id="24613" name="Picture 92"/>
            <p:cNvPicPr>
              <a:picLocks noChangeAspect="1" noChangeArrowheads="1"/>
            </p:cNvPicPr>
            <p:nvPr/>
          </p:nvPicPr>
          <p:blipFill>
            <a:blip r:embed="rId5"/>
            <a:srcRect/>
            <a:stretch>
              <a:fillRect/>
            </a:stretch>
          </p:blipFill>
          <p:spPr bwMode="auto">
            <a:xfrm>
              <a:off x="722" y="1324"/>
              <a:ext cx="290" cy="347"/>
            </a:xfrm>
            <a:prstGeom prst="rect">
              <a:avLst/>
            </a:prstGeom>
            <a:noFill/>
            <a:ln w="9525">
              <a:noFill/>
              <a:miter lim="800000"/>
              <a:headEnd/>
              <a:tailEnd/>
            </a:ln>
          </p:spPr>
        </p:pic>
        <p:pic>
          <p:nvPicPr>
            <p:cNvPr id="24614" name="Picture 93"/>
            <p:cNvPicPr>
              <a:picLocks noChangeAspect="1" noChangeArrowheads="1"/>
            </p:cNvPicPr>
            <p:nvPr/>
          </p:nvPicPr>
          <p:blipFill>
            <a:blip r:embed="rId6"/>
            <a:srcRect/>
            <a:stretch>
              <a:fillRect/>
            </a:stretch>
          </p:blipFill>
          <p:spPr bwMode="auto">
            <a:xfrm>
              <a:off x="746" y="1363"/>
              <a:ext cx="244" cy="200"/>
            </a:xfrm>
            <a:prstGeom prst="rect">
              <a:avLst/>
            </a:prstGeom>
            <a:noFill/>
            <a:ln w="9525">
              <a:noFill/>
              <a:miter lim="800000"/>
              <a:headEnd/>
              <a:tailEnd/>
            </a:ln>
          </p:spPr>
        </p:pic>
      </p:grpSp>
      <p:sp>
        <p:nvSpPr>
          <p:cNvPr id="24596" name="AutoShape 94"/>
          <p:cNvSpPr>
            <a:spLocks noChangeArrowheads="1"/>
          </p:cNvSpPr>
          <p:nvPr/>
        </p:nvSpPr>
        <p:spPr bwMode="auto">
          <a:xfrm>
            <a:off x="5746750" y="2782888"/>
            <a:ext cx="952500" cy="1376362"/>
          </a:xfrm>
          <a:prstGeom prst="roundRect">
            <a:avLst>
              <a:gd name="adj" fmla="val 16667"/>
            </a:avLst>
          </a:prstGeom>
          <a:solidFill>
            <a:srgbClr val="FFFF00">
              <a:alpha val="9804"/>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24597" name="Line 107"/>
          <p:cNvSpPr>
            <a:spLocks noChangeShapeType="1"/>
          </p:cNvSpPr>
          <p:nvPr/>
        </p:nvSpPr>
        <p:spPr bwMode="auto">
          <a:xfrm flipV="1">
            <a:off x="5295900" y="2162175"/>
            <a:ext cx="792163" cy="11113"/>
          </a:xfrm>
          <a:prstGeom prst="line">
            <a:avLst/>
          </a:prstGeom>
          <a:noFill/>
          <a:ln w="19080">
            <a:solidFill>
              <a:srgbClr val="333399"/>
            </a:solidFill>
            <a:round/>
            <a:headEnd/>
            <a:tailEnd type="triangle" w="med" len="med"/>
          </a:ln>
        </p:spPr>
        <p:txBody>
          <a:bodyPr/>
          <a:lstStyle/>
          <a:p>
            <a:endParaRPr lang="en-US"/>
          </a:p>
        </p:txBody>
      </p:sp>
      <p:sp>
        <p:nvSpPr>
          <p:cNvPr id="24598" name="Line 108"/>
          <p:cNvSpPr>
            <a:spLocks noChangeShapeType="1"/>
          </p:cNvSpPr>
          <p:nvPr/>
        </p:nvSpPr>
        <p:spPr bwMode="auto">
          <a:xfrm flipH="1">
            <a:off x="5294313" y="1512888"/>
            <a:ext cx="7937" cy="661987"/>
          </a:xfrm>
          <a:prstGeom prst="line">
            <a:avLst/>
          </a:prstGeom>
          <a:noFill/>
          <a:ln w="19080">
            <a:solidFill>
              <a:srgbClr val="333399"/>
            </a:solidFill>
            <a:round/>
            <a:headEnd/>
            <a:tailEnd/>
          </a:ln>
        </p:spPr>
        <p:txBody>
          <a:bodyPr/>
          <a:lstStyle/>
          <a:p>
            <a:endParaRPr lang="en-US"/>
          </a:p>
        </p:txBody>
      </p:sp>
      <p:sp>
        <p:nvSpPr>
          <p:cNvPr id="24599" name="Line 109"/>
          <p:cNvSpPr>
            <a:spLocks noChangeShapeType="1"/>
          </p:cNvSpPr>
          <p:nvPr/>
        </p:nvSpPr>
        <p:spPr bwMode="auto">
          <a:xfrm flipV="1">
            <a:off x="5314950" y="3152775"/>
            <a:ext cx="773113" cy="7938"/>
          </a:xfrm>
          <a:prstGeom prst="line">
            <a:avLst/>
          </a:prstGeom>
          <a:noFill/>
          <a:ln w="19080">
            <a:solidFill>
              <a:srgbClr val="333399"/>
            </a:solidFill>
            <a:round/>
            <a:headEnd/>
            <a:tailEnd type="triangle" w="med" len="med"/>
          </a:ln>
        </p:spPr>
        <p:txBody>
          <a:bodyPr/>
          <a:lstStyle/>
          <a:p>
            <a:endParaRPr lang="en-US"/>
          </a:p>
        </p:txBody>
      </p:sp>
      <p:sp>
        <p:nvSpPr>
          <p:cNvPr id="24600" name="AutoShape 110"/>
          <p:cNvSpPr>
            <a:spLocks noChangeArrowheads="1"/>
          </p:cNvSpPr>
          <p:nvPr/>
        </p:nvSpPr>
        <p:spPr bwMode="auto">
          <a:xfrm>
            <a:off x="5408613" y="3579813"/>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sp>
        <p:nvSpPr>
          <p:cNvPr id="24601" name="Line 111"/>
          <p:cNvSpPr>
            <a:spLocks noChangeShapeType="1"/>
          </p:cNvSpPr>
          <p:nvPr/>
        </p:nvSpPr>
        <p:spPr bwMode="auto">
          <a:xfrm flipV="1">
            <a:off x="5321300" y="3800475"/>
            <a:ext cx="792163" cy="11113"/>
          </a:xfrm>
          <a:prstGeom prst="line">
            <a:avLst/>
          </a:prstGeom>
          <a:noFill/>
          <a:ln w="19080">
            <a:solidFill>
              <a:srgbClr val="333399"/>
            </a:solidFill>
            <a:round/>
            <a:headEnd/>
            <a:tailEnd type="triangle" w="med" len="med"/>
          </a:ln>
        </p:spPr>
        <p:txBody>
          <a:bodyPr/>
          <a:lstStyle/>
          <a:p>
            <a:endParaRPr lang="en-US"/>
          </a:p>
        </p:txBody>
      </p:sp>
      <p:sp>
        <p:nvSpPr>
          <p:cNvPr id="24602" name="Line 112"/>
          <p:cNvSpPr>
            <a:spLocks noChangeShapeType="1"/>
          </p:cNvSpPr>
          <p:nvPr/>
        </p:nvSpPr>
        <p:spPr bwMode="auto">
          <a:xfrm flipH="1">
            <a:off x="5319713" y="3151188"/>
            <a:ext cx="7937" cy="661987"/>
          </a:xfrm>
          <a:prstGeom prst="line">
            <a:avLst/>
          </a:prstGeom>
          <a:noFill/>
          <a:ln w="19080">
            <a:solidFill>
              <a:srgbClr val="333399"/>
            </a:solidFill>
            <a:round/>
            <a:headEnd/>
            <a:tailEnd/>
          </a:ln>
        </p:spPr>
        <p:txBody>
          <a:bodyPr/>
          <a:lstStyle/>
          <a:p>
            <a:endParaRPr lang="en-US"/>
          </a:p>
        </p:txBody>
      </p:sp>
      <p:sp>
        <p:nvSpPr>
          <p:cNvPr id="24603" name="Line 113"/>
          <p:cNvSpPr>
            <a:spLocks noChangeShapeType="1"/>
          </p:cNvSpPr>
          <p:nvPr/>
        </p:nvSpPr>
        <p:spPr bwMode="auto">
          <a:xfrm>
            <a:off x="4770438" y="1812925"/>
            <a:ext cx="534987" cy="1588"/>
          </a:xfrm>
          <a:prstGeom prst="line">
            <a:avLst/>
          </a:prstGeom>
          <a:noFill/>
          <a:ln w="19080">
            <a:solidFill>
              <a:srgbClr val="333399"/>
            </a:solidFill>
            <a:round/>
            <a:headEnd/>
            <a:tailEnd/>
          </a:ln>
        </p:spPr>
        <p:txBody>
          <a:bodyPr/>
          <a:lstStyle/>
          <a:p>
            <a:endParaRPr lang="en-US"/>
          </a:p>
        </p:txBody>
      </p:sp>
      <p:sp>
        <p:nvSpPr>
          <p:cNvPr id="24604" name="AutoShape 114"/>
          <p:cNvSpPr>
            <a:spLocks noChangeArrowheads="1"/>
          </p:cNvSpPr>
          <p:nvPr/>
        </p:nvSpPr>
        <p:spPr bwMode="auto">
          <a:xfrm>
            <a:off x="5402263" y="2936875"/>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sp>
        <p:nvSpPr>
          <p:cNvPr id="24605" name="Text Box 115"/>
          <p:cNvSpPr txBox="1">
            <a:spLocks noChangeArrowheads="1"/>
          </p:cNvSpPr>
          <p:nvPr/>
        </p:nvSpPr>
        <p:spPr bwMode="auto">
          <a:xfrm>
            <a:off x="768350" y="141288"/>
            <a:ext cx="8229600" cy="366712"/>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rPr>
              <a:t>Load balancing and fail-over for MCS and FCS</a:t>
            </a:r>
          </a:p>
        </p:txBody>
      </p:sp>
      <p:pic>
        <p:nvPicPr>
          <p:cNvPr id="24606" name="Picture 117"/>
          <p:cNvPicPr>
            <a:picLocks noChangeAspect="1" noChangeArrowheads="1"/>
          </p:cNvPicPr>
          <p:nvPr/>
        </p:nvPicPr>
        <p:blipFill>
          <a:blip r:embed="rId9"/>
          <a:srcRect/>
          <a:stretch>
            <a:fillRect/>
          </a:stretch>
        </p:blipFill>
        <p:spPr bwMode="auto">
          <a:xfrm>
            <a:off x="6664325" y="1414463"/>
            <a:ext cx="485775" cy="663575"/>
          </a:xfrm>
          <a:prstGeom prst="rect">
            <a:avLst/>
          </a:prstGeom>
          <a:noFill/>
          <a:ln w="28440">
            <a:noFill/>
            <a:miter lim="800000"/>
            <a:headEnd/>
            <a:tailEnd/>
          </a:ln>
        </p:spPr>
      </p:pic>
      <p:pic>
        <p:nvPicPr>
          <p:cNvPr id="24607" name="Picture 118"/>
          <p:cNvPicPr>
            <a:picLocks noChangeAspect="1" noChangeArrowheads="1"/>
          </p:cNvPicPr>
          <p:nvPr/>
        </p:nvPicPr>
        <p:blipFill>
          <a:blip r:embed="rId10"/>
          <a:srcRect/>
          <a:stretch>
            <a:fillRect/>
          </a:stretch>
        </p:blipFill>
        <p:spPr bwMode="auto">
          <a:xfrm>
            <a:off x="6062663" y="1847850"/>
            <a:ext cx="519112" cy="706438"/>
          </a:xfrm>
          <a:prstGeom prst="rect">
            <a:avLst/>
          </a:prstGeom>
          <a:noFill/>
          <a:ln w="28440">
            <a:noFill/>
            <a:miter lim="800000"/>
            <a:headEnd/>
            <a:tailEnd/>
          </a:ln>
        </p:spPr>
      </p:pic>
      <p:pic>
        <p:nvPicPr>
          <p:cNvPr id="24608" name="Picture 118"/>
          <p:cNvPicPr>
            <a:picLocks noChangeAspect="1" noChangeArrowheads="1"/>
          </p:cNvPicPr>
          <p:nvPr/>
        </p:nvPicPr>
        <p:blipFill>
          <a:blip r:embed="rId10"/>
          <a:srcRect/>
          <a:stretch>
            <a:fillRect/>
          </a:stretch>
        </p:blipFill>
        <p:spPr bwMode="auto">
          <a:xfrm>
            <a:off x="6038850" y="1104900"/>
            <a:ext cx="519113" cy="706438"/>
          </a:xfrm>
          <a:prstGeom prst="rect">
            <a:avLst/>
          </a:prstGeom>
          <a:noFill/>
          <a:ln w="28440">
            <a:noFill/>
            <a:miter lim="800000"/>
            <a:headEnd/>
            <a:tailEnd/>
          </a:ln>
        </p:spPr>
      </p:pic>
      <p:pic>
        <p:nvPicPr>
          <p:cNvPr id="24609" name="Picture 119"/>
          <p:cNvPicPr>
            <a:picLocks noChangeAspect="1" noChangeArrowheads="1"/>
          </p:cNvPicPr>
          <p:nvPr/>
        </p:nvPicPr>
        <p:blipFill>
          <a:blip r:embed="rId11"/>
          <a:srcRect/>
          <a:stretch>
            <a:fillRect/>
          </a:stretch>
        </p:blipFill>
        <p:spPr bwMode="auto">
          <a:xfrm>
            <a:off x="6107113" y="2719388"/>
            <a:ext cx="495300" cy="712787"/>
          </a:xfrm>
          <a:prstGeom prst="rect">
            <a:avLst/>
          </a:prstGeom>
          <a:noFill/>
          <a:ln w="28440">
            <a:noFill/>
            <a:miter lim="800000"/>
            <a:headEnd/>
            <a:tailEnd/>
          </a:ln>
        </p:spPr>
      </p:pic>
      <p:pic>
        <p:nvPicPr>
          <p:cNvPr id="24610" name="Picture 119"/>
          <p:cNvPicPr>
            <a:picLocks noChangeAspect="1" noChangeArrowheads="1"/>
          </p:cNvPicPr>
          <p:nvPr/>
        </p:nvPicPr>
        <p:blipFill>
          <a:blip r:embed="rId11"/>
          <a:srcRect/>
          <a:stretch>
            <a:fillRect/>
          </a:stretch>
        </p:blipFill>
        <p:spPr bwMode="auto">
          <a:xfrm>
            <a:off x="6103938" y="3443288"/>
            <a:ext cx="495300" cy="712787"/>
          </a:xfrm>
          <a:prstGeom prst="rect">
            <a:avLst/>
          </a:prstGeom>
          <a:noFill/>
          <a:ln w="28440">
            <a:noFill/>
            <a:miter lim="800000"/>
            <a:headEnd/>
            <a:tailEnd/>
          </a:ln>
        </p:spPr>
      </p:pic>
      <p:pic>
        <p:nvPicPr>
          <p:cNvPr id="101" name="Picture 22" descr="C:\Documents and Settings\Administrator\My Documents\My Pictures\Microsoft Clip Organizer\CG1EC.wmf">
            <a:hlinkClick r:id="rId12" action="ppaction://hlinksldjump"/>
          </p:cNvPr>
          <p:cNvPicPr>
            <a:picLocks noChangeAspect="1" noChangeArrowheads="1"/>
          </p:cNvPicPr>
          <p:nvPr/>
        </p:nvPicPr>
        <p:blipFill>
          <a:blip r:embed="rId13">
            <a:clrChange>
              <a:clrFrom>
                <a:srgbClr val="FEFEFE"/>
              </a:clrFrom>
              <a:clrTo>
                <a:srgbClr val="FEFEFE">
                  <a:alpha val="0"/>
                </a:srgbClr>
              </a:clrTo>
            </a:clrChange>
          </a:blip>
          <a:srcRect/>
          <a:stretch>
            <a:fillRect/>
          </a:stretch>
        </p:blipFill>
        <p:spPr bwMode="auto">
          <a:xfrm>
            <a:off x="3635325" y="2483560"/>
            <a:ext cx="1089212" cy="86229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051300" y="622300"/>
            <a:ext cx="5029200" cy="3352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smtClean="0"/>
              <a:t>…</a:t>
            </a:r>
            <a:endParaRPr lang="en-US" sz="1600" dirty="0"/>
          </a:p>
        </p:txBody>
      </p:sp>
      <p:sp>
        <p:nvSpPr>
          <p:cNvPr id="76" name="Rectangle 75"/>
          <p:cNvSpPr/>
          <p:nvPr/>
        </p:nvSpPr>
        <p:spPr>
          <a:xfrm>
            <a:off x="3886200" y="762000"/>
            <a:ext cx="5029200" cy="3352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smtClean="0"/>
              <a:t>…</a:t>
            </a:r>
            <a:endParaRPr lang="en-US" sz="1600" dirty="0"/>
          </a:p>
        </p:txBody>
      </p:sp>
      <p:sp>
        <p:nvSpPr>
          <p:cNvPr id="79" name="Rectangle 78"/>
          <p:cNvSpPr/>
          <p:nvPr/>
        </p:nvSpPr>
        <p:spPr>
          <a:xfrm>
            <a:off x="3708400" y="901700"/>
            <a:ext cx="5029200" cy="3352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smtClean="0"/>
              <a:t>…</a:t>
            </a:r>
            <a:endParaRPr lang="en-US" sz="1600" dirty="0"/>
          </a:p>
        </p:txBody>
      </p:sp>
      <p:sp>
        <p:nvSpPr>
          <p:cNvPr id="2" name="Titre 1"/>
          <p:cNvSpPr>
            <a:spLocks noGrp="1"/>
          </p:cNvSpPr>
          <p:nvPr>
            <p:ph type="title"/>
          </p:nvPr>
        </p:nvSpPr>
        <p:spPr/>
        <p:txBody>
          <a:bodyPr/>
          <a:lstStyle/>
          <a:p>
            <a:r>
              <a:rPr lang="en-US" dirty="0" smtClean="0"/>
              <a:t>Zoom inside MCS for Scalability</a:t>
            </a:r>
            <a:endParaRPr lang="en-US" dirty="0"/>
          </a:p>
        </p:txBody>
      </p:sp>
      <p:pic>
        <p:nvPicPr>
          <p:cNvPr id="4" name="Picture 4"/>
          <p:cNvPicPr>
            <a:picLocks noChangeAspect="1" noChangeArrowheads="1"/>
          </p:cNvPicPr>
          <p:nvPr/>
        </p:nvPicPr>
        <p:blipFill>
          <a:blip r:embed="rId3"/>
          <a:srcRect/>
          <a:stretch>
            <a:fillRect/>
          </a:stretch>
        </p:blipFill>
        <p:spPr bwMode="auto">
          <a:xfrm>
            <a:off x="1371600" y="1828800"/>
            <a:ext cx="824023" cy="1181100"/>
          </a:xfrm>
          <a:prstGeom prst="rect">
            <a:avLst/>
          </a:prstGeom>
          <a:noFill/>
          <a:ln w="28440">
            <a:noFill/>
            <a:miter lim="800000"/>
            <a:headEnd/>
            <a:tailEnd/>
          </a:ln>
        </p:spPr>
      </p:pic>
      <p:sp>
        <p:nvSpPr>
          <p:cNvPr id="5" name="Rectangle 4"/>
          <p:cNvSpPr/>
          <p:nvPr/>
        </p:nvSpPr>
        <p:spPr>
          <a:xfrm>
            <a:off x="3556000" y="1066800"/>
            <a:ext cx="5029200" cy="3352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smtClean="0"/>
              <a:t>…</a:t>
            </a:r>
            <a:endParaRPr lang="en-US" sz="1600" dirty="0"/>
          </a:p>
        </p:txBody>
      </p:sp>
      <p:cxnSp>
        <p:nvCxnSpPr>
          <p:cNvPr id="7" name="Connecteur droit 6"/>
          <p:cNvCxnSpPr/>
          <p:nvPr/>
        </p:nvCxnSpPr>
        <p:spPr>
          <a:xfrm rot="5400000" flipH="1" flipV="1">
            <a:off x="2362200" y="1117600"/>
            <a:ext cx="1257300" cy="1155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Connecteur droit 9"/>
          <p:cNvCxnSpPr/>
          <p:nvPr/>
        </p:nvCxnSpPr>
        <p:spPr>
          <a:xfrm>
            <a:off x="1828800" y="2971800"/>
            <a:ext cx="1727200" cy="144780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771900" y="1169737"/>
            <a:ext cx="4533900"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HTTP Server</a:t>
            </a:r>
            <a:endParaRPr lang="en-US" sz="1600" dirty="0"/>
          </a:p>
        </p:txBody>
      </p:sp>
      <p:sp>
        <p:nvSpPr>
          <p:cNvPr id="26" name="ZoneTexte 25"/>
          <p:cNvSpPr txBox="1"/>
          <p:nvPr/>
        </p:nvSpPr>
        <p:spPr>
          <a:xfrm>
            <a:off x="8043583" y="3009900"/>
            <a:ext cx="1405217" cy="338554"/>
          </a:xfrm>
          <a:prstGeom prst="rect">
            <a:avLst/>
          </a:prstGeom>
          <a:noFill/>
        </p:spPr>
        <p:txBody>
          <a:bodyPr wrap="square" rtlCol="0">
            <a:spAutoFit/>
          </a:bodyPr>
          <a:lstStyle/>
          <a:p>
            <a:r>
              <a:rPr lang="fr-FR" sz="1600" dirty="0" smtClean="0"/>
              <a:t>…</a:t>
            </a:r>
            <a:endParaRPr lang="en-US" sz="1600" dirty="0"/>
          </a:p>
        </p:txBody>
      </p:sp>
      <p:cxnSp>
        <p:nvCxnSpPr>
          <p:cNvPr id="32" name="Connecteur droit 31"/>
          <p:cNvCxnSpPr/>
          <p:nvPr/>
        </p:nvCxnSpPr>
        <p:spPr>
          <a:xfrm rot="16200000" flipH="1">
            <a:off x="4572000" y="4343400"/>
            <a:ext cx="1447800" cy="838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3" name="Connecteur droit 32"/>
          <p:cNvCxnSpPr/>
          <p:nvPr/>
        </p:nvCxnSpPr>
        <p:spPr>
          <a:xfrm rot="16200000" flipH="1">
            <a:off x="4648200" y="4343400"/>
            <a:ext cx="1447800" cy="838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9" name="Connecteur droit 38"/>
          <p:cNvCxnSpPr/>
          <p:nvPr/>
        </p:nvCxnSpPr>
        <p:spPr>
          <a:xfrm rot="16200000" flipH="1">
            <a:off x="4724400" y="4343401"/>
            <a:ext cx="1447800" cy="838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0" name="Connecteur droit 39"/>
          <p:cNvCxnSpPr/>
          <p:nvPr/>
        </p:nvCxnSpPr>
        <p:spPr>
          <a:xfrm rot="16200000" flipH="1">
            <a:off x="4800600" y="4343401"/>
            <a:ext cx="1447800" cy="838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1" name="Connecteur droit 40"/>
          <p:cNvCxnSpPr/>
          <p:nvPr/>
        </p:nvCxnSpPr>
        <p:spPr>
          <a:xfrm rot="16200000" flipH="1">
            <a:off x="4876800" y="4343401"/>
            <a:ext cx="1447800" cy="838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rot="16200000" flipH="1">
            <a:off x="5427980" y="4589780"/>
            <a:ext cx="1107440" cy="2286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5" name="Connecteur droit 54"/>
          <p:cNvCxnSpPr/>
          <p:nvPr/>
        </p:nvCxnSpPr>
        <p:spPr>
          <a:xfrm rot="16200000" flipH="1">
            <a:off x="5410200" y="4648201"/>
            <a:ext cx="1371600" cy="3048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6" name="Connecteur droit 55"/>
          <p:cNvCxnSpPr/>
          <p:nvPr/>
        </p:nvCxnSpPr>
        <p:spPr>
          <a:xfrm rot="16200000" flipH="1">
            <a:off x="5486400" y="4648201"/>
            <a:ext cx="1371600" cy="3048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7" name="Connecteur droit 56"/>
          <p:cNvCxnSpPr/>
          <p:nvPr/>
        </p:nvCxnSpPr>
        <p:spPr>
          <a:xfrm rot="16200000" flipH="1">
            <a:off x="5562600" y="4648201"/>
            <a:ext cx="1371600" cy="3048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8" name="Connecteur droit 57"/>
          <p:cNvCxnSpPr/>
          <p:nvPr/>
        </p:nvCxnSpPr>
        <p:spPr>
          <a:xfrm rot="16200000" flipH="1">
            <a:off x="5638800" y="4648201"/>
            <a:ext cx="1371600" cy="3048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9" name="Connecteur droit 58"/>
          <p:cNvCxnSpPr/>
          <p:nvPr/>
        </p:nvCxnSpPr>
        <p:spPr>
          <a:xfrm rot="5400000">
            <a:off x="5988800" y="4628406"/>
            <a:ext cx="1422401" cy="29359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2" name="Connecteur droit 61"/>
          <p:cNvCxnSpPr/>
          <p:nvPr/>
        </p:nvCxnSpPr>
        <p:spPr>
          <a:xfrm rot="5400000">
            <a:off x="6076202" y="4603003"/>
            <a:ext cx="1422401" cy="29359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rot="5400000">
            <a:off x="6141197" y="4603003"/>
            <a:ext cx="1422401" cy="29359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4" name="Connecteur droit 63"/>
          <p:cNvCxnSpPr/>
          <p:nvPr/>
        </p:nvCxnSpPr>
        <p:spPr>
          <a:xfrm rot="5400000">
            <a:off x="6217397" y="4603003"/>
            <a:ext cx="1422401" cy="29359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5" name="Connecteur droit 64"/>
          <p:cNvCxnSpPr/>
          <p:nvPr/>
        </p:nvCxnSpPr>
        <p:spPr>
          <a:xfrm rot="5400000">
            <a:off x="6293597" y="4603003"/>
            <a:ext cx="1422401" cy="29359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pic>
        <p:nvPicPr>
          <p:cNvPr id="29" name="Picture 6"/>
          <p:cNvPicPr>
            <a:picLocks noChangeAspect="1" noChangeArrowheads="1"/>
          </p:cNvPicPr>
          <p:nvPr/>
        </p:nvPicPr>
        <p:blipFill>
          <a:blip r:embed="rId4"/>
          <a:srcRect/>
          <a:stretch>
            <a:fillRect/>
          </a:stretch>
        </p:blipFill>
        <p:spPr bwMode="auto">
          <a:xfrm>
            <a:off x="5791200" y="5105400"/>
            <a:ext cx="1066800" cy="1457960"/>
          </a:xfrm>
          <a:prstGeom prst="rect">
            <a:avLst/>
          </a:prstGeom>
          <a:noFill/>
          <a:ln w="28440">
            <a:noFill/>
            <a:miter lim="800000"/>
            <a:headEnd/>
            <a:tailEnd/>
          </a:ln>
        </p:spPr>
      </p:pic>
      <p:pic>
        <p:nvPicPr>
          <p:cNvPr id="69" name="Picture 4"/>
          <p:cNvPicPr>
            <a:picLocks noChangeAspect="1" noChangeArrowheads="1"/>
          </p:cNvPicPr>
          <p:nvPr/>
        </p:nvPicPr>
        <p:blipFill>
          <a:blip r:embed="rId3"/>
          <a:srcRect/>
          <a:stretch>
            <a:fillRect/>
          </a:stretch>
        </p:blipFill>
        <p:spPr bwMode="auto">
          <a:xfrm>
            <a:off x="1524000" y="1981200"/>
            <a:ext cx="824023" cy="1181100"/>
          </a:xfrm>
          <a:prstGeom prst="rect">
            <a:avLst/>
          </a:prstGeom>
          <a:noFill/>
          <a:ln w="28440">
            <a:noFill/>
            <a:miter lim="800000"/>
            <a:headEnd/>
            <a:tailEnd/>
          </a:ln>
        </p:spPr>
      </p:pic>
      <p:pic>
        <p:nvPicPr>
          <p:cNvPr id="70" name="Picture 4"/>
          <p:cNvPicPr>
            <a:picLocks noChangeAspect="1" noChangeArrowheads="1"/>
          </p:cNvPicPr>
          <p:nvPr/>
        </p:nvPicPr>
        <p:blipFill>
          <a:blip r:embed="rId3"/>
          <a:srcRect/>
          <a:stretch>
            <a:fillRect/>
          </a:stretch>
        </p:blipFill>
        <p:spPr bwMode="auto">
          <a:xfrm>
            <a:off x="1676400" y="2133600"/>
            <a:ext cx="824023" cy="1181100"/>
          </a:xfrm>
          <a:prstGeom prst="rect">
            <a:avLst/>
          </a:prstGeom>
          <a:noFill/>
          <a:ln w="28440">
            <a:noFill/>
            <a:miter lim="800000"/>
            <a:headEnd/>
            <a:tailEnd/>
          </a:ln>
        </p:spPr>
      </p:pic>
      <p:pic>
        <p:nvPicPr>
          <p:cNvPr id="71" name="Picture 4"/>
          <p:cNvPicPr>
            <a:picLocks noChangeAspect="1" noChangeArrowheads="1"/>
          </p:cNvPicPr>
          <p:nvPr/>
        </p:nvPicPr>
        <p:blipFill>
          <a:blip r:embed="rId3"/>
          <a:srcRect/>
          <a:stretch>
            <a:fillRect/>
          </a:stretch>
        </p:blipFill>
        <p:spPr bwMode="auto">
          <a:xfrm>
            <a:off x="1828800" y="2286000"/>
            <a:ext cx="824023" cy="1181100"/>
          </a:xfrm>
          <a:prstGeom prst="rect">
            <a:avLst/>
          </a:prstGeom>
          <a:noFill/>
          <a:ln w="28440">
            <a:noFill/>
            <a:miter lim="800000"/>
            <a:headEnd/>
            <a:tailEnd/>
          </a:ln>
        </p:spPr>
      </p:pic>
      <p:sp>
        <p:nvSpPr>
          <p:cNvPr id="72" name="Flèche vers la droite 71"/>
          <p:cNvSpPr/>
          <p:nvPr/>
        </p:nvSpPr>
        <p:spPr>
          <a:xfrm rot="5400000">
            <a:off x="1409700" y="3695700"/>
            <a:ext cx="1219200" cy="838200"/>
          </a:xfrm>
          <a:prstGeom prst="rightArrow">
            <a:avLst/>
          </a:prstGeom>
          <a:gradFill flip="none" rotWithShape="1">
            <a:gsLst>
              <a:gs pos="0">
                <a:schemeClr val="accent2"/>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ZoneTexte 72"/>
          <p:cNvSpPr txBox="1"/>
          <p:nvPr/>
        </p:nvSpPr>
        <p:spPr>
          <a:xfrm>
            <a:off x="914400" y="4800600"/>
            <a:ext cx="2441694" cy="400110"/>
          </a:xfrm>
          <a:prstGeom prst="rect">
            <a:avLst/>
          </a:prstGeom>
          <a:noFill/>
        </p:spPr>
        <p:txBody>
          <a:bodyPr wrap="none" rtlCol="0">
            <a:spAutoFit/>
          </a:bodyPr>
          <a:lstStyle/>
          <a:p>
            <a:r>
              <a:rPr lang="en-US" sz="2000" dirty="0" smtClean="0"/>
              <a:t>Horizontal Clustering</a:t>
            </a:r>
            <a:endParaRPr lang="en-US" sz="2000" dirty="0"/>
          </a:p>
        </p:txBody>
      </p:sp>
      <p:sp>
        <p:nvSpPr>
          <p:cNvPr id="74" name="Flèche vers la droite 73"/>
          <p:cNvSpPr/>
          <p:nvPr/>
        </p:nvSpPr>
        <p:spPr>
          <a:xfrm rot="5400000">
            <a:off x="3924300" y="4686300"/>
            <a:ext cx="1219200" cy="838200"/>
          </a:xfrm>
          <a:prstGeom prst="rightArrow">
            <a:avLst/>
          </a:prstGeom>
          <a:gradFill flip="none" rotWithShape="1">
            <a:gsLst>
              <a:gs pos="0">
                <a:schemeClr val="accent2"/>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ZoneTexte 74"/>
          <p:cNvSpPr txBox="1"/>
          <p:nvPr/>
        </p:nvSpPr>
        <p:spPr>
          <a:xfrm>
            <a:off x="3352800" y="5791200"/>
            <a:ext cx="2005677" cy="400110"/>
          </a:xfrm>
          <a:prstGeom prst="rect">
            <a:avLst/>
          </a:prstGeom>
          <a:noFill/>
        </p:spPr>
        <p:txBody>
          <a:bodyPr wrap="none" rtlCol="0">
            <a:spAutoFit/>
          </a:bodyPr>
          <a:lstStyle/>
          <a:p>
            <a:r>
              <a:rPr lang="en-US" sz="2000" dirty="0" smtClean="0"/>
              <a:t>In-box Clustering</a:t>
            </a:r>
            <a:endParaRPr lang="en-US" sz="2000" dirty="0"/>
          </a:p>
        </p:txBody>
      </p:sp>
      <p:grpSp>
        <p:nvGrpSpPr>
          <p:cNvPr id="3" name="Group 27"/>
          <p:cNvGrpSpPr>
            <a:grpSpLocks/>
          </p:cNvGrpSpPr>
          <p:nvPr/>
        </p:nvGrpSpPr>
        <p:grpSpPr bwMode="auto">
          <a:xfrm>
            <a:off x="0" y="609600"/>
            <a:ext cx="936625" cy="646112"/>
            <a:chOff x="2426" y="1117"/>
            <a:chExt cx="499" cy="344"/>
          </a:xfrm>
        </p:grpSpPr>
        <p:pic>
          <p:nvPicPr>
            <p:cNvPr id="77" name="Picture 2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78" name="Picture 2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grpSp>
        <p:nvGrpSpPr>
          <p:cNvPr id="6" name="Group 27"/>
          <p:cNvGrpSpPr>
            <a:grpSpLocks/>
          </p:cNvGrpSpPr>
          <p:nvPr/>
        </p:nvGrpSpPr>
        <p:grpSpPr bwMode="auto">
          <a:xfrm>
            <a:off x="152400" y="762000"/>
            <a:ext cx="936625" cy="646112"/>
            <a:chOff x="2426" y="1117"/>
            <a:chExt cx="499" cy="344"/>
          </a:xfrm>
        </p:grpSpPr>
        <p:pic>
          <p:nvPicPr>
            <p:cNvPr id="80" name="Picture 2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81" name="Picture 2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grpSp>
        <p:nvGrpSpPr>
          <p:cNvPr id="8" name="Group 27"/>
          <p:cNvGrpSpPr>
            <a:grpSpLocks/>
          </p:cNvGrpSpPr>
          <p:nvPr/>
        </p:nvGrpSpPr>
        <p:grpSpPr bwMode="auto">
          <a:xfrm>
            <a:off x="304800" y="914400"/>
            <a:ext cx="936625" cy="646112"/>
            <a:chOff x="2426" y="1117"/>
            <a:chExt cx="499" cy="344"/>
          </a:xfrm>
        </p:grpSpPr>
        <p:pic>
          <p:nvPicPr>
            <p:cNvPr id="83" name="Picture 2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84" name="Picture 2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grpSp>
        <p:nvGrpSpPr>
          <p:cNvPr id="9" name="Group 27"/>
          <p:cNvGrpSpPr>
            <a:grpSpLocks/>
          </p:cNvGrpSpPr>
          <p:nvPr/>
        </p:nvGrpSpPr>
        <p:grpSpPr bwMode="auto">
          <a:xfrm>
            <a:off x="457200" y="1066800"/>
            <a:ext cx="936625" cy="646112"/>
            <a:chOff x="2426" y="1117"/>
            <a:chExt cx="499" cy="344"/>
          </a:xfrm>
        </p:grpSpPr>
        <p:pic>
          <p:nvPicPr>
            <p:cNvPr id="86" name="Picture 2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87" name="Picture 2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grpSp>
        <p:nvGrpSpPr>
          <p:cNvPr id="11" name="Group 27"/>
          <p:cNvGrpSpPr>
            <a:grpSpLocks/>
          </p:cNvGrpSpPr>
          <p:nvPr/>
        </p:nvGrpSpPr>
        <p:grpSpPr bwMode="auto">
          <a:xfrm>
            <a:off x="609600" y="1219200"/>
            <a:ext cx="936625" cy="646112"/>
            <a:chOff x="2426" y="1117"/>
            <a:chExt cx="499" cy="344"/>
          </a:xfrm>
        </p:grpSpPr>
        <p:pic>
          <p:nvPicPr>
            <p:cNvPr id="89" name="Picture 28" descr="PC_xml_Web_Service"/>
            <p:cNvPicPr>
              <a:picLocks noChangeAspect="1" noChangeArrowheads="1"/>
            </p:cNvPicPr>
            <p:nvPr/>
          </p:nvPicPr>
          <p:blipFill>
            <a:blip r:embed="rId5">
              <a:clrChange>
                <a:clrFrom>
                  <a:srgbClr val="143697"/>
                </a:clrFrom>
                <a:clrTo>
                  <a:srgbClr val="143697">
                    <a:alpha val="0"/>
                  </a:srgbClr>
                </a:clrTo>
              </a:clrChange>
            </a:blip>
            <a:srcRect/>
            <a:stretch>
              <a:fillRect/>
            </a:stretch>
          </p:blipFill>
          <p:spPr bwMode="auto">
            <a:xfrm>
              <a:off x="2562" y="1117"/>
              <a:ext cx="363" cy="344"/>
            </a:xfrm>
            <a:prstGeom prst="rect">
              <a:avLst/>
            </a:prstGeom>
            <a:noFill/>
            <a:ln w="9525">
              <a:noFill/>
              <a:miter lim="800000"/>
              <a:headEnd/>
              <a:tailEnd/>
            </a:ln>
          </p:spPr>
        </p:pic>
        <p:pic>
          <p:nvPicPr>
            <p:cNvPr id="90" name="Picture 29" descr="BlueUser"/>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a:off x="2426" y="1207"/>
              <a:ext cx="232" cy="242"/>
            </a:xfrm>
            <a:prstGeom prst="rect">
              <a:avLst/>
            </a:prstGeom>
            <a:noFill/>
            <a:ln w="9525">
              <a:noFill/>
              <a:miter lim="800000"/>
              <a:headEnd/>
              <a:tailEnd/>
            </a:ln>
          </p:spPr>
        </p:pic>
      </p:grpSp>
      <p:sp>
        <p:nvSpPr>
          <p:cNvPr id="94" name="Flèche à angle droit 93"/>
          <p:cNvSpPr/>
          <p:nvPr/>
        </p:nvSpPr>
        <p:spPr>
          <a:xfrm rot="5400000">
            <a:off x="190500" y="1866900"/>
            <a:ext cx="1295400" cy="106680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16200000">
            <a:off x="3390900" y="2387599"/>
            <a:ext cx="2438401" cy="1168400"/>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en-US" sz="1600" dirty="0" smtClean="0"/>
              <a:t>Web App Server</a:t>
            </a:r>
            <a:endParaRPr lang="en-US" sz="1600" dirty="0"/>
          </a:p>
        </p:txBody>
      </p:sp>
      <p:sp>
        <p:nvSpPr>
          <p:cNvPr id="95" name="ZoneTexte 94"/>
          <p:cNvSpPr txBox="1"/>
          <p:nvPr/>
        </p:nvSpPr>
        <p:spPr>
          <a:xfrm>
            <a:off x="304800" y="6172200"/>
            <a:ext cx="5181600" cy="646331"/>
          </a:xfrm>
          <a:prstGeom prst="rect">
            <a:avLst/>
          </a:prstGeom>
          <a:noFill/>
        </p:spPr>
        <p:txBody>
          <a:bodyPr wrap="square" rtlCol="0">
            <a:spAutoFit/>
          </a:bodyPr>
          <a:lstStyle/>
          <a:p>
            <a:r>
              <a:rPr lang="en-US" sz="1800" dirty="0" smtClean="0">
                <a:solidFill>
                  <a:srgbClr val="FF0000"/>
                </a:solidFill>
              </a:rPr>
              <a:t>Note: no direct 1:1 linear correlation between </a:t>
            </a:r>
            <a:br>
              <a:rPr lang="en-US" sz="1800" dirty="0" smtClean="0">
                <a:solidFill>
                  <a:srgbClr val="FF0000"/>
                </a:solidFill>
              </a:rPr>
            </a:br>
            <a:r>
              <a:rPr lang="en-US" sz="1800" dirty="0" smtClean="0">
                <a:solidFill>
                  <a:srgbClr val="FF0000"/>
                </a:solidFill>
              </a:rPr>
              <a:t>number of users and number of DB connections</a:t>
            </a:r>
            <a:endParaRPr lang="en-US" sz="1800" dirty="0">
              <a:solidFill>
                <a:srgbClr val="FF0000"/>
              </a:solidFill>
            </a:endParaRPr>
          </a:p>
        </p:txBody>
      </p:sp>
      <p:sp>
        <p:nvSpPr>
          <p:cNvPr id="22" name="Rectangle 21"/>
          <p:cNvSpPr/>
          <p:nvPr/>
        </p:nvSpPr>
        <p:spPr>
          <a:xfrm rot="16200000">
            <a:off x="3627344" y="2595656"/>
            <a:ext cx="2197101" cy="7395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ENOVIA Java Process</a:t>
            </a:r>
            <a:endParaRPr lang="en-US" sz="1600" dirty="0"/>
          </a:p>
        </p:txBody>
      </p:sp>
      <p:sp>
        <p:nvSpPr>
          <p:cNvPr id="67" name="Rectangle 66"/>
          <p:cNvSpPr/>
          <p:nvPr/>
        </p:nvSpPr>
        <p:spPr>
          <a:xfrm rot="16200000">
            <a:off x="4622800" y="2425697"/>
            <a:ext cx="2438401" cy="1092200"/>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en-US" sz="1600" dirty="0" smtClean="0"/>
              <a:t>Web App Server</a:t>
            </a:r>
            <a:endParaRPr lang="en-US" sz="1600" dirty="0"/>
          </a:p>
        </p:txBody>
      </p:sp>
      <p:sp>
        <p:nvSpPr>
          <p:cNvPr id="85" name="Rectangle 84"/>
          <p:cNvSpPr/>
          <p:nvPr/>
        </p:nvSpPr>
        <p:spPr>
          <a:xfrm rot="16200000">
            <a:off x="5969000" y="2349499"/>
            <a:ext cx="2438401" cy="1244600"/>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en-US" sz="1600" dirty="0" smtClean="0"/>
              <a:t>Web App Server</a:t>
            </a:r>
            <a:endParaRPr lang="en-US" sz="1600" dirty="0"/>
          </a:p>
        </p:txBody>
      </p:sp>
      <p:sp>
        <p:nvSpPr>
          <p:cNvPr id="82" name="Rectangle 81"/>
          <p:cNvSpPr/>
          <p:nvPr/>
        </p:nvSpPr>
        <p:spPr>
          <a:xfrm rot="16200000">
            <a:off x="6256244" y="2595656"/>
            <a:ext cx="2197101" cy="7395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ENOVIA Java Process</a:t>
            </a:r>
            <a:endParaRPr lang="en-US" sz="1600" dirty="0"/>
          </a:p>
        </p:txBody>
      </p:sp>
      <p:sp>
        <p:nvSpPr>
          <p:cNvPr id="88" name="Rectangle 87"/>
          <p:cNvSpPr/>
          <p:nvPr/>
        </p:nvSpPr>
        <p:spPr>
          <a:xfrm rot="16200000">
            <a:off x="4833844" y="2621056"/>
            <a:ext cx="2197101" cy="7395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ENOVIA Java Process</a:t>
            </a:r>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731838" y="188913"/>
            <a:ext cx="8229600" cy="479106"/>
          </a:xfrm>
          <a:prstGeom prst="rect">
            <a:avLst/>
          </a:prstGeom>
          <a:noFill/>
          <a:ln w="9525">
            <a:noFill/>
            <a:miter lim="800000"/>
            <a:headEnd/>
            <a:tailEnd/>
          </a:ln>
        </p:spPr>
        <p:txBody>
          <a:bodyPr>
            <a:spAutoFit/>
          </a:bodyPr>
          <a:lstStyle/>
          <a:p>
            <a:pPr>
              <a:lnSpc>
                <a:spcPct val="96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smtClean="0">
                <a:solidFill>
                  <a:srgbClr val="120C80"/>
                </a:solidFill>
                <a:ea typeface="SimSun" charset="-122"/>
              </a:rPr>
              <a:t>Batch Jobs</a:t>
            </a:r>
            <a:endParaRPr lang="en-GB" sz="2200" b="1" dirty="0">
              <a:solidFill>
                <a:srgbClr val="120C80"/>
              </a:solidFill>
              <a:ea typeface="SimSun" charset="-122"/>
            </a:endParaRPr>
          </a:p>
        </p:txBody>
      </p:sp>
      <p:sp>
        <p:nvSpPr>
          <p:cNvPr id="40963" name="Text Box 2"/>
          <p:cNvSpPr txBox="1">
            <a:spLocks noChangeArrowheads="1"/>
          </p:cNvSpPr>
          <p:nvPr/>
        </p:nvSpPr>
        <p:spPr bwMode="auto">
          <a:xfrm>
            <a:off x="150813" y="2097089"/>
            <a:ext cx="5868987" cy="5052050"/>
          </a:xfrm>
          <a:prstGeom prst="rect">
            <a:avLst/>
          </a:prstGeom>
          <a:noFill/>
          <a:ln w="9525">
            <a:noFill/>
            <a:miter lim="800000"/>
            <a:headEnd/>
            <a:tailEnd/>
          </a:ln>
        </p:spPr>
        <p:txBody>
          <a:bodyPr wrap="square">
            <a:spAutoFit/>
          </a:bodyPr>
          <a:lstStyle/>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Submission modes:</a:t>
            </a:r>
          </a:p>
          <a:p>
            <a:pPr marL="519113" lvl="1" indent="325438">
              <a:lnSpc>
                <a:spcPct val="82000"/>
              </a:lnSpc>
              <a:spcBef>
                <a:spcPts val="675"/>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 Interactive (CATUTIL)</a:t>
            </a:r>
          </a:p>
          <a:p>
            <a:pPr marL="519113" lvl="1" indent="325438">
              <a:lnSpc>
                <a:spcPct val="82000"/>
              </a:lnSpc>
              <a:spcBef>
                <a:spcPts val="675"/>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 CAA API</a:t>
            </a:r>
          </a:p>
          <a:p>
            <a:pPr marL="519113" lvl="1" indent="325438">
              <a:lnSpc>
                <a:spcPct val="82000"/>
              </a:lnSpc>
              <a:spcBef>
                <a:spcPts val="675"/>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 Command line</a:t>
            </a:r>
          </a:p>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800" b="1" dirty="0">
              <a:solidFill>
                <a:srgbClr val="120C80"/>
              </a:solidFill>
              <a:ea typeface="SimSun" charset="-122"/>
            </a:endParaRPr>
          </a:p>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800" b="1" dirty="0">
              <a:solidFill>
                <a:srgbClr val="120C80"/>
              </a:solidFill>
              <a:ea typeface="SimSun" charset="-122"/>
            </a:endParaRPr>
          </a:p>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Submission modes:</a:t>
            </a:r>
          </a:p>
          <a:p>
            <a:pPr marL="519113" lvl="1"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CAA </a:t>
            </a:r>
            <a:r>
              <a:rPr lang="en-GB" sz="1800" b="1" dirty="0" smtClean="0">
                <a:solidFill>
                  <a:srgbClr val="120C80"/>
                </a:solidFill>
                <a:ea typeface="SimSun" charset="-122"/>
              </a:rPr>
              <a:t>APIs </a:t>
            </a:r>
            <a:r>
              <a:rPr lang="en-GB" sz="1800" b="1" dirty="0">
                <a:solidFill>
                  <a:srgbClr val="120C80"/>
                </a:solidFill>
                <a:ea typeface="SimSun" charset="-122"/>
              </a:rPr>
              <a:t>depending on GRID </a:t>
            </a:r>
          </a:p>
          <a:p>
            <a:pPr marL="519113" lvl="1"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a:solidFill>
                  <a:srgbClr val="120C80"/>
                </a:solidFill>
                <a:ea typeface="SimSun" charset="-122"/>
              </a:rPr>
              <a:t>Command </a:t>
            </a:r>
            <a:r>
              <a:rPr lang="en-GB" sz="1800" b="1" dirty="0" smtClean="0">
                <a:solidFill>
                  <a:srgbClr val="120C80"/>
                </a:solidFill>
                <a:ea typeface="SimSun" charset="-122"/>
              </a:rPr>
              <a:t>line</a:t>
            </a:r>
          </a:p>
          <a:p>
            <a:pPr marL="519113" lvl="1"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smtClean="0">
                <a:solidFill>
                  <a:srgbClr val="120C80"/>
                </a:solidFill>
                <a:ea typeface="SimSun" charset="-122"/>
              </a:rPr>
              <a:t>Based on Microsoft Compute </a:t>
            </a:r>
            <a:br>
              <a:rPr lang="en-GB" sz="1800" b="1" dirty="0" smtClean="0">
                <a:solidFill>
                  <a:srgbClr val="120C80"/>
                </a:solidFill>
                <a:ea typeface="SimSun" charset="-122"/>
              </a:rPr>
            </a:br>
            <a:r>
              <a:rPr lang="en-GB" sz="1800" b="1" dirty="0" smtClean="0">
                <a:solidFill>
                  <a:srgbClr val="120C80"/>
                </a:solidFill>
                <a:ea typeface="SimSun" charset="-122"/>
              </a:rPr>
              <a:t>Cluster Service 2003 (CCS)</a:t>
            </a:r>
          </a:p>
          <a:p>
            <a:pPr marL="61913"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dirty="0" smtClean="0">
                <a:solidFill>
                  <a:srgbClr val="120C80"/>
                </a:solidFill>
                <a:ea typeface="SimSun" charset="-122"/>
              </a:rPr>
              <a:t>NOTE: Additional Hardware could be</a:t>
            </a:r>
            <a:br>
              <a:rPr lang="en-GB" sz="1800" b="1" dirty="0" smtClean="0">
                <a:solidFill>
                  <a:srgbClr val="120C80"/>
                </a:solidFill>
                <a:ea typeface="SimSun" charset="-122"/>
              </a:rPr>
            </a:br>
            <a:r>
              <a:rPr lang="en-GB" sz="1800" b="1" dirty="0" smtClean="0">
                <a:solidFill>
                  <a:srgbClr val="120C80"/>
                </a:solidFill>
                <a:ea typeface="SimSun" charset="-122"/>
              </a:rPr>
              <a:t>deployed on remote sites for batch management </a:t>
            </a:r>
            <a:r>
              <a:rPr lang="fr-FR" sz="1800" b="1" dirty="0" smtClean="0">
                <a:solidFill>
                  <a:srgbClr val="120C80"/>
                </a:solidFill>
                <a:ea typeface="SimSun" charset="-122"/>
              </a:rPr>
              <a:t>–</a:t>
            </a:r>
            <a:r>
              <a:rPr lang="en-GB" sz="1800" b="1" dirty="0" smtClean="0">
                <a:solidFill>
                  <a:srgbClr val="120C80"/>
                </a:solidFill>
                <a:ea typeface="SimSun" charset="-122"/>
              </a:rPr>
              <a:t/>
            </a:r>
            <a:br>
              <a:rPr lang="en-GB" sz="1800" b="1" dirty="0" smtClean="0">
                <a:solidFill>
                  <a:srgbClr val="120C80"/>
                </a:solidFill>
                <a:ea typeface="SimSun" charset="-122"/>
              </a:rPr>
            </a:br>
            <a:r>
              <a:rPr lang="en-GB" sz="1800" b="1" dirty="0" smtClean="0">
                <a:solidFill>
                  <a:srgbClr val="120C80"/>
                </a:solidFill>
                <a:ea typeface="SimSun" charset="-122"/>
              </a:rPr>
              <a:t>shown here as the “Remote” Batch Server generally running </a:t>
            </a:r>
            <a:r>
              <a:rPr lang="en-GB" sz="1800" b="1" dirty="0" err="1" smtClean="0">
                <a:solidFill>
                  <a:srgbClr val="120C80"/>
                </a:solidFill>
                <a:ea typeface="SimSun" charset="-122"/>
              </a:rPr>
              <a:t>MQseries</a:t>
            </a:r>
            <a:r>
              <a:rPr lang="en-GB" sz="1800" b="1" dirty="0" smtClean="0">
                <a:solidFill>
                  <a:srgbClr val="120C80"/>
                </a:solidFill>
                <a:ea typeface="SimSun" charset="-122"/>
              </a:rPr>
              <a:t/>
            </a:r>
            <a:br>
              <a:rPr lang="en-GB" sz="1800" b="1" dirty="0" smtClean="0">
                <a:solidFill>
                  <a:srgbClr val="120C80"/>
                </a:solidFill>
                <a:ea typeface="SimSun" charset="-122"/>
              </a:rPr>
            </a:br>
            <a:endParaRPr lang="en-GB" sz="1800" b="1" dirty="0" smtClean="0">
              <a:solidFill>
                <a:srgbClr val="120C80"/>
              </a:solidFill>
              <a:ea typeface="SimSun" charset="-122"/>
            </a:endParaRPr>
          </a:p>
          <a:p>
            <a:pPr marL="339725" indent="-339725">
              <a:lnSpc>
                <a:spcPct val="82000"/>
              </a:lnSpc>
              <a:spcBef>
                <a:spcPts val="900"/>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800" b="1" dirty="0">
              <a:solidFill>
                <a:srgbClr val="120C80"/>
              </a:solidFill>
              <a:ea typeface="SimSun" charset="-122"/>
            </a:endParaRPr>
          </a:p>
        </p:txBody>
      </p:sp>
      <p:grpSp>
        <p:nvGrpSpPr>
          <p:cNvPr id="2" name="Group 4"/>
          <p:cNvGrpSpPr>
            <a:grpSpLocks/>
          </p:cNvGrpSpPr>
          <p:nvPr/>
        </p:nvGrpSpPr>
        <p:grpSpPr bwMode="auto">
          <a:xfrm>
            <a:off x="6081713" y="933451"/>
            <a:ext cx="1990725" cy="931862"/>
            <a:chOff x="3842" y="1019"/>
            <a:chExt cx="1254" cy="587"/>
          </a:xfrm>
        </p:grpSpPr>
        <p:pic>
          <p:nvPicPr>
            <p:cNvPr id="41010" name="Picture 5" descr="j0285750"/>
            <p:cNvPicPr>
              <a:picLocks noChangeAspect="1" noChangeArrowheads="1"/>
            </p:cNvPicPr>
            <p:nvPr/>
          </p:nvPicPr>
          <p:blipFill>
            <a:blip r:embed="rId5"/>
            <a:srcRect/>
            <a:stretch>
              <a:fillRect/>
            </a:stretch>
          </p:blipFill>
          <p:spPr bwMode="auto">
            <a:xfrm>
              <a:off x="3842" y="1358"/>
              <a:ext cx="468" cy="248"/>
            </a:xfrm>
            <a:prstGeom prst="rect">
              <a:avLst/>
            </a:prstGeom>
            <a:noFill/>
            <a:ln w="9525">
              <a:noFill/>
              <a:miter lim="800000"/>
              <a:headEnd/>
              <a:tailEnd/>
            </a:ln>
          </p:spPr>
        </p:pic>
        <p:sp>
          <p:nvSpPr>
            <p:cNvPr id="41011" name="AutoShape 7"/>
            <p:cNvSpPr>
              <a:spLocks noChangeArrowheads="1"/>
            </p:cNvSpPr>
            <p:nvPr/>
          </p:nvSpPr>
          <p:spPr bwMode="auto">
            <a:xfrm>
              <a:off x="4539" y="1019"/>
              <a:ext cx="260" cy="156"/>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MCS</a:t>
              </a:r>
              <a:endParaRPr lang="en-GB" sz="1000" b="1" dirty="0">
                <a:solidFill>
                  <a:srgbClr val="120C80"/>
                </a:solidFill>
                <a:ea typeface="SimSun" charset="-122"/>
              </a:endParaRPr>
            </a:p>
          </p:txBody>
        </p:sp>
        <p:sp>
          <p:nvSpPr>
            <p:cNvPr id="41012" name="Line 9"/>
            <p:cNvSpPr>
              <a:spLocks noChangeShapeType="1"/>
            </p:cNvSpPr>
            <p:nvPr/>
          </p:nvSpPr>
          <p:spPr bwMode="auto">
            <a:xfrm>
              <a:off x="4991" y="1526"/>
              <a:ext cx="105" cy="29"/>
            </a:xfrm>
            <a:prstGeom prst="line">
              <a:avLst/>
            </a:prstGeom>
            <a:noFill/>
            <a:ln w="9360">
              <a:solidFill>
                <a:srgbClr val="000000"/>
              </a:solidFill>
              <a:round/>
              <a:headEnd/>
              <a:tailEnd type="triangle" w="med" len="med"/>
            </a:ln>
          </p:spPr>
          <p:txBody>
            <a:bodyPr/>
            <a:lstStyle/>
            <a:p>
              <a:endParaRPr lang="en-US"/>
            </a:p>
          </p:txBody>
        </p:sp>
        <p:sp>
          <p:nvSpPr>
            <p:cNvPr id="41013" name="Line 10"/>
            <p:cNvSpPr>
              <a:spLocks noChangeShapeType="1"/>
            </p:cNvSpPr>
            <p:nvPr/>
          </p:nvSpPr>
          <p:spPr bwMode="auto">
            <a:xfrm>
              <a:off x="4262" y="1493"/>
              <a:ext cx="335" cy="1"/>
            </a:xfrm>
            <a:prstGeom prst="line">
              <a:avLst/>
            </a:prstGeom>
            <a:noFill/>
            <a:ln w="9360">
              <a:solidFill>
                <a:srgbClr val="000000"/>
              </a:solidFill>
              <a:round/>
              <a:headEnd/>
              <a:tailEnd type="triangle" w="med" len="med"/>
            </a:ln>
          </p:spPr>
          <p:txBody>
            <a:bodyPr/>
            <a:lstStyle/>
            <a:p>
              <a:endParaRPr lang="en-US"/>
            </a:p>
          </p:txBody>
        </p:sp>
      </p:grpSp>
      <p:sp>
        <p:nvSpPr>
          <p:cNvPr id="41009" name="AutoShape 11"/>
          <p:cNvSpPr>
            <a:spLocks noChangeArrowheads="1"/>
          </p:cNvSpPr>
          <p:nvPr/>
        </p:nvSpPr>
        <p:spPr bwMode="auto">
          <a:xfrm>
            <a:off x="6089651" y="1862138"/>
            <a:ext cx="588963" cy="273050"/>
          </a:xfrm>
          <a:prstGeom prst="roundRect">
            <a:avLst>
              <a:gd name="adj" fmla="val 579"/>
            </a:avLst>
          </a:prstGeom>
          <a:noFill/>
          <a:ln w="9525">
            <a:noFill/>
            <a:round/>
            <a:headEnd/>
            <a:tailEnd/>
          </a:ln>
        </p:spPr>
        <p:txBody>
          <a:bodyPr wrap="none" lIns="90000" tIns="46800" rIns="36000" bIns="46800">
            <a:spAutoFit/>
          </a:bodyPr>
          <a:lstStyle/>
          <a:p>
            <a:pPr>
              <a:lnSpc>
                <a:spcPct val="97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120C80"/>
                </a:solidFill>
                <a:latin typeface="Times New Roman" pitchFamily="18" charset="0"/>
                <a:ea typeface="SimSun" charset="-122"/>
              </a:rPr>
              <a:t>“local”</a:t>
            </a:r>
          </a:p>
        </p:txBody>
      </p:sp>
      <p:grpSp>
        <p:nvGrpSpPr>
          <p:cNvPr id="3" name="Group 12"/>
          <p:cNvGrpSpPr>
            <a:grpSpLocks/>
          </p:cNvGrpSpPr>
          <p:nvPr/>
        </p:nvGrpSpPr>
        <p:grpSpPr bwMode="auto">
          <a:xfrm>
            <a:off x="4745039" y="2795589"/>
            <a:ext cx="3341688" cy="1401762"/>
            <a:chOff x="2989" y="1761"/>
            <a:chExt cx="2105" cy="883"/>
          </a:xfrm>
        </p:grpSpPr>
        <p:grpSp>
          <p:nvGrpSpPr>
            <p:cNvPr id="4" name="Group 13"/>
            <p:cNvGrpSpPr>
              <a:grpSpLocks/>
            </p:cNvGrpSpPr>
            <p:nvPr/>
          </p:nvGrpSpPr>
          <p:grpSpPr bwMode="auto">
            <a:xfrm>
              <a:off x="2989" y="1761"/>
              <a:ext cx="2105" cy="817"/>
              <a:chOff x="2989" y="1761"/>
              <a:chExt cx="2105" cy="817"/>
            </a:xfrm>
          </p:grpSpPr>
          <p:pic>
            <p:nvPicPr>
              <p:cNvPr id="41001" name="Picture 14" descr="j0285750"/>
              <p:cNvPicPr>
                <a:picLocks noChangeAspect="1" noChangeArrowheads="1"/>
              </p:cNvPicPr>
              <p:nvPr/>
            </p:nvPicPr>
            <p:blipFill>
              <a:blip r:embed="rId5"/>
              <a:srcRect/>
              <a:stretch>
                <a:fillRect/>
              </a:stretch>
            </p:blipFill>
            <p:spPr bwMode="auto">
              <a:xfrm>
                <a:off x="2989" y="2052"/>
                <a:ext cx="468" cy="248"/>
              </a:xfrm>
              <a:prstGeom prst="rect">
                <a:avLst/>
              </a:prstGeom>
              <a:noFill/>
              <a:ln w="9525">
                <a:noFill/>
                <a:miter lim="800000"/>
                <a:headEnd/>
                <a:tailEnd/>
              </a:ln>
            </p:spPr>
          </p:pic>
          <p:sp>
            <p:nvSpPr>
              <p:cNvPr id="41002" name="AutoShape 16"/>
              <p:cNvSpPr>
                <a:spLocks noChangeArrowheads="1"/>
              </p:cNvSpPr>
              <p:nvPr/>
            </p:nvSpPr>
            <p:spPr bwMode="auto">
              <a:xfrm>
                <a:off x="4496" y="1761"/>
                <a:ext cx="260" cy="156"/>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MCS</a:t>
                </a:r>
                <a:endParaRPr lang="en-GB" sz="1000" b="1" dirty="0">
                  <a:solidFill>
                    <a:srgbClr val="120C80"/>
                  </a:solidFill>
                  <a:ea typeface="SimSun" charset="-122"/>
                </a:endParaRPr>
              </a:p>
            </p:txBody>
          </p:sp>
          <p:sp>
            <p:nvSpPr>
              <p:cNvPr id="41003" name="Line 18"/>
              <p:cNvSpPr>
                <a:spLocks noChangeShapeType="1"/>
              </p:cNvSpPr>
              <p:nvPr/>
            </p:nvSpPr>
            <p:spPr bwMode="auto">
              <a:xfrm>
                <a:off x="4988" y="2220"/>
                <a:ext cx="106" cy="56"/>
              </a:xfrm>
              <a:prstGeom prst="line">
                <a:avLst/>
              </a:prstGeom>
              <a:noFill/>
              <a:ln w="9360">
                <a:solidFill>
                  <a:srgbClr val="000000"/>
                </a:solidFill>
                <a:round/>
                <a:headEnd/>
                <a:tailEnd type="triangle" w="med" len="med"/>
              </a:ln>
            </p:spPr>
            <p:txBody>
              <a:bodyPr/>
              <a:lstStyle/>
              <a:p>
                <a:endParaRPr lang="en-US"/>
              </a:p>
            </p:txBody>
          </p:sp>
          <p:sp>
            <p:nvSpPr>
              <p:cNvPr id="41004" name="Line 19"/>
              <p:cNvSpPr>
                <a:spLocks noChangeShapeType="1"/>
              </p:cNvSpPr>
              <p:nvPr/>
            </p:nvSpPr>
            <p:spPr bwMode="auto">
              <a:xfrm flipV="1">
                <a:off x="4176" y="2112"/>
                <a:ext cx="464" cy="24"/>
              </a:xfrm>
              <a:prstGeom prst="line">
                <a:avLst/>
              </a:prstGeom>
              <a:noFill/>
              <a:ln w="9360">
                <a:solidFill>
                  <a:srgbClr val="000000"/>
                </a:solidFill>
                <a:round/>
                <a:headEnd/>
                <a:tailEnd type="triangle" w="med" len="med"/>
              </a:ln>
            </p:spPr>
            <p:txBody>
              <a:bodyPr/>
              <a:lstStyle/>
              <a:p>
                <a:endParaRPr lang="en-US"/>
              </a:p>
            </p:txBody>
          </p:sp>
          <p:pic>
            <p:nvPicPr>
              <p:cNvPr id="41005" name="Picture 20" descr="server"/>
              <p:cNvPicPr>
                <a:picLocks noChangeAspect="1" noChangeArrowheads="1"/>
              </p:cNvPicPr>
              <p:nvPr/>
            </p:nvPicPr>
            <p:blipFill>
              <a:blip r:embed="rId6"/>
              <a:srcRect/>
              <a:stretch>
                <a:fillRect/>
              </a:stretch>
            </p:blipFill>
            <p:spPr bwMode="auto">
              <a:xfrm>
                <a:off x="3881" y="2031"/>
                <a:ext cx="366" cy="361"/>
              </a:xfrm>
              <a:prstGeom prst="rect">
                <a:avLst/>
              </a:prstGeom>
              <a:noFill/>
              <a:ln w="9525">
                <a:noFill/>
                <a:miter lim="800000"/>
                <a:headEnd/>
                <a:tailEnd/>
              </a:ln>
            </p:spPr>
          </p:pic>
          <p:sp>
            <p:nvSpPr>
              <p:cNvPr id="41006" name="Line 21"/>
              <p:cNvSpPr>
                <a:spLocks noChangeShapeType="1"/>
              </p:cNvSpPr>
              <p:nvPr/>
            </p:nvSpPr>
            <p:spPr bwMode="auto">
              <a:xfrm>
                <a:off x="3521" y="2187"/>
                <a:ext cx="335" cy="1"/>
              </a:xfrm>
              <a:prstGeom prst="line">
                <a:avLst/>
              </a:prstGeom>
              <a:noFill/>
              <a:ln w="9360">
                <a:solidFill>
                  <a:srgbClr val="000000"/>
                </a:solidFill>
                <a:round/>
                <a:headEnd/>
                <a:tailEnd type="triangle" w="med" len="med"/>
              </a:ln>
            </p:spPr>
            <p:txBody>
              <a:bodyPr/>
              <a:lstStyle/>
              <a:p>
                <a:endParaRPr lang="en-US"/>
              </a:p>
            </p:txBody>
          </p:sp>
          <p:sp>
            <p:nvSpPr>
              <p:cNvPr id="41007" name="AutoShape 22"/>
              <p:cNvSpPr>
                <a:spLocks noChangeArrowheads="1"/>
              </p:cNvSpPr>
              <p:nvPr/>
            </p:nvSpPr>
            <p:spPr bwMode="auto">
              <a:xfrm>
                <a:off x="4022" y="2366"/>
                <a:ext cx="81" cy="212"/>
              </a:xfrm>
              <a:prstGeom prst="roundRect">
                <a:avLst>
                  <a:gd name="adj" fmla="val 1250"/>
                </a:avLst>
              </a:prstGeom>
              <a:noFill/>
              <a:ln w="9525">
                <a:no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grpSp>
        <p:sp>
          <p:nvSpPr>
            <p:cNvPr id="40999" name="AutoShape 23"/>
            <p:cNvSpPr>
              <a:spLocks noChangeArrowheads="1"/>
            </p:cNvSpPr>
            <p:nvPr/>
          </p:nvSpPr>
          <p:spPr bwMode="auto">
            <a:xfrm>
              <a:off x="3015" y="2352"/>
              <a:ext cx="594" cy="172"/>
            </a:xfrm>
            <a:prstGeom prst="roundRect">
              <a:avLst>
                <a:gd name="adj" fmla="val 579"/>
              </a:avLst>
            </a:prstGeom>
            <a:noFill/>
            <a:ln w="9525">
              <a:noFill/>
              <a:round/>
              <a:headEnd/>
              <a:tailEnd/>
            </a:ln>
          </p:spPr>
          <p:txBody>
            <a:bodyPr wrap="none" lIns="90000" tIns="46800" rIns="36000" bIns="46800">
              <a:spAutoFit/>
            </a:bodyPr>
            <a:lstStyle/>
            <a:p>
              <a:pPr>
                <a:lnSpc>
                  <a:spcPct val="97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120C80"/>
                  </a:solidFill>
                  <a:latin typeface="Times New Roman" pitchFamily="18" charset="0"/>
                  <a:ea typeface="SimSun" charset="-122"/>
                </a:rPr>
                <a:t>“Submitter”</a:t>
              </a:r>
            </a:p>
          </p:txBody>
        </p:sp>
        <p:sp>
          <p:nvSpPr>
            <p:cNvPr id="41000" name="AutoShape 24"/>
            <p:cNvSpPr>
              <a:spLocks noChangeArrowheads="1"/>
            </p:cNvSpPr>
            <p:nvPr/>
          </p:nvSpPr>
          <p:spPr bwMode="auto">
            <a:xfrm>
              <a:off x="3812" y="2358"/>
              <a:ext cx="621" cy="286"/>
            </a:xfrm>
            <a:prstGeom prst="roundRect">
              <a:avLst>
                <a:gd name="adj" fmla="val 579"/>
              </a:avLst>
            </a:prstGeom>
            <a:noFill/>
            <a:ln w="9525">
              <a:noFill/>
              <a:round/>
              <a:headEnd/>
              <a:tailEnd/>
            </a:ln>
          </p:spPr>
          <p:txBody>
            <a:bodyPr wrap="none" lIns="90000" tIns="46800" rIns="36000" bIns="46800">
              <a:spAutoFit/>
            </a:bodyPr>
            <a:lstStyle/>
            <a:p>
              <a:pPr>
                <a:lnSpc>
                  <a:spcPct val="97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dirty="0">
                  <a:solidFill>
                    <a:srgbClr val="120C80"/>
                  </a:solidFill>
                  <a:latin typeface="Times New Roman" pitchFamily="18" charset="0"/>
                  <a:ea typeface="SimSun" charset="-122"/>
                </a:rPr>
                <a:t>“Remote</a:t>
              </a:r>
              <a:r>
                <a:rPr lang="en-GB" sz="1200" b="1" dirty="0" smtClean="0">
                  <a:solidFill>
                    <a:srgbClr val="120C80"/>
                  </a:solidFill>
                  <a:latin typeface="Times New Roman" pitchFamily="18" charset="0"/>
                  <a:ea typeface="SimSun" charset="-122"/>
                </a:rPr>
                <a:t>”</a:t>
              </a:r>
            </a:p>
            <a:p>
              <a:pPr>
                <a:lnSpc>
                  <a:spcPct val="97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dirty="0" smtClean="0">
                  <a:solidFill>
                    <a:srgbClr val="120C80"/>
                  </a:solidFill>
                  <a:latin typeface="Times New Roman" pitchFamily="18" charset="0"/>
                  <a:ea typeface="SimSun" charset="-122"/>
                </a:rPr>
                <a:t>Batch Server</a:t>
              </a:r>
              <a:endParaRPr lang="en-GB" sz="1200" b="1" dirty="0">
                <a:solidFill>
                  <a:srgbClr val="120C80"/>
                </a:solidFill>
                <a:latin typeface="Times New Roman" pitchFamily="18" charset="0"/>
                <a:ea typeface="SimSun" charset="-122"/>
              </a:endParaRPr>
            </a:p>
          </p:txBody>
        </p:sp>
      </p:grpSp>
      <p:grpSp>
        <p:nvGrpSpPr>
          <p:cNvPr id="5" name="Group 25"/>
          <p:cNvGrpSpPr>
            <a:grpSpLocks/>
          </p:cNvGrpSpPr>
          <p:nvPr/>
        </p:nvGrpSpPr>
        <p:grpSpPr bwMode="auto">
          <a:xfrm>
            <a:off x="4816474" y="4243388"/>
            <a:ext cx="3260725" cy="1331912"/>
            <a:chOff x="3034" y="2673"/>
            <a:chExt cx="2054" cy="839"/>
          </a:xfrm>
        </p:grpSpPr>
        <p:sp>
          <p:nvSpPr>
            <p:cNvPr id="40984" name="AutoShape 26"/>
            <p:cNvSpPr>
              <a:spLocks noChangeArrowheads="1"/>
            </p:cNvSpPr>
            <p:nvPr/>
          </p:nvSpPr>
          <p:spPr bwMode="auto">
            <a:xfrm>
              <a:off x="3034" y="2801"/>
              <a:ext cx="1176" cy="522"/>
            </a:xfrm>
            <a:prstGeom prst="roundRect">
              <a:avLst>
                <a:gd name="adj" fmla="val 16667"/>
              </a:avLst>
            </a:prstGeom>
            <a:solidFill>
              <a:srgbClr val="99CC00">
                <a:alpha val="50195"/>
              </a:srgbClr>
            </a:solidFill>
            <a:ln w="93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40985" name="AutoShape 28"/>
            <p:cNvSpPr>
              <a:spLocks noChangeArrowheads="1"/>
            </p:cNvSpPr>
            <p:nvPr/>
          </p:nvSpPr>
          <p:spPr bwMode="auto">
            <a:xfrm>
              <a:off x="4514" y="2673"/>
              <a:ext cx="260" cy="156"/>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MCS</a:t>
              </a:r>
              <a:endParaRPr lang="en-GB" sz="1000" b="1" dirty="0">
                <a:solidFill>
                  <a:srgbClr val="120C80"/>
                </a:solidFill>
                <a:ea typeface="SimSun" charset="-122"/>
              </a:endParaRPr>
            </a:p>
          </p:txBody>
        </p:sp>
        <p:sp>
          <p:nvSpPr>
            <p:cNvPr id="40986" name="Line 30"/>
            <p:cNvSpPr>
              <a:spLocks noChangeShapeType="1"/>
            </p:cNvSpPr>
            <p:nvPr/>
          </p:nvSpPr>
          <p:spPr bwMode="auto">
            <a:xfrm>
              <a:off x="4982" y="3004"/>
              <a:ext cx="106" cy="56"/>
            </a:xfrm>
            <a:prstGeom prst="line">
              <a:avLst/>
            </a:prstGeom>
            <a:noFill/>
            <a:ln w="9360">
              <a:solidFill>
                <a:srgbClr val="000000"/>
              </a:solidFill>
              <a:round/>
              <a:headEnd/>
              <a:tailEnd type="triangle" w="med" len="med"/>
            </a:ln>
          </p:spPr>
          <p:txBody>
            <a:bodyPr/>
            <a:lstStyle/>
            <a:p>
              <a:endParaRPr lang="en-US"/>
            </a:p>
          </p:txBody>
        </p:sp>
        <p:sp>
          <p:nvSpPr>
            <p:cNvPr id="40987" name="Line 31"/>
            <p:cNvSpPr>
              <a:spLocks noChangeShapeType="1"/>
            </p:cNvSpPr>
            <p:nvPr/>
          </p:nvSpPr>
          <p:spPr bwMode="auto">
            <a:xfrm>
              <a:off x="4261" y="2989"/>
              <a:ext cx="335" cy="1"/>
            </a:xfrm>
            <a:prstGeom prst="line">
              <a:avLst/>
            </a:prstGeom>
            <a:noFill/>
            <a:ln w="9360">
              <a:solidFill>
                <a:srgbClr val="000000"/>
              </a:solidFill>
              <a:round/>
              <a:headEnd/>
              <a:tailEnd type="triangle" w="med" len="med"/>
            </a:ln>
          </p:spPr>
          <p:txBody>
            <a:bodyPr/>
            <a:lstStyle/>
            <a:p>
              <a:endParaRPr lang="en-US"/>
            </a:p>
          </p:txBody>
        </p:sp>
        <p:pic>
          <p:nvPicPr>
            <p:cNvPr id="40988" name="Picture 32" descr="server"/>
            <p:cNvPicPr>
              <a:picLocks noChangeAspect="1" noChangeArrowheads="1"/>
            </p:cNvPicPr>
            <p:nvPr/>
          </p:nvPicPr>
          <p:blipFill>
            <a:blip r:embed="rId6"/>
            <a:srcRect/>
            <a:stretch>
              <a:fillRect/>
            </a:stretch>
          </p:blipFill>
          <p:spPr bwMode="auto">
            <a:xfrm>
              <a:off x="3773" y="2821"/>
              <a:ext cx="208" cy="205"/>
            </a:xfrm>
            <a:prstGeom prst="rect">
              <a:avLst/>
            </a:prstGeom>
            <a:noFill/>
            <a:ln w="9525">
              <a:noFill/>
              <a:miter lim="800000"/>
              <a:headEnd/>
              <a:tailEnd/>
            </a:ln>
          </p:spPr>
        </p:pic>
        <p:pic>
          <p:nvPicPr>
            <p:cNvPr id="40989" name="Picture 33" descr="server"/>
            <p:cNvPicPr>
              <a:picLocks noChangeAspect="1" noChangeArrowheads="1"/>
            </p:cNvPicPr>
            <p:nvPr/>
          </p:nvPicPr>
          <p:blipFill>
            <a:blip r:embed="rId6"/>
            <a:srcRect/>
            <a:stretch>
              <a:fillRect/>
            </a:stretch>
          </p:blipFill>
          <p:spPr bwMode="auto">
            <a:xfrm>
              <a:off x="3869" y="2917"/>
              <a:ext cx="208" cy="205"/>
            </a:xfrm>
            <a:prstGeom prst="rect">
              <a:avLst/>
            </a:prstGeom>
            <a:noFill/>
            <a:ln w="9525">
              <a:noFill/>
              <a:miter lim="800000"/>
              <a:headEnd/>
              <a:tailEnd/>
            </a:ln>
          </p:spPr>
        </p:pic>
        <p:pic>
          <p:nvPicPr>
            <p:cNvPr id="40990" name="Picture 34" descr="server"/>
            <p:cNvPicPr>
              <a:picLocks noChangeAspect="1" noChangeArrowheads="1"/>
            </p:cNvPicPr>
            <p:nvPr/>
          </p:nvPicPr>
          <p:blipFill>
            <a:blip r:embed="rId6"/>
            <a:srcRect/>
            <a:stretch>
              <a:fillRect/>
            </a:stretch>
          </p:blipFill>
          <p:spPr bwMode="auto">
            <a:xfrm>
              <a:off x="3965" y="3013"/>
              <a:ext cx="208" cy="205"/>
            </a:xfrm>
            <a:prstGeom prst="rect">
              <a:avLst/>
            </a:prstGeom>
            <a:noFill/>
            <a:ln w="9525">
              <a:noFill/>
              <a:miter lim="800000"/>
              <a:headEnd/>
              <a:tailEnd/>
            </a:ln>
          </p:spPr>
        </p:pic>
        <p:pic>
          <p:nvPicPr>
            <p:cNvPr id="40991" name="Picture 35" descr="server"/>
            <p:cNvPicPr>
              <a:picLocks noChangeAspect="1" noChangeArrowheads="1"/>
            </p:cNvPicPr>
            <p:nvPr/>
          </p:nvPicPr>
          <p:blipFill>
            <a:blip r:embed="rId6"/>
            <a:srcRect/>
            <a:stretch>
              <a:fillRect/>
            </a:stretch>
          </p:blipFill>
          <p:spPr bwMode="auto">
            <a:xfrm>
              <a:off x="3455" y="2857"/>
              <a:ext cx="208" cy="205"/>
            </a:xfrm>
            <a:prstGeom prst="rect">
              <a:avLst/>
            </a:prstGeom>
            <a:noFill/>
            <a:ln w="9525">
              <a:noFill/>
              <a:miter lim="800000"/>
              <a:headEnd/>
              <a:tailEnd/>
            </a:ln>
          </p:spPr>
        </p:pic>
        <p:pic>
          <p:nvPicPr>
            <p:cNvPr id="40992" name="Picture 36" descr="server"/>
            <p:cNvPicPr>
              <a:picLocks noChangeAspect="1" noChangeArrowheads="1"/>
            </p:cNvPicPr>
            <p:nvPr/>
          </p:nvPicPr>
          <p:blipFill>
            <a:blip r:embed="rId6"/>
            <a:srcRect/>
            <a:stretch>
              <a:fillRect/>
            </a:stretch>
          </p:blipFill>
          <p:spPr bwMode="auto">
            <a:xfrm>
              <a:off x="3551" y="2953"/>
              <a:ext cx="208" cy="205"/>
            </a:xfrm>
            <a:prstGeom prst="rect">
              <a:avLst/>
            </a:prstGeom>
            <a:noFill/>
            <a:ln w="9525">
              <a:noFill/>
              <a:miter lim="800000"/>
              <a:headEnd/>
              <a:tailEnd/>
            </a:ln>
          </p:spPr>
        </p:pic>
        <p:pic>
          <p:nvPicPr>
            <p:cNvPr id="40993" name="Picture 37" descr="server"/>
            <p:cNvPicPr>
              <a:picLocks noChangeAspect="1" noChangeArrowheads="1"/>
            </p:cNvPicPr>
            <p:nvPr/>
          </p:nvPicPr>
          <p:blipFill>
            <a:blip r:embed="rId6"/>
            <a:srcRect/>
            <a:stretch>
              <a:fillRect/>
            </a:stretch>
          </p:blipFill>
          <p:spPr bwMode="auto">
            <a:xfrm>
              <a:off x="3647" y="3049"/>
              <a:ext cx="208" cy="205"/>
            </a:xfrm>
            <a:prstGeom prst="rect">
              <a:avLst/>
            </a:prstGeom>
            <a:noFill/>
            <a:ln w="9525">
              <a:noFill/>
              <a:miter lim="800000"/>
              <a:headEnd/>
              <a:tailEnd/>
            </a:ln>
          </p:spPr>
        </p:pic>
        <p:pic>
          <p:nvPicPr>
            <p:cNvPr id="40994" name="Picture 40"/>
            <p:cNvPicPr>
              <a:picLocks noChangeAspect="1" noChangeArrowheads="1"/>
            </p:cNvPicPr>
            <p:nvPr/>
          </p:nvPicPr>
          <p:blipFill>
            <a:blip r:embed="rId6"/>
            <a:srcRect/>
            <a:stretch>
              <a:fillRect/>
            </a:stretch>
          </p:blipFill>
          <p:spPr bwMode="auto">
            <a:xfrm>
              <a:off x="3171" y="2869"/>
              <a:ext cx="208" cy="205"/>
            </a:xfrm>
            <a:prstGeom prst="rect">
              <a:avLst/>
            </a:prstGeom>
            <a:noFill/>
            <a:ln w="9525">
              <a:noFill/>
              <a:miter lim="800000"/>
              <a:headEnd/>
              <a:tailEnd/>
            </a:ln>
          </p:spPr>
        </p:pic>
        <p:pic>
          <p:nvPicPr>
            <p:cNvPr id="40995" name="Picture 41" descr="server"/>
            <p:cNvPicPr>
              <a:picLocks noChangeAspect="1" noChangeArrowheads="1"/>
            </p:cNvPicPr>
            <p:nvPr/>
          </p:nvPicPr>
          <p:blipFill>
            <a:blip r:embed="rId6"/>
            <a:srcRect/>
            <a:stretch>
              <a:fillRect/>
            </a:stretch>
          </p:blipFill>
          <p:spPr bwMode="auto">
            <a:xfrm>
              <a:off x="3233" y="2965"/>
              <a:ext cx="208" cy="205"/>
            </a:xfrm>
            <a:prstGeom prst="rect">
              <a:avLst/>
            </a:prstGeom>
            <a:noFill/>
            <a:ln w="9525">
              <a:noFill/>
              <a:miter lim="800000"/>
              <a:headEnd/>
              <a:tailEnd/>
            </a:ln>
          </p:spPr>
        </p:pic>
        <p:pic>
          <p:nvPicPr>
            <p:cNvPr id="40996" name="Picture 42" descr="server"/>
            <p:cNvPicPr>
              <a:picLocks noChangeAspect="1" noChangeArrowheads="1"/>
            </p:cNvPicPr>
            <p:nvPr/>
          </p:nvPicPr>
          <p:blipFill>
            <a:blip r:embed="rId6"/>
            <a:srcRect/>
            <a:stretch>
              <a:fillRect/>
            </a:stretch>
          </p:blipFill>
          <p:spPr bwMode="auto">
            <a:xfrm>
              <a:off x="3329" y="3061"/>
              <a:ext cx="208" cy="205"/>
            </a:xfrm>
            <a:prstGeom prst="rect">
              <a:avLst/>
            </a:prstGeom>
            <a:noFill/>
            <a:ln w="9525">
              <a:noFill/>
              <a:miter lim="800000"/>
              <a:headEnd/>
              <a:tailEnd/>
            </a:ln>
          </p:spPr>
        </p:pic>
        <p:sp>
          <p:nvSpPr>
            <p:cNvPr id="40997" name="AutoShape 43"/>
            <p:cNvSpPr>
              <a:spLocks noChangeArrowheads="1"/>
            </p:cNvSpPr>
            <p:nvPr/>
          </p:nvSpPr>
          <p:spPr bwMode="auto">
            <a:xfrm>
              <a:off x="3400" y="3340"/>
              <a:ext cx="428" cy="172"/>
            </a:xfrm>
            <a:prstGeom prst="roundRect">
              <a:avLst>
                <a:gd name="adj" fmla="val 579"/>
              </a:avLst>
            </a:prstGeom>
            <a:noFill/>
            <a:ln w="9525">
              <a:noFill/>
              <a:round/>
              <a:headEnd/>
              <a:tailEnd/>
            </a:ln>
          </p:spPr>
          <p:txBody>
            <a:bodyPr wrap="none" lIns="90000" tIns="46800" rIns="36000" bIns="46800">
              <a:spAutoFit/>
            </a:bodyPr>
            <a:lstStyle/>
            <a:p>
              <a:pPr>
                <a:lnSpc>
                  <a:spcPct val="97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120C80"/>
                  </a:solidFill>
                  <a:latin typeface="Times New Roman" pitchFamily="18" charset="0"/>
                  <a:ea typeface="SimSun" charset="-122"/>
                </a:rPr>
                <a:t>“GRID”</a:t>
              </a:r>
            </a:p>
          </p:txBody>
        </p:sp>
      </p:grpSp>
      <p:sp>
        <p:nvSpPr>
          <p:cNvPr id="40967" name="AutoShape 44"/>
          <p:cNvSpPr>
            <a:spLocks noChangeArrowheads="1"/>
          </p:cNvSpPr>
          <p:nvPr/>
        </p:nvSpPr>
        <p:spPr bwMode="auto">
          <a:xfrm>
            <a:off x="6851650" y="1401763"/>
            <a:ext cx="304800" cy="247650"/>
          </a:xfrm>
          <a:prstGeom prst="roundRect">
            <a:avLst>
              <a:gd name="adj" fmla="val 648"/>
            </a:avLst>
          </a:prstGeom>
          <a:noFill/>
          <a:ln w="9525">
            <a:noFill/>
            <a:round/>
            <a:headEnd/>
            <a:tailEnd/>
          </a:ln>
        </p:spPr>
        <p:txBody>
          <a:bodyPr wrap="none" lIns="45720" tIns="46800" rIns="4572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ea typeface="SimSun" charset="-122"/>
              </a:rPr>
              <a:t>http</a:t>
            </a:r>
          </a:p>
        </p:txBody>
      </p:sp>
      <p:sp>
        <p:nvSpPr>
          <p:cNvPr id="40968" name="AutoShape 45"/>
          <p:cNvSpPr>
            <a:spLocks noChangeArrowheads="1"/>
          </p:cNvSpPr>
          <p:nvPr/>
        </p:nvSpPr>
        <p:spPr bwMode="auto">
          <a:xfrm>
            <a:off x="6862763" y="3100388"/>
            <a:ext cx="304800" cy="247650"/>
          </a:xfrm>
          <a:prstGeom prst="roundRect">
            <a:avLst>
              <a:gd name="adj" fmla="val 648"/>
            </a:avLst>
          </a:prstGeom>
          <a:noFill/>
          <a:ln w="9525">
            <a:noFill/>
            <a:round/>
            <a:headEnd/>
            <a:tailEnd/>
          </a:ln>
        </p:spPr>
        <p:txBody>
          <a:bodyPr wrap="none" lIns="45720" tIns="46800" rIns="4572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a:solidFill>
                  <a:srgbClr val="120C80"/>
                </a:solidFill>
                <a:ea typeface="SimSun" charset="-122"/>
              </a:rPr>
              <a:t>http</a:t>
            </a:r>
          </a:p>
        </p:txBody>
      </p:sp>
      <p:sp>
        <p:nvSpPr>
          <p:cNvPr id="40969" name="AutoShape 46"/>
          <p:cNvSpPr>
            <a:spLocks noChangeArrowheads="1"/>
          </p:cNvSpPr>
          <p:nvPr/>
        </p:nvSpPr>
        <p:spPr bwMode="auto">
          <a:xfrm>
            <a:off x="6886575" y="4497388"/>
            <a:ext cx="304800" cy="247650"/>
          </a:xfrm>
          <a:prstGeom prst="roundRect">
            <a:avLst>
              <a:gd name="adj" fmla="val 648"/>
            </a:avLst>
          </a:prstGeom>
          <a:noFill/>
          <a:ln w="9525">
            <a:noFill/>
            <a:round/>
            <a:headEnd/>
            <a:tailEnd/>
          </a:ln>
        </p:spPr>
        <p:txBody>
          <a:bodyPr wrap="none" lIns="45720" tIns="46800" rIns="4572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ea typeface="SimSun" charset="-122"/>
              </a:rPr>
              <a:t>http</a:t>
            </a:r>
          </a:p>
        </p:txBody>
      </p:sp>
      <p:sp>
        <p:nvSpPr>
          <p:cNvPr id="40970" name="Text Box 47"/>
          <p:cNvSpPr txBox="1">
            <a:spLocks noChangeArrowheads="1"/>
          </p:cNvSpPr>
          <p:nvPr/>
        </p:nvSpPr>
        <p:spPr bwMode="auto">
          <a:xfrm>
            <a:off x="5461000" y="2927350"/>
            <a:ext cx="1231900" cy="406138"/>
          </a:xfrm>
          <a:prstGeom prst="rect">
            <a:avLst/>
          </a:prstGeom>
          <a:noFill/>
          <a:ln w="9525">
            <a:noFill/>
            <a:miter lim="800000"/>
            <a:headEnd/>
            <a:tailEnd/>
          </a:ln>
        </p:spPr>
        <p:txBody>
          <a:bodyPr wrap="square" lIns="45720" tIns="46800" rIns="4572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a:solidFill>
                  <a:srgbClr val="120C80"/>
                </a:solidFill>
                <a:ea typeface="SimSun" charset="-122"/>
              </a:rPr>
              <a:t>V6 </a:t>
            </a:r>
            <a:r>
              <a:rPr lang="en-GB" sz="1000" dirty="0" smtClean="0">
                <a:solidFill>
                  <a:srgbClr val="120C80"/>
                </a:solidFill>
                <a:ea typeface="SimSun" charset="-122"/>
              </a:rPr>
              <a:t>Backbone (</a:t>
            </a:r>
            <a:r>
              <a:rPr lang="en-GB" sz="1000" dirty="0" err="1">
                <a:solidFill>
                  <a:srgbClr val="120C80"/>
                </a:solidFill>
                <a:ea typeface="SimSun" charset="-122"/>
              </a:rPr>
              <a:t>tcp</a:t>
            </a:r>
            <a:r>
              <a:rPr lang="en-GB" sz="1000" dirty="0">
                <a:solidFill>
                  <a:srgbClr val="120C80"/>
                </a:solidFill>
                <a:ea typeface="SimSun" charset="-122"/>
              </a:rPr>
              <a:t>)</a:t>
            </a:r>
          </a:p>
          <a:p>
            <a:pPr>
              <a:lnSpc>
                <a:spcPct val="103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a:solidFill>
                  <a:srgbClr val="120C80"/>
                </a:solidFill>
                <a:ea typeface="SimSun" charset="-122"/>
              </a:rPr>
              <a:t>MQ (http)</a:t>
            </a:r>
          </a:p>
        </p:txBody>
      </p:sp>
      <p:sp>
        <p:nvSpPr>
          <p:cNvPr id="40971" name="AutoShape 48"/>
          <p:cNvSpPr>
            <a:spLocks/>
          </p:cNvSpPr>
          <p:nvPr/>
        </p:nvSpPr>
        <p:spPr bwMode="auto">
          <a:xfrm>
            <a:off x="4352925" y="1830388"/>
            <a:ext cx="311150" cy="1908175"/>
          </a:xfrm>
          <a:prstGeom prst="rightBrace">
            <a:avLst>
              <a:gd name="adj1" fmla="val 51105"/>
              <a:gd name="adj2" fmla="val 50000"/>
            </a:avLst>
          </a:prstGeom>
          <a:no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0972" name="AutoShape 49"/>
          <p:cNvSpPr>
            <a:spLocks/>
          </p:cNvSpPr>
          <p:nvPr/>
        </p:nvSpPr>
        <p:spPr bwMode="auto">
          <a:xfrm>
            <a:off x="4365625" y="4132263"/>
            <a:ext cx="311150" cy="1357312"/>
          </a:xfrm>
          <a:prstGeom prst="rightBrace">
            <a:avLst>
              <a:gd name="adj1" fmla="val 36352"/>
              <a:gd name="adj2" fmla="val 50000"/>
            </a:avLst>
          </a:prstGeom>
          <a:no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0973" name="Picture 51"/>
          <p:cNvPicPr>
            <a:picLocks noChangeAspect="1" noChangeArrowheads="1"/>
          </p:cNvPicPr>
          <p:nvPr/>
        </p:nvPicPr>
        <p:blipFill>
          <a:blip r:embed="rId7"/>
          <a:srcRect/>
          <a:stretch>
            <a:fillRect/>
          </a:stretch>
        </p:blipFill>
        <p:spPr bwMode="auto">
          <a:xfrm>
            <a:off x="7356475" y="1106488"/>
            <a:ext cx="517525" cy="703262"/>
          </a:xfrm>
          <a:prstGeom prst="rect">
            <a:avLst/>
          </a:prstGeom>
          <a:noFill/>
          <a:ln w="28440">
            <a:noFill/>
            <a:miter lim="800000"/>
            <a:headEnd/>
            <a:tailEnd/>
          </a:ln>
        </p:spPr>
      </p:pic>
      <p:pic>
        <p:nvPicPr>
          <p:cNvPr id="40974" name="Picture 52"/>
          <p:cNvPicPr>
            <a:picLocks noChangeAspect="1" noChangeArrowheads="1"/>
          </p:cNvPicPr>
          <p:nvPr/>
        </p:nvPicPr>
        <p:blipFill>
          <a:blip r:embed="rId8"/>
          <a:srcRect/>
          <a:stretch>
            <a:fillRect/>
          </a:stretch>
        </p:blipFill>
        <p:spPr bwMode="auto">
          <a:xfrm>
            <a:off x="8153400" y="1371600"/>
            <a:ext cx="514350" cy="703263"/>
          </a:xfrm>
          <a:prstGeom prst="rect">
            <a:avLst/>
          </a:prstGeom>
          <a:noFill/>
          <a:ln w="28440">
            <a:noFill/>
            <a:miter lim="800000"/>
            <a:headEnd/>
            <a:tailEnd/>
          </a:ln>
        </p:spPr>
      </p:pic>
      <p:pic>
        <p:nvPicPr>
          <p:cNvPr id="40975" name="Picture 51"/>
          <p:cNvPicPr>
            <a:picLocks noChangeAspect="1" noChangeArrowheads="1"/>
          </p:cNvPicPr>
          <p:nvPr/>
        </p:nvPicPr>
        <p:blipFill>
          <a:blip r:embed="rId9"/>
          <a:srcRect/>
          <a:stretch>
            <a:fillRect/>
          </a:stretch>
        </p:blipFill>
        <p:spPr bwMode="auto">
          <a:xfrm>
            <a:off x="7402513" y="2792413"/>
            <a:ext cx="515937" cy="703262"/>
          </a:xfrm>
          <a:prstGeom prst="rect">
            <a:avLst/>
          </a:prstGeom>
          <a:noFill/>
          <a:ln w="28440">
            <a:noFill/>
            <a:miter lim="800000"/>
            <a:headEnd/>
            <a:tailEnd/>
          </a:ln>
        </p:spPr>
      </p:pic>
      <p:pic>
        <p:nvPicPr>
          <p:cNvPr id="40976" name="Picture 51"/>
          <p:cNvPicPr>
            <a:picLocks noChangeAspect="1" noChangeArrowheads="1"/>
          </p:cNvPicPr>
          <p:nvPr/>
        </p:nvPicPr>
        <p:blipFill>
          <a:blip r:embed="rId9"/>
          <a:srcRect/>
          <a:stretch>
            <a:fillRect/>
          </a:stretch>
        </p:blipFill>
        <p:spPr bwMode="auto">
          <a:xfrm>
            <a:off x="7377113" y="4319588"/>
            <a:ext cx="515937" cy="701675"/>
          </a:xfrm>
          <a:prstGeom prst="rect">
            <a:avLst/>
          </a:prstGeom>
          <a:noFill/>
          <a:ln w="28440">
            <a:noFill/>
            <a:miter lim="800000"/>
            <a:headEnd/>
            <a:tailEnd/>
          </a:ln>
        </p:spPr>
      </p:pic>
      <p:pic>
        <p:nvPicPr>
          <p:cNvPr id="40977" name="Picture 52"/>
          <p:cNvPicPr>
            <a:picLocks noChangeAspect="1" noChangeArrowheads="1"/>
          </p:cNvPicPr>
          <p:nvPr/>
        </p:nvPicPr>
        <p:blipFill>
          <a:blip r:embed="rId8"/>
          <a:srcRect/>
          <a:stretch>
            <a:fillRect/>
          </a:stretch>
        </p:blipFill>
        <p:spPr bwMode="auto">
          <a:xfrm>
            <a:off x="8189913" y="3238500"/>
            <a:ext cx="514350" cy="703263"/>
          </a:xfrm>
          <a:prstGeom prst="rect">
            <a:avLst/>
          </a:prstGeom>
          <a:noFill/>
          <a:ln w="28440">
            <a:noFill/>
            <a:miter lim="800000"/>
            <a:headEnd/>
            <a:tailEnd/>
          </a:ln>
        </p:spPr>
      </p:pic>
      <p:pic>
        <p:nvPicPr>
          <p:cNvPr id="40978" name="Picture 52"/>
          <p:cNvPicPr>
            <a:picLocks noChangeAspect="1" noChangeArrowheads="1"/>
          </p:cNvPicPr>
          <p:nvPr/>
        </p:nvPicPr>
        <p:blipFill>
          <a:blip r:embed="rId8"/>
          <a:srcRect/>
          <a:stretch>
            <a:fillRect/>
          </a:stretch>
        </p:blipFill>
        <p:spPr bwMode="auto">
          <a:xfrm>
            <a:off x="8183563" y="4527550"/>
            <a:ext cx="514350" cy="703263"/>
          </a:xfrm>
          <a:prstGeom prst="rect">
            <a:avLst/>
          </a:prstGeom>
          <a:noFill/>
          <a:ln w="28440">
            <a:noFill/>
            <a:miter lim="800000"/>
            <a:headEnd/>
            <a:tailEnd/>
          </a:ln>
        </p:spPr>
      </p:pic>
      <p:sp>
        <p:nvSpPr>
          <p:cNvPr id="40979" name="AutoShape 7"/>
          <p:cNvSpPr>
            <a:spLocks noChangeArrowheads="1"/>
          </p:cNvSpPr>
          <p:nvPr/>
        </p:nvSpPr>
        <p:spPr bwMode="auto">
          <a:xfrm>
            <a:off x="8323263" y="2068513"/>
            <a:ext cx="312452"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DB</a:t>
            </a:r>
            <a:endParaRPr lang="en-GB" sz="1000" b="1" dirty="0">
              <a:solidFill>
                <a:srgbClr val="120C80"/>
              </a:solidFill>
              <a:ea typeface="SimSun" charset="-122"/>
            </a:endParaRPr>
          </a:p>
        </p:txBody>
      </p:sp>
      <p:sp>
        <p:nvSpPr>
          <p:cNvPr id="40980" name="AutoShape 7"/>
          <p:cNvSpPr>
            <a:spLocks noChangeArrowheads="1"/>
          </p:cNvSpPr>
          <p:nvPr/>
        </p:nvSpPr>
        <p:spPr bwMode="auto">
          <a:xfrm>
            <a:off x="8366125" y="3929063"/>
            <a:ext cx="312452"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DB</a:t>
            </a:r>
            <a:endParaRPr lang="en-GB" sz="1000" b="1" dirty="0">
              <a:solidFill>
                <a:srgbClr val="120C80"/>
              </a:solidFill>
              <a:ea typeface="SimSun" charset="-122"/>
            </a:endParaRPr>
          </a:p>
        </p:txBody>
      </p:sp>
      <p:sp>
        <p:nvSpPr>
          <p:cNvPr id="40981" name="AutoShape 7"/>
          <p:cNvSpPr>
            <a:spLocks noChangeArrowheads="1"/>
          </p:cNvSpPr>
          <p:nvPr/>
        </p:nvSpPr>
        <p:spPr bwMode="auto">
          <a:xfrm>
            <a:off x="8366125" y="5218113"/>
            <a:ext cx="312452"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DB</a:t>
            </a:r>
            <a:endParaRPr lang="en-GB" sz="1000" b="1" dirty="0">
              <a:solidFill>
                <a:srgbClr val="120C80"/>
              </a:solidFill>
              <a:ea typeface="SimSun" charset="-122"/>
            </a:endParaRPr>
          </a:p>
        </p:txBody>
      </p:sp>
      <p:cxnSp>
        <p:nvCxnSpPr>
          <p:cNvPr id="40982" name="Straight Connector 52"/>
          <p:cNvCxnSpPr>
            <a:cxnSpLocks noChangeShapeType="1"/>
          </p:cNvCxnSpPr>
          <p:nvPr/>
        </p:nvCxnSpPr>
        <p:spPr bwMode="auto">
          <a:xfrm flipV="1">
            <a:off x="4875213" y="2736850"/>
            <a:ext cx="4162425" cy="12700"/>
          </a:xfrm>
          <a:prstGeom prst="line">
            <a:avLst/>
          </a:prstGeom>
          <a:noFill/>
          <a:ln w="28440">
            <a:solidFill>
              <a:srgbClr val="000000"/>
            </a:solidFill>
            <a:round/>
            <a:headEnd/>
            <a:tailEnd/>
          </a:ln>
        </p:spPr>
      </p:cxnSp>
      <p:cxnSp>
        <p:nvCxnSpPr>
          <p:cNvPr id="40983" name="Straight Connector 53"/>
          <p:cNvCxnSpPr>
            <a:cxnSpLocks noChangeShapeType="1"/>
          </p:cNvCxnSpPr>
          <p:nvPr/>
        </p:nvCxnSpPr>
        <p:spPr bwMode="auto">
          <a:xfrm flipV="1">
            <a:off x="4841875" y="4232275"/>
            <a:ext cx="4160838" cy="14288"/>
          </a:xfrm>
          <a:prstGeom prst="line">
            <a:avLst/>
          </a:prstGeom>
          <a:noFill/>
          <a:ln w="28440">
            <a:solidFill>
              <a:srgbClr val="000000"/>
            </a:solidFill>
            <a:round/>
            <a:headEnd/>
            <a:tailEnd/>
          </a:ln>
        </p:spPr>
      </p:cxnSp>
      <p:pic>
        <p:nvPicPr>
          <p:cNvPr id="54" name="Picture 45" descr="BlueUser"/>
          <p:cNvPicPr>
            <a:picLocks noChangeAspect="1" noChangeArrowheads="1"/>
          </p:cNvPicPr>
          <p:nvPr/>
        </p:nvPicPr>
        <p:blipFill>
          <a:blip r:embed="rId10">
            <a:clrChange>
              <a:clrFrom>
                <a:srgbClr val="143697"/>
              </a:clrFrom>
              <a:clrTo>
                <a:srgbClr val="143697">
                  <a:alpha val="0"/>
                </a:srgbClr>
              </a:clrTo>
            </a:clrChange>
          </a:blip>
          <a:srcRect/>
          <a:stretch>
            <a:fillRect/>
          </a:stretch>
        </p:blipFill>
        <p:spPr bwMode="auto">
          <a:xfrm>
            <a:off x="5992813" y="1433393"/>
            <a:ext cx="365347" cy="400926"/>
          </a:xfrm>
          <a:prstGeom prst="rect">
            <a:avLst/>
          </a:prstGeom>
          <a:noFill/>
          <a:ln w="9525">
            <a:noFill/>
            <a:miter lim="800000"/>
            <a:headEnd/>
            <a:tailEnd/>
          </a:ln>
        </p:spPr>
      </p:pic>
      <p:pic>
        <p:nvPicPr>
          <p:cNvPr id="55" name="Picture 56" descr="PC_xml_Web_Service"/>
          <p:cNvPicPr>
            <a:picLocks noChangeAspect="1" noChangeArrowheads="1"/>
          </p:cNvPicPr>
          <p:nvPr/>
        </p:nvPicPr>
        <p:blipFill>
          <a:blip r:embed="rId11"/>
          <a:srcRect/>
          <a:stretch>
            <a:fillRect/>
          </a:stretch>
        </p:blipFill>
        <p:spPr bwMode="auto">
          <a:xfrm>
            <a:off x="6197003" y="1287447"/>
            <a:ext cx="480151" cy="408993"/>
          </a:xfrm>
          <a:prstGeom prst="rect">
            <a:avLst/>
          </a:prstGeom>
          <a:noFill/>
          <a:ln w="9525">
            <a:noFill/>
            <a:miter lim="800000"/>
            <a:headEnd/>
            <a:tailEnd/>
          </a:ln>
        </p:spPr>
      </p:pic>
      <p:pic>
        <p:nvPicPr>
          <p:cNvPr id="56" name="Picture 45" descr="BlueUser"/>
          <p:cNvPicPr>
            <a:picLocks noChangeAspect="1" noChangeArrowheads="1"/>
          </p:cNvPicPr>
          <p:nvPr/>
        </p:nvPicPr>
        <p:blipFill>
          <a:blip r:embed="rId10">
            <a:clrChange>
              <a:clrFrom>
                <a:srgbClr val="143697"/>
              </a:clrFrom>
              <a:clrTo>
                <a:srgbClr val="143697">
                  <a:alpha val="0"/>
                </a:srgbClr>
              </a:clrTo>
            </a:clrChange>
          </a:blip>
          <a:srcRect/>
          <a:stretch>
            <a:fillRect/>
          </a:stretch>
        </p:blipFill>
        <p:spPr bwMode="auto">
          <a:xfrm>
            <a:off x="4760913" y="3287593"/>
            <a:ext cx="365347" cy="400926"/>
          </a:xfrm>
          <a:prstGeom prst="rect">
            <a:avLst/>
          </a:prstGeom>
          <a:noFill/>
          <a:ln w="9525">
            <a:noFill/>
            <a:miter lim="800000"/>
            <a:headEnd/>
            <a:tailEnd/>
          </a:ln>
        </p:spPr>
      </p:pic>
      <p:pic>
        <p:nvPicPr>
          <p:cNvPr id="57" name="Picture 56" descr="PC_xml_Web_Service"/>
          <p:cNvPicPr>
            <a:picLocks noChangeAspect="1" noChangeArrowheads="1"/>
          </p:cNvPicPr>
          <p:nvPr/>
        </p:nvPicPr>
        <p:blipFill>
          <a:blip r:embed="rId11"/>
          <a:srcRect/>
          <a:stretch>
            <a:fillRect/>
          </a:stretch>
        </p:blipFill>
        <p:spPr bwMode="auto">
          <a:xfrm>
            <a:off x="4965103" y="3141647"/>
            <a:ext cx="480151" cy="408993"/>
          </a:xfrm>
          <a:prstGeom prst="rect">
            <a:avLst/>
          </a:prstGeom>
          <a:noFill/>
          <a:ln w="9525">
            <a:noFill/>
            <a:miter lim="800000"/>
            <a:headEnd/>
            <a:tailEnd/>
          </a:ln>
        </p:spPr>
      </p:pic>
      <p:pic>
        <p:nvPicPr>
          <p:cNvPr id="59" name="Picture 84"/>
          <p:cNvPicPr>
            <a:picLocks noChangeAspect="1" noChangeArrowheads="1"/>
          </p:cNvPicPr>
          <p:nvPr/>
        </p:nvPicPr>
        <p:blipFill>
          <a:blip r:embed="rId12" cstate="print"/>
          <a:srcRect/>
          <a:stretch>
            <a:fillRect/>
          </a:stretch>
        </p:blipFill>
        <p:spPr bwMode="auto">
          <a:xfrm>
            <a:off x="7368187" y="1914922"/>
            <a:ext cx="543913" cy="782225"/>
          </a:xfrm>
          <a:prstGeom prst="rect">
            <a:avLst/>
          </a:prstGeom>
          <a:noFill/>
          <a:ln w="28440">
            <a:noFill/>
            <a:miter lim="800000"/>
            <a:headEnd/>
            <a:tailEnd/>
          </a:ln>
        </p:spPr>
      </p:pic>
      <p:sp>
        <p:nvSpPr>
          <p:cNvPr id="60" name="AutoShape 7"/>
          <p:cNvSpPr>
            <a:spLocks noChangeArrowheads="1"/>
          </p:cNvSpPr>
          <p:nvPr/>
        </p:nvSpPr>
        <p:spPr bwMode="auto">
          <a:xfrm>
            <a:off x="7124701" y="1860550"/>
            <a:ext cx="383711"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FCS</a:t>
            </a:r>
            <a:endParaRPr lang="en-GB" sz="1000" b="1" dirty="0">
              <a:solidFill>
                <a:srgbClr val="120C80"/>
              </a:solidFill>
              <a:ea typeface="SimSun" charset="-122"/>
            </a:endParaRPr>
          </a:p>
        </p:txBody>
      </p:sp>
      <p:sp>
        <p:nvSpPr>
          <p:cNvPr id="61" name="Line 9"/>
          <p:cNvSpPr>
            <a:spLocks noChangeShapeType="1"/>
          </p:cNvSpPr>
          <p:nvPr/>
        </p:nvSpPr>
        <p:spPr bwMode="auto">
          <a:xfrm>
            <a:off x="7607301" y="1816101"/>
            <a:ext cx="0" cy="114299"/>
          </a:xfrm>
          <a:prstGeom prst="line">
            <a:avLst/>
          </a:prstGeom>
          <a:noFill/>
          <a:ln w="9360">
            <a:solidFill>
              <a:srgbClr val="000000"/>
            </a:solidFill>
            <a:round/>
            <a:headEnd/>
            <a:tailEnd type="triangle" w="med" len="med"/>
          </a:ln>
        </p:spPr>
        <p:txBody>
          <a:bodyPr/>
          <a:lstStyle/>
          <a:p>
            <a:endParaRPr lang="en-US"/>
          </a:p>
        </p:txBody>
      </p:sp>
      <p:pic>
        <p:nvPicPr>
          <p:cNvPr id="62" name="Picture 84"/>
          <p:cNvPicPr>
            <a:picLocks noChangeAspect="1" noChangeArrowheads="1"/>
          </p:cNvPicPr>
          <p:nvPr/>
        </p:nvPicPr>
        <p:blipFill>
          <a:blip r:embed="rId12" cstate="print"/>
          <a:srcRect/>
          <a:stretch>
            <a:fillRect/>
          </a:stretch>
        </p:blipFill>
        <p:spPr bwMode="auto">
          <a:xfrm>
            <a:off x="7393587" y="3515122"/>
            <a:ext cx="543913" cy="782225"/>
          </a:xfrm>
          <a:prstGeom prst="rect">
            <a:avLst/>
          </a:prstGeom>
          <a:noFill/>
          <a:ln w="28440">
            <a:noFill/>
            <a:miter lim="800000"/>
            <a:headEnd/>
            <a:tailEnd/>
          </a:ln>
        </p:spPr>
      </p:pic>
      <p:sp>
        <p:nvSpPr>
          <p:cNvPr id="63" name="AutoShape 7"/>
          <p:cNvSpPr>
            <a:spLocks noChangeArrowheads="1"/>
          </p:cNvSpPr>
          <p:nvPr/>
        </p:nvSpPr>
        <p:spPr bwMode="auto">
          <a:xfrm>
            <a:off x="7112001" y="3600450"/>
            <a:ext cx="383711"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FCS</a:t>
            </a:r>
            <a:endParaRPr lang="en-GB" sz="1000" b="1" dirty="0">
              <a:solidFill>
                <a:srgbClr val="120C80"/>
              </a:solidFill>
              <a:ea typeface="SimSun" charset="-122"/>
            </a:endParaRPr>
          </a:p>
        </p:txBody>
      </p:sp>
      <p:sp>
        <p:nvSpPr>
          <p:cNvPr id="64" name="Line 9"/>
          <p:cNvSpPr>
            <a:spLocks noChangeShapeType="1"/>
          </p:cNvSpPr>
          <p:nvPr/>
        </p:nvSpPr>
        <p:spPr bwMode="auto">
          <a:xfrm>
            <a:off x="7670801" y="3429001"/>
            <a:ext cx="0" cy="114299"/>
          </a:xfrm>
          <a:prstGeom prst="line">
            <a:avLst/>
          </a:prstGeom>
          <a:noFill/>
          <a:ln w="9360">
            <a:solidFill>
              <a:srgbClr val="000000"/>
            </a:solidFill>
            <a:round/>
            <a:headEnd/>
            <a:tailEnd type="triangle" w="med" len="med"/>
          </a:ln>
        </p:spPr>
        <p:txBody>
          <a:bodyPr/>
          <a:lstStyle/>
          <a:p>
            <a:endParaRPr lang="en-US"/>
          </a:p>
        </p:txBody>
      </p:sp>
      <p:pic>
        <p:nvPicPr>
          <p:cNvPr id="65" name="Picture 84"/>
          <p:cNvPicPr>
            <a:picLocks noChangeAspect="1" noChangeArrowheads="1"/>
          </p:cNvPicPr>
          <p:nvPr/>
        </p:nvPicPr>
        <p:blipFill>
          <a:blip r:embed="rId12" cstate="print"/>
          <a:srcRect/>
          <a:stretch>
            <a:fillRect/>
          </a:stretch>
        </p:blipFill>
        <p:spPr bwMode="auto">
          <a:xfrm>
            <a:off x="7469787" y="5077222"/>
            <a:ext cx="543913" cy="782225"/>
          </a:xfrm>
          <a:prstGeom prst="rect">
            <a:avLst/>
          </a:prstGeom>
          <a:noFill/>
          <a:ln w="28440">
            <a:noFill/>
            <a:miter lim="800000"/>
            <a:headEnd/>
            <a:tailEnd/>
          </a:ln>
        </p:spPr>
      </p:pic>
      <p:sp>
        <p:nvSpPr>
          <p:cNvPr id="66" name="AutoShape 7"/>
          <p:cNvSpPr>
            <a:spLocks noChangeArrowheads="1"/>
          </p:cNvSpPr>
          <p:nvPr/>
        </p:nvSpPr>
        <p:spPr bwMode="auto">
          <a:xfrm>
            <a:off x="7162801" y="5111750"/>
            <a:ext cx="383711" cy="248402"/>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FCS</a:t>
            </a:r>
            <a:endParaRPr lang="en-GB" sz="1000" b="1" dirty="0">
              <a:solidFill>
                <a:srgbClr val="120C80"/>
              </a:solidFill>
              <a:ea typeface="SimSun" charset="-122"/>
            </a:endParaRPr>
          </a:p>
        </p:txBody>
      </p:sp>
      <p:sp>
        <p:nvSpPr>
          <p:cNvPr id="67" name="Line 9"/>
          <p:cNvSpPr>
            <a:spLocks noChangeShapeType="1"/>
          </p:cNvSpPr>
          <p:nvPr/>
        </p:nvSpPr>
        <p:spPr bwMode="auto">
          <a:xfrm>
            <a:off x="7747001" y="4991101"/>
            <a:ext cx="0" cy="114299"/>
          </a:xfrm>
          <a:prstGeom prst="line">
            <a:avLst/>
          </a:prstGeom>
          <a:noFill/>
          <a:ln w="9360">
            <a:solidFill>
              <a:srgbClr val="000000"/>
            </a:solidFill>
            <a:round/>
            <a:headEn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
          <p:cNvSpPr>
            <a:spLocks noChangeArrowheads="1"/>
          </p:cNvSpPr>
          <p:nvPr/>
        </p:nvSpPr>
        <p:spPr bwMode="auto">
          <a:xfrm>
            <a:off x="1597025" y="1790701"/>
            <a:ext cx="522288" cy="3060699"/>
          </a:xfrm>
          <a:prstGeom prst="rect">
            <a:avLst/>
          </a:prstGeom>
          <a:solidFill>
            <a:schemeClr val="accent6">
              <a:lumMod val="50000"/>
            </a:schemeClr>
          </a:solidFill>
          <a:ln w="9525">
            <a:noFill/>
            <a:miter lim="800000"/>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3076" name="Rectangle 3"/>
          <p:cNvSpPr>
            <a:spLocks noChangeArrowheads="1"/>
          </p:cNvSpPr>
          <p:nvPr/>
        </p:nvSpPr>
        <p:spPr bwMode="auto">
          <a:xfrm>
            <a:off x="2678113" y="1933575"/>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a:solidFill>
                  <a:srgbClr val="FFFFFF"/>
                </a:solidFill>
              </a:rPr>
              <a:t>V6 </a:t>
            </a:r>
            <a:r>
              <a:rPr lang="en-GB" sz="2000" dirty="0" smtClean="0">
                <a:solidFill>
                  <a:srgbClr val="FFFFFF"/>
                </a:solidFill>
              </a:rPr>
              <a:t>Architecture Introduction</a:t>
            </a:r>
            <a:endParaRPr lang="en-GB" sz="2000" dirty="0">
              <a:solidFill>
                <a:srgbClr val="FFFFFF"/>
              </a:solidFill>
            </a:endParaRPr>
          </a:p>
        </p:txBody>
      </p:sp>
      <p:sp>
        <p:nvSpPr>
          <p:cNvPr id="3077" name="Text Box 4"/>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Agenda</a:t>
            </a:r>
          </a:p>
        </p:txBody>
      </p:sp>
      <p:sp>
        <p:nvSpPr>
          <p:cNvPr id="3079" name="Rectangle 6"/>
          <p:cNvSpPr>
            <a:spLocks noChangeArrowheads="1"/>
          </p:cNvSpPr>
          <p:nvPr/>
        </p:nvSpPr>
        <p:spPr bwMode="auto">
          <a:xfrm>
            <a:off x="2678113" y="2671763"/>
            <a:ext cx="5329237" cy="554037"/>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Multi-Site and Content Synchronization</a:t>
            </a:r>
            <a:endParaRPr lang="en-GB" sz="2000" dirty="0">
              <a:solidFill>
                <a:srgbClr val="FFFFFF"/>
              </a:solidFill>
            </a:endParaRPr>
          </a:p>
        </p:txBody>
      </p:sp>
      <p:sp>
        <p:nvSpPr>
          <p:cNvPr id="3083" name="Rectangle 10"/>
          <p:cNvSpPr>
            <a:spLocks noChangeArrowheads="1"/>
          </p:cNvSpPr>
          <p:nvPr/>
        </p:nvSpPr>
        <p:spPr bwMode="auto">
          <a:xfrm>
            <a:off x="2678113" y="4108450"/>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smtClean="0">
                <a:solidFill>
                  <a:srgbClr val="FFFFFF"/>
                </a:solidFill>
              </a:rPr>
              <a:t>Web Conferencing and Global Collaboration</a:t>
            </a:r>
            <a:endParaRPr lang="en-GB" sz="2000" dirty="0">
              <a:solidFill>
                <a:srgbClr val="FFFFFF"/>
              </a:solidFill>
            </a:endParaRPr>
          </a:p>
        </p:txBody>
      </p:sp>
      <p:sp>
        <p:nvSpPr>
          <p:cNvPr id="3089" name="Rectangle 10"/>
          <p:cNvSpPr>
            <a:spLocks noChangeArrowheads="1"/>
          </p:cNvSpPr>
          <p:nvPr/>
        </p:nvSpPr>
        <p:spPr bwMode="auto">
          <a:xfrm>
            <a:off x="2678113" y="3371850"/>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Internet Security and Remote Access</a:t>
            </a:r>
            <a:endParaRPr lang="en-GB" sz="2000" dirty="0">
              <a:solidFill>
                <a:srgbClr val="FFFFFF"/>
              </a:solidFill>
            </a:endParaRPr>
          </a:p>
        </p:txBody>
      </p:sp>
      <p:sp>
        <p:nvSpPr>
          <p:cNvPr id="17" name="Rectangle 2"/>
          <p:cNvSpPr>
            <a:spLocks noChangeArrowheads="1"/>
          </p:cNvSpPr>
          <p:nvPr/>
        </p:nvSpPr>
        <p:spPr bwMode="auto">
          <a:xfrm>
            <a:off x="1811338" y="1941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1</a:t>
            </a:r>
          </a:p>
        </p:txBody>
      </p:sp>
      <p:sp>
        <p:nvSpPr>
          <p:cNvPr id="18" name="Rectangle 5"/>
          <p:cNvSpPr>
            <a:spLocks noChangeArrowheads="1"/>
          </p:cNvSpPr>
          <p:nvPr/>
        </p:nvSpPr>
        <p:spPr bwMode="auto">
          <a:xfrm>
            <a:off x="1811338" y="267493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2</a:t>
            </a:r>
          </a:p>
        </p:txBody>
      </p:sp>
      <p:sp>
        <p:nvSpPr>
          <p:cNvPr id="20" name="Rectangle 9"/>
          <p:cNvSpPr>
            <a:spLocks noChangeArrowheads="1"/>
          </p:cNvSpPr>
          <p:nvPr/>
        </p:nvSpPr>
        <p:spPr bwMode="auto">
          <a:xfrm>
            <a:off x="1811338" y="4100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4</a:t>
            </a:r>
            <a:endParaRPr lang="en-GB" sz="2000" dirty="0">
              <a:solidFill>
                <a:srgbClr val="FFFFFF"/>
              </a:solidFill>
            </a:endParaRPr>
          </a:p>
        </p:txBody>
      </p:sp>
      <p:sp>
        <p:nvSpPr>
          <p:cNvPr id="22" name="Rectangle 9"/>
          <p:cNvSpPr>
            <a:spLocks noChangeArrowheads="1"/>
          </p:cNvSpPr>
          <p:nvPr/>
        </p:nvSpPr>
        <p:spPr bwMode="auto">
          <a:xfrm>
            <a:off x="1811338" y="336708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3</a:t>
            </a:r>
            <a:endParaRPr lang="en-GB" sz="2000" dirty="0">
              <a:solidFill>
                <a:srgbClr val="FFFFFF"/>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55" descr="fond-puzzle"/>
          <p:cNvPicPr>
            <a:picLocks noChangeAspect="1" noChangeArrowheads="1"/>
          </p:cNvPicPr>
          <p:nvPr/>
        </p:nvPicPr>
        <p:blipFill>
          <a:blip r:embed="rId3"/>
          <a:srcRect t="31451" b="37132"/>
          <a:stretch>
            <a:fillRect/>
          </a:stretch>
        </p:blipFill>
        <p:spPr bwMode="auto">
          <a:xfrm>
            <a:off x="0" y="1716607"/>
            <a:ext cx="9144000" cy="2166938"/>
          </a:xfrm>
          <a:prstGeom prst="rect">
            <a:avLst/>
          </a:prstGeom>
          <a:noFill/>
          <a:ln w="9525">
            <a:noFill/>
            <a:miter lim="800000"/>
            <a:headEnd/>
            <a:tailEnd/>
          </a:ln>
        </p:spPr>
      </p:pic>
      <p:sp>
        <p:nvSpPr>
          <p:cNvPr id="17414" name="Rectangle 4"/>
          <p:cNvSpPr>
            <a:spLocks noGrp="1" noChangeArrowheads="1"/>
          </p:cNvSpPr>
          <p:nvPr>
            <p:ph type="title"/>
          </p:nvPr>
        </p:nvSpPr>
        <p:spPr/>
        <p:txBody>
          <a:bodyPr/>
          <a:lstStyle/>
          <a:p>
            <a:pPr eaLnBrk="1" hangingPunct="1"/>
            <a:r>
              <a:rPr lang="en-US" dirty="0" smtClean="0"/>
              <a:t>Two Platform Choices based on Modules</a:t>
            </a:r>
            <a:r>
              <a:rPr lang="fr-FR" dirty="0" smtClean="0"/>
              <a:t>…</a:t>
            </a:r>
            <a:endParaRPr lang="en-US" dirty="0" smtClean="0"/>
          </a:p>
        </p:txBody>
      </p:sp>
      <p:pic>
        <p:nvPicPr>
          <p:cNvPr id="17419" name="Picture 3" descr="C:\Documents and Settings\ptq.DS\Local Settings\Temp\logos_jpg\3DVIA\3dvia_singleblack\3dvia_singleblack_200\3dvia_noir_200.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586788" y="1541982"/>
            <a:ext cx="504825" cy="184150"/>
          </a:xfrm>
          <a:prstGeom prst="rect">
            <a:avLst/>
          </a:prstGeom>
          <a:noFill/>
          <a:ln w="9525">
            <a:noFill/>
            <a:miter lim="800000"/>
            <a:headEnd/>
            <a:tailEnd/>
          </a:ln>
        </p:spPr>
      </p:pic>
      <p:pic>
        <p:nvPicPr>
          <p:cNvPr id="17422" name="Picture 6" descr="C:\Documents and Settings\ptq.DS\Local Settings\Temp\logos_jpg\ENOVIA\Enovia _singleblack\enovia_singlesingleblack_200\enovia_singleblack_200.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594725" y="3494607"/>
            <a:ext cx="488950" cy="341313"/>
          </a:xfrm>
          <a:prstGeom prst="rect">
            <a:avLst/>
          </a:prstGeom>
          <a:noFill/>
          <a:ln w="9525">
            <a:noFill/>
            <a:miter lim="800000"/>
            <a:headEnd/>
            <a:tailEnd/>
          </a:ln>
        </p:spPr>
      </p:pic>
      <p:pic>
        <p:nvPicPr>
          <p:cNvPr id="17424" name="Picture 96" descr="zoom-enovia.png"/>
          <p:cNvPicPr>
            <a:picLocks noChangeAspect="1"/>
          </p:cNvPicPr>
          <p:nvPr/>
        </p:nvPicPr>
        <p:blipFill>
          <a:blip r:embed="rId6"/>
          <a:srcRect/>
          <a:stretch>
            <a:fillRect/>
          </a:stretch>
        </p:blipFill>
        <p:spPr bwMode="auto">
          <a:xfrm>
            <a:off x="1243013" y="1716607"/>
            <a:ext cx="6065837" cy="2082800"/>
          </a:xfrm>
          <a:prstGeom prst="rect">
            <a:avLst/>
          </a:prstGeom>
          <a:noFill/>
          <a:ln w="9525">
            <a:noFill/>
            <a:miter lim="800000"/>
            <a:headEnd/>
            <a:tailEnd/>
          </a:ln>
        </p:spPr>
      </p:pic>
      <p:pic>
        <p:nvPicPr>
          <p:cNvPr id="17425" name="Picture 98" descr="integrations.png"/>
          <p:cNvPicPr>
            <a:picLocks noChangeAspect="1"/>
          </p:cNvPicPr>
          <p:nvPr/>
        </p:nvPicPr>
        <p:blipFill>
          <a:blip r:embed="rId7"/>
          <a:srcRect/>
          <a:stretch>
            <a:fillRect/>
          </a:stretch>
        </p:blipFill>
        <p:spPr bwMode="auto">
          <a:xfrm>
            <a:off x="182563" y="1719782"/>
            <a:ext cx="852487" cy="2079625"/>
          </a:xfrm>
          <a:prstGeom prst="rect">
            <a:avLst/>
          </a:prstGeom>
          <a:noFill/>
          <a:ln w="9525">
            <a:noFill/>
            <a:miter lim="800000"/>
            <a:headEnd/>
            <a:tailEnd/>
          </a:ln>
        </p:spPr>
      </p:pic>
      <p:cxnSp>
        <p:nvCxnSpPr>
          <p:cNvPr id="101" name="Straight Connector 100"/>
          <p:cNvCxnSpPr/>
          <p:nvPr/>
        </p:nvCxnSpPr>
        <p:spPr>
          <a:xfrm>
            <a:off x="925513" y="1888057"/>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25513" y="215634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25513" y="2467495"/>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25513" y="2762770"/>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25513" y="304534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25513" y="333109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925513" y="3623195"/>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66813" y="1864245"/>
            <a:ext cx="46037" cy="1787525"/>
          </a:xfrm>
          <a:prstGeom prst="rect">
            <a:avLst/>
          </a:prstGeom>
          <a:solidFill>
            <a:srgbClr val="978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TextBox 106"/>
          <p:cNvSpPr txBox="1">
            <a:spLocks noChangeArrowheads="1"/>
          </p:cNvSpPr>
          <p:nvPr/>
        </p:nvSpPr>
        <p:spPr bwMode="auto">
          <a:xfrm>
            <a:off x="7170738" y="2780232"/>
            <a:ext cx="1814512" cy="554038"/>
          </a:xfrm>
          <a:prstGeom prst="rect">
            <a:avLst/>
          </a:prstGeom>
          <a:noFill/>
          <a:ln w="9525">
            <a:noFill/>
            <a:miter lim="800000"/>
            <a:headEnd/>
            <a:tailEnd/>
          </a:ln>
        </p:spPr>
        <p:txBody>
          <a:bodyPr lIns="0" tIns="0" rIns="0" bIns="0">
            <a:spAutoFit/>
          </a:bodyPr>
          <a:lstStyle/>
          <a:p>
            <a:pPr algn="ctr">
              <a:defRPr/>
            </a:pPr>
            <a:r>
              <a:rPr lang="en-US" b="1" dirty="0">
                <a:solidFill>
                  <a:srgbClr val="333333"/>
                </a:solidFill>
                <a:latin typeface="+mj-lt"/>
              </a:rPr>
              <a:t>Collaborative</a:t>
            </a:r>
            <a:br>
              <a:rPr lang="en-US" b="1" dirty="0">
                <a:solidFill>
                  <a:srgbClr val="333333"/>
                </a:solidFill>
                <a:latin typeface="+mj-lt"/>
              </a:rPr>
            </a:br>
            <a:r>
              <a:rPr lang="en-US" b="1" dirty="0">
                <a:solidFill>
                  <a:srgbClr val="333333"/>
                </a:solidFill>
                <a:latin typeface="+mj-lt"/>
              </a:rPr>
              <a:t>Innovation</a:t>
            </a:r>
          </a:p>
        </p:txBody>
      </p:sp>
      <p:pic>
        <p:nvPicPr>
          <p:cNvPr id="17435" name="Picture 57" descr="IPLM2"/>
          <p:cNvPicPr>
            <a:picLocks noChangeAspect="1" noChangeArrowheads="1"/>
          </p:cNvPicPr>
          <p:nvPr/>
        </p:nvPicPr>
        <p:blipFill>
          <a:blip r:embed="rId8"/>
          <a:srcRect/>
          <a:stretch>
            <a:fillRect/>
          </a:stretch>
        </p:blipFill>
        <p:spPr bwMode="auto">
          <a:xfrm>
            <a:off x="7735888" y="2888182"/>
            <a:ext cx="685800" cy="539750"/>
          </a:xfrm>
          <a:prstGeom prst="rect">
            <a:avLst/>
          </a:prstGeom>
          <a:noFill/>
          <a:ln w="9525">
            <a:noFill/>
            <a:miter lim="800000"/>
            <a:headEnd/>
            <a:tailEnd/>
          </a:ln>
        </p:spPr>
      </p:pic>
      <p:sp>
        <p:nvSpPr>
          <p:cNvPr id="54" name="Rectangle à coins arrondis 53"/>
          <p:cNvSpPr/>
          <p:nvPr/>
        </p:nvSpPr>
        <p:spPr bwMode="auto">
          <a:xfrm>
            <a:off x="2209799" y="2802457"/>
            <a:ext cx="1752601" cy="463550"/>
          </a:xfrm>
          <a:prstGeom prst="roundRect">
            <a:avLst/>
          </a:prstGeom>
          <a:noFill/>
          <a:ln w="37973"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57" name="Flèche vers le bas 56"/>
          <p:cNvSpPr/>
          <p:nvPr/>
        </p:nvSpPr>
        <p:spPr bwMode="auto">
          <a:xfrm rot="10800000">
            <a:off x="2667000" y="1541981"/>
            <a:ext cx="1066800" cy="1198043"/>
          </a:xfrm>
          <a:prstGeom prst="downArrow">
            <a:avLst/>
          </a:prstGeom>
          <a:solidFill>
            <a:srgbClr val="00B8FF"/>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58" name="ZoneTexte 57"/>
          <p:cNvSpPr txBox="1"/>
          <p:nvPr/>
        </p:nvSpPr>
        <p:spPr>
          <a:xfrm>
            <a:off x="1176338" y="838200"/>
            <a:ext cx="7728173" cy="523220"/>
          </a:xfrm>
          <a:prstGeom prst="rect">
            <a:avLst/>
          </a:prstGeom>
          <a:noFill/>
        </p:spPr>
        <p:txBody>
          <a:bodyPr wrap="none" rtlCol="0">
            <a:spAutoFit/>
          </a:bodyPr>
          <a:lstStyle/>
          <a:p>
            <a:r>
              <a:rPr lang="en-US" sz="2800" dirty="0" smtClean="0"/>
              <a:t>VPM V6 Platform Support (Rich Client Support)</a:t>
            </a:r>
            <a:endParaRPr lang="en-US" sz="2800" dirty="0"/>
          </a:p>
        </p:txBody>
      </p:sp>
      <p:sp>
        <p:nvSpPr>
          <p:cNvPr id="59" name="ZoneTexte 58"/>
          <p:cNvSpPr txBox="1"/>
          <p:nvPr/>
        </p:nvSpPr>
        <p:spPr>
          <a:xfrm>
            <a:off x="342900" y="5092700"/>
            <a:ext cx="8447720" cy="923330"/>
          </a:xfrm>
          <a:prstGeom prst="rect">
            <a:avLst/>
          </a:prstGeom>
          <a:noFill/>
        </p:spPr>
        <p:txBody>
          <a:bodyPr wrap="square" rtlCol="0">
            <a:spAutoFit/>
          </a:bodyPr>
          <a:lstStyle/>
          <a:p>
            <a:r>
              <a:rPr lang="en-US" sz="1800" dirty="0" smtClean="0"/>
              <a:t>The platform choice for VPM V6 is more restrictive than the Governance </a:t>
            </a:r>
            <a:br>
              <a:rPr lang="en-US" sz="1800" dirty="0" smtClean="0"/>
            </a:br>
            <a:r>
              <a:rPr lang="en-US" sz="1800" dirty="0" smtClean="0"/>
              <a:t>modules. In the case of installing </a:t>
            </a:r>
            <a:r>
              <a:rPr lang="en-US" sz="1800" smtClean="0"/>
              <a:t>both Governance </a:t>
            </a:r>
            <a:r>
              <a:rPr lang="en-US" sz="1800" dirty="0" smtClean="0"/>
              <a:t>and VPM V6 modules, </a:t>
            </a:r>
            <a:br>
              <a:rPr lang="en-US" sz="1800" dirty="0" smtClean="0"/>
            </a:br>
            <a:r>
              <a:rPr lang="en-US" sz="1800" dirty="0" smtClean="0"/>
              <a:t>you must of course choose from the more restrictive platform choices of VPM V6</a:t>
            </a:r>
            <a:endParaRPr lang="en-US" sz="1800" dirty="0"/>
          </a:p>
        </p:txBody>
      </p:sp>
      <p:sp>
        <p:nvSpPr>
          <p:cNvPr id="24" name="ZoneTexte 23"/>
          <p:cNvSpPr txBox="1"/>
          <p:nvPr/>
        </p:nvSpPr>
        <p:spPr>
          <a:xfrm>
            <a:off x="609600" y="4267200"/>
            <a:ext cx="3916707" cy="523220"/>
          </a:xfrm>
          <a:prstGeom prst="rect">
            <a:avLst/>
          </a:prstGeom>
          <a:noFill/>
        </p:spPr>
        <p:txBody>
          <a:bodyPr wrap="none" rtlCol="0">
            <a:spAutoFit/>
          </a:bodyPr>
          <a:lstStyle/>
          <a:p>
            <a:r>
              <a:rPr lang="en-US" sz="2800" dirty="0" smtClean="0"/>
              <a:t>All Others: Governance</a:t>
            </a:r>
            <a:endParaRPr lang="en-US" sz="2800"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152400" y="88900"/>
            <a:ext cx="8024813" cy="563563"/>
          </a:xfrm>
        </p:spPr>
        <p:txBody>
          <a:bodyPr/>
          <a:lstStyle/>
          <a:p>
            <a:r>
              <a:rPr lang="fr-FR" sz="2400" dirty="0" err="1" smtClean="0"/>
              <a:t>Platforms</a:t>
            </a:r>
            <a:r>
              <a:rPr lang="fr-FR" sz="2400" dirty="0" smtClean="0"/>
              <a:t> OS Middleware</a:t>
            </a:r>
            <a:br>
              <a:rPr lang="fr-FR" sz="2400" dirty="0" smtClean="0"/>
            </a:br>
            <a:r>
              <a:rPr lang="fr-FR" sz="2400" dirty="0" err="1" smtClean="0"/>
              <a:t>see</a:t>
            </a:r>
            <a:r>
              <a:rPr lang="fr-FR" sz="2400" dirty="0" smtClean="0"/>
              <a:t> program directory for </a:t>
            </a:r>
            <a:r>
              <a:rPr lang="fr-FR" sz="2400" dirty="0" err="1" smtClean="0"/>
              <a:t>definitiveplatform</a:t>
            </a:r>
            <a:r>
              <a:rPr lang="fr-FR" sz="2400" dirty="0" smtClean="0"/>
              <a:t> info!</a:t>
            </a:r>
          </a:p>
        </p:txBody>
      </p:sp>
      <p:sp>
        <p:nvSpPr>
          <p:cNvPr id="38932" name="Rectangle 56"/>
          <p:cNvSpPr>
            <a:spLocks noChangeArrowheads="1"/>
          </p:cNvSpPr>
          <p:nvPr/>
        </p:nvSpPr>
        <p:spPr bwMode="auto">
          <a:xfrm>
            <a:off x="76201" y="3757613"/>
            <a:ext cx="8229600" cy="1296987"/>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33" name="Rectangle 57"/>
          <p:cNvSpPr>
            <a:spLocks noChangeArrowheads="1"/>
          </p:cNvSpPr>
          <p:nvPr/>
        </p:nvSpPr>
        <p:spPr bwMode="auto">
          <a:xfrm>
            <a:off x="6735763" y="3757613"/>
            <a:ext cx="1463674" cy="1200329"/>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Application Server Operating System</a:t>
            </a:r>
            <a:endParaRPr lang="fr-FR" sz="1800" b="1" dirty="0">
              <a:solidFill>
                <a:srgbClr val="120C80"/>
              </a:solidFill>
              <a:ea typeface="SimSun" charset="-122"/>
            </a:endParaRPr>
          </a:p>
        </p:txBody>
      </p:sp>
      <p:sp>
        <p:nvSpPr>
          <p:cNvPr id="38934" name="Text Box 58"/>
          <p:cNvSpPr txBox="1">
            <a:spLocks noChangeArrowheads="1"/>
          </p:cNvSpPr>
          <p:nvPr/>
        </p:nvSpPr>
        <p:spPr bwMode="auto">
          <a:xfrm>
            <a:off x="149225" y="3902075"/>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Windows Server 2003      </a:t>
            </a:r>
            <a:r>
              <a:rPr lang="fr-FR" sz="1400" dirty="0" smtClean="0">
                <a:ea typeface="SimSun" charset="-122"/>
              </a:rPr>
              <a:t> 64</a:t>
            </a:r>
            <a:r>
              <a:rPr lang="fr-FR" sz="1400" dirty="0">
                <a:ea typeface="SimSun" charset="-122"/>
              </a:rPr>
              <a:t>-bit</a:t>
            </a:r>
          </a:p>
        </p:txBody>
      </p:sp>
      <p:sp>
        <p:nvSpPr>
          <p:cNvPr id="38935" name="Text Box 62"/>
          <p:cNvSpPr txBox="1">
            <a:spLocks noChangeArrowheads="1"/>
          </p:cNvSpPr>
          <p:nvPr/>
        </p:nvSpPr>
        <p:spPr bwMode="auto">
          <a:xfrm>
            <a:off x="4327525" y="390683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AIX 5.3                   64-bit</a:t>
            </a:r>
            <a:endParaRPr lang="fr-FR" sz="1400">
              <a:ea typeface="SimSun" charset="-122"/>
            </a:endParaRPr>
          </a:p>
        </p:txBody>
      </p:sp>
      <p:sp>
        <p:nvSpPr>
          <p:cNvPr id="38936" name="Text Box 63"/>
          <p:cNvSpPr txBox="1">
            <a:spLocks noChangeArrowheads="1"/>
          </p:cNvSpPr>
          <p:nvPr/>
        </p:nvSpPr>
        <p:spPr bwMode="auto">
          <a:xfrm>
            <a:off x="2236788" y="3911600"/>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Linux RHEL 5           </a:t>
            </a:r>
            <a:r>
              <a:rPr lang="en-US" sz="1400" dirty="0" smtClean="0">
                <a:ea typeface="SimSun" charset="-122"/>
              </a:rPr>
              <a:t>         64-bit</a:t>
            </a:r>
            <a:endParaRPr lang="fr-FR" sz="1400" dirty="0">
              <a:ea typeface="SimSun" charset="-122"/>
            </a:endParaRPr>
          </a:p>
        </p:txBody>
      </p:sp>
      <p:sp>
        <p:nvSpPr>
          <p:cNvPr id="38937" name="Rectangle 66"/>
          <p:cNvSpPr>
            <a:spLocks noChangeArrowheads="1"/>
          </p:cNvSpPr>
          <p:nvPr/>
        </p:nvSpPr>
        <p:spPr bwMode="auto">
          <a:xfrm>
            <a:off x="76200" y="5197475"/>
            <a:ext cx="8229601"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38" name="Rectangle 67"/>
          <p:cNvSpPr>
            <a:spLocks noChangeArrowheads="1"/>
          </p:cNvSpPr>
          <p:nvPr/>
        </p:nvSpPr>
        <p:spPr bwMode="auto">
          <a:xfrm>
            <a:off x="6510339" y="5308601"/>
            <a:ext cx="1744662"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 </a:t>
            </a: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38939" name="Text Box 68"/>
          <p:cNvSpPr txBox="1">
            <a:spLocks noChangeArrowheads="1"/>
          </p:cNvSpPr>
          <p:nvPr/>
        </p:nvSpPr>
        <p:spPr bwMode="auto">
          <a:xfrm>
            <a:off x="149225" y="534193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err="1" smtClean="0">
                <a:ea typeface="SimSun" charset="-122"/>
              </a:rPr>
              <a:t>WebSphere</a:t>
            </a:r>
            <a:r>
              <a:rPr lang="fr-FR" sz="1400" dirty="0" smtClean="0">
                <a:ea typeface="SimSun" charset="-122"/>
              </a:rPr>
              <a:t> 6.1 </a:t>
            </a:r>
            <a:br>
              <a:rPr lang="fr-FR" sz="1400" dirty="0" smtClean="0">
                <a:ea typeface="SimSun" charset="-122"/>
              </a:rPr>
            </a:br>
            <a:r>
              <a:rPr lang="fr-FR" sz="1400" dirty="0" smtClean="0">
                <a:ea typeface="SimSun" charset="-122"/>
              </a:rPr>
              <a:t>32</a:t>
            </a:r>
            <a:r>
              <a:rPr lang="fr-FR" sz="1400" dirty="0">
                <a:ea typeface="SimSun" charset="-122"/>
              </a:rPr>
              <a:t>-</a:t>
            </a:r>
            <a:r>
              <a:rPr lang="fr-FR" sz="1400" dirty="0" smtClean="0">
                <a:ea typeface="SimSun" charset="-122"/>
              </a:rPr>
              <a:t>bit IBM JVM</a:t>
            </a:r>
            <a:br>
              <a:rPr lang="fr-FR" sz="1400" dirty="0" smtClean="0">
                <a:ea typeface="SimSun" charset="-122"/>
              </a:rPr>
            </a:br>
            <a:endParaRPr lang="fr-FR" sz="1400" dirty="0">
              <a:ea typeface="SimSun" charset="-122"/>
            </a:endParaRPr>
          </a:p>
        </p:txBody>
      </p:sp>
      <p:sp>
        <p:nvSpPr>
          <p:cNvPr id="38940" name="Text Box 69"/>
          <p:cNvSpPr txBox="1">
            <a:spLocks noChangeArrowheads="1"/>
          </p:cNvSpPr>
          <p:nvPr/>
        </p:nvSpPr>
        <p:spPr bwMode="auto">
          <a:xfrm>
            <a:off x="2236788" y="5341938"/>
            <a:ext cx="1944687"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TOMCAT </a:t>
            </a:r>
            <a:r>
              <a:rPr lang="fr-FR" sz="1400" dirty="0" smtClean="0">
                <a:ea typeface="SimSun" charset="-122"/>
              </a:rPr>
              <a:t>6.0.16</a:t>
            </a:r>
            <a:br>
              <a:rPr lang="fr-FR" sz="1400" dirty="0" smtClean="0">
                <a:ea typeface="SimSun" charset="-122"/>
              </a:rPr>
            </a:br>
            <a:r>
              <a:rPr lang="fr-FR" sz="1400" dirty="0" smtClean="0">
                <a:ea typeface="SimSun" charset="-122"/>
              </a:rPr>
              <a:t>32-bit Sun JVM  </a:t>
            </a:r>
            <a:endParaRPr lang="fr-FR" sz="1400" dirty="0">
              <a:ea typeface="SimSun" charset="-122"/>
            </a:endParaRPr>
          </a:p>
        </p:txBody>
      </p:sp>
      <p:sp>
        <p:nvSpPr>
          <p:cNvPr id="38942" name="Rectangle 71"/>
          <p:cNvSpPr>
            <a:spLocks noChangeArrowheads="1"/>
          </p:cNvSpPr>
          <p:nvPr/>
        </p:nvSpPr>
        <p:spPr bwMode="auto">
          <a:xfrm>
            <a:off x="76200" y="6061075"/>
            <a:ext cx="8229601"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38943" name="Rectangle 72"/>
          <p:cNvSpPr>
            <a:spLocks noChangeArrowheads="1"/>
          </p:cNvSpPr>
          <p:nvPr/>
        </p:nvSpPr>
        <p:spPr bwMode="auto">
          <a:xfrm>
            <a:off x="6951663" y="6100763"/>
            <a:ext cx="1023937"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a:solidFill>
                  <a:srgbClr val="120C80"/>
                </a:solidFill>
                <a:ea typeface="SimSun" charset="-122"/>
              </a:rPr>
              <a:t>RDBMS</a:t>
            </a:r>
            <a:endParaRPr lang="fr-FR" sz="1800" b="1" dirty="0">
              <a:solidFill>
                <a:srgbClr val="120C80"/>
              </a:solidFill>
              <a:ea typeface="SimSun" charset="-122"/>
            </a:endParaRPr>
          </a:p>
        </p:txBody>
      </p:sp>
      <p:sp>
        <p:nvSpPr>
          <p:cNvPr id="38944" name="Text Box 73"/>
          <p:cNvSpPr txBox="1">
            <a:spLocks noChangeArrowheads="1"/>
          </p:cNvSpPr>
          <p:nvPr/>
        </p:nvSpPr>
        <p:spPr bwMode="auto">
          <a:xfrm>
            <a:off x="130175" y="6205538"/>
            <a:ext cx="2016126"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DB2 </a:t>
            </a:r>
            <a:r>
              <a:rPr lang="fr-FR" sz="1400" dirty="0" smtClean="0">
                <a:ea typeface="SimSun" charset="-122"/>
              </a:rPr>
              <a:t>V9.1</a:t>
            </a:r>
            <a:br>
              <a:rPr lang="fr-FR" sz="1400" dirty="0" smtClean="0">
                <a:ea typeface="SimSun" charset="-122"/>
              </a:rPr>
            </a:br>
            <a:r>
              <a:rPr lang="fr-FR" sz="1400" dirty="0" smtClean="0">
                <a:ea typeface="SimSun" charset="-122"/>
              </a:rPr>
              <a:t>(</a:t>
            </a:r>
            <a:r>
              <a:rPr lang="fr-FR" sz="1400" dirty="0">
                <a:ea typeface="SimSun" charset="-122"/>
              </a:rPr>
              <a:t>Windows Server/AIX)</a:t>
            </a:r>
          </a:p>
        </p:txBody>
      </p:sp>
      <p:sp>
        <p:nvSpPr>
          <p:cNvPr id="38945" name="Text Box 74"/>
          <p:cNvSpPr txBox="1">
            <a:spLocks noChangeArrowheads="1"/>
          </p:cNvSpPr>
          <p:nvPr/>
        </p:nvSpPr>
        <p:spPr bwMode="auto">
          <a:xfrm>
            <a:off x="2416175" y="6205538"/>
            <a:ext cx="1765300"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Oracle </a:t>
            </a:r>
            <a:r>
              <a:rPr lang="fr-FR" sz="1400" dirty="0" smtClean="0">
                <a:ea typeface="SimSun" charset="-122"/>
              </a:rPr>
              <a:t>10.2.0.3 </a:t>
            </a:r>
            <a:r>
              <a:rPr lang="fr-FR" sz="1400" dirty="0">
                <a:ea typeface="SimSun" charset="-122"/>
              </a:rPr>
              <a:t/>
            </a:r>
            <a:br>
              <a:rPr lang="fr-FR" sz="1400" dirty="0">
                <a:ea typeface="SimSun" charset="-122"/>
              </a:rPr>
            </a:br>
            <a:r>
              <a:rPr lang="fr-FR" sz="1400" dirty="0">
                <a:ea typeface="SimSun" charset="-122"/>
              </a:rPr>
              <a:t>(All </a:t>
            </a:r>
            <a:r>
              <a:rPr lang="fr-FR" sz="1400" dirty="0" err="1">
                <a:ea typeface="SimSun" charset="-122"/>
              </a:rPr>
              <a:t>Platforms</a:t>
            </a:r>
            <a:r>
              <a:rPr lang="fr-FR" sz="1400" dirty="0">
                <a:ea typeface="SimSun" charset="-122"/>
              </a:rPr>
              <a:t>)                                                                      </a:t>
            </a:r>
          </a:p>
        </p:txBody>
      </p:sp>
      <p:sp>
        <p:nvSpPr>
          <p:cNvPr id="38948" name="Text Box 75"/>
          <p:cNvSpPr txBox="1">
            <a:spLocks noChangeArrowheads="1"/>
          </p:cNvSpPr>
          <p:nvPr/>
        </p:nvSpPr>
        <p:spPr bwMode="auto">
          <a:xfrm>
            <a:off x="4292601" y="6205538"/>
            <a:ext cx="1944687" cy="381000"/>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MS </a:t>
            </a:r>
            <a:r>
              <a:rPr lang="fr-FR" sz="1400" dirty="0" err="1" smtClean="0">
                <a:ea typeface="SimSun" charset="-122"/>
              </a:rPr>
              <a:t>SQLServer</a:t>
            </a:r>
            <a:r>
              <a:rPr lang="fr-FR" sz="1400" dirty="0">
                <a:ea typeface="SimSun" charset="-122"/>
              </a:rPr>
              <a:t>2005</a:t>
            </a:r>
          </a:p>
        </p:txBody>
      </p:sp>
      <p:sp>
        <p:nvSpPr>
          <p:cNvPr id="17" name="Rectangle 56"/>
          <p:cNvSpPr>
            <a:spLocks noChangeArrowheads="1"/>
          </p:cNvSpPr>
          <p:nvPr/>
        </p:nvSpPr>
        <p:spPr bwMode="auto">
          <a:xfrm>
            <a:off x="117476" y="665163"/>
            <a:ext cx="8188324" cy="1189037"/>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18" name="Rectangle 57"/>
          <p:cNvSpPr>
            <a:spLocks noChangeArrowheads="1"/>
          </p:cNvSpPr>
          <p:nvPr/>
        </p:nvSpPr>
        <p:spPr bwMode="auto">
          <a:xfrm>
            <a:off x="6883401" y="665163"/>
            <a:ext cx="1422399" cy="1200329"/>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Application Server Operating System</a:t>
            </a:r>
            <a:endParaRPr lang="fr-FR" sz="1800" b="1" dirty="0">
              <a:solidFill>
                <a:srgbClr val="120C80"/>
              </a:solidFill>
              <a:ea typeface="SimSun" charset="-122"/>
            </a:endParaRPr>
          </a:p>
        </p:txBody>
      </p:sp>
      <p:sp>
        <p:nvSpPr>
          <p:cNvPr id="19" name="Text Box 58"/>
          <p:cNvSpPr txBox="1">
            <a:spLocks noChangeArrowheads="1"/>
          </p:cNvSpPr>
          <p:nvPr/>
        </p:nvSpPr>
        <p:spPr bwMode="auto">
          <a:xfrm>
            <a:off x="190500" y="809625"/>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Windows Server 2003       32-bit/64-bit</a:t>
            </a:r>
          </a:p>
        </p:txBody>
      </p:sp>
      <p:sp>
        <p:nvSpPr>
          <p:cNvPr id="20" name="Text Box 61"/>
          <p:cNvSpPr txBox="1">
            <a:spLocks noChangeArrowheads="1"/>
          </p:cNvSpPr>
          <p:nvPr/>
        </p:nvSpPr>
        <p:spPr bwMode="auto">
          <a:xfrm>
            <a:off x="182562" y="1309688"/>
            <a:ext cx="2389187" cy="424475"/>
          </a:xfrm>
          <a:prstGeom prst="rect">
            <a:avLst/>
          </a:prstGeom>
          <a:solidFill>
            <a:srgbClr val="99CCFF"/>
          </a:solidFill>
          <a:ln w="9525">
            <a:solidFill>
              <a:schemeClr val="tx1"/>
            </a:solidFill>
            <a:miter lim="800000"/>
            <a:headEnd/>
            <a:tailEnd/>
          </a:ln>
        </p:spPr>
        <p:txBody>
          <a:bodyPr wrap="square">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Solaris </a:t>
            </a:r>
            <a:r>
              <a:rPr lang="en-US" sz="1400" dirty="0" smtClean="0">
                <a:ea typeface="SimSun" charset="-122"/>
              </a:rPr>
              <a:t>10 (SPARC or AMD)               </a:t>
            </a:r>
            <a:br>
              <a:rPr lang="en-US" sz="1400" dirty="0" smtClean="0">
                <a:ea typeface="SimSun" charset="-122"/>
              </a:rPr>
            </a:br>
            <a:r>
              <a:rPr lang="en-US" sz="1400" dirty="0" smtClean="0">
                <a:ea typeface="SimSun" charset="-122"/>
              </a:rPr>
              <a:t>64</a:t>
            </a:r>
            <a:r>
              <a:rPr lang="en-US" sz="1400" dirty="0">
                <a:ea typeface="SimSun" charset="-122"/>
              </a:rPr>
              <a:t>-bit</a:t>
            </a:r>
          </a:p>
        </p:txBody>
      </p:sp>
      <p:sp>
        <p:nvSpPr>
          <p:cNvPr id="21" name="Text Box 62"/>
          <p:cNvSpPr txBox="1">
            <a:spLocks noChangeArrowheads="1"/>
          </p:cNvSpPr>
          <p:nvPr/>
        </p:nvSpPr>
        <p:spPr bwMode="auto">
          <a:xfrm>
            <a:off x="4368800" y="8270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a:ea typeface="SimSun" charset="-122"/>
              </a:rPr>
              <a:t>AIX 5.3                   64-bit</a:t>
            </a:r>
            <a:endParaRPr lang="fr-FR" sz="1400">
              <a:ea typeface="SimSun" charset="-122"/>
            </a:endParaRPr>
          </a:p>
        </p:txBody>
      </p:sp>
      <p:sp>
        <p:nvSpPr>
          <p:cNvPr id="22" name="Text Box 63"/>
          <p:cNvSpPr txBox="1">
            <a:spLocks noChangeArrowheads="1"/>
          </p:cNvSpPr>
          <p:nvPr/>
        </p:nvSpPr>
        <p:spPr bwMode="auto">
          <a:xfrm>
            <a:off x="2278063" y="819150"/>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a:ea typeface="SimSun" charset="-122"/>
              </a:rPr>
              <a:t>Linux RHEL 5           </a:t>
            </a:r>
            <a:r>
              <a:rPr lang="en-US" sz="1400" dirty="0" smtClean="0">
                <a:ea typeface="SimSun" charset="-122"/>
              </a:rPr>
              <a:t> 64bit</a:t>
            </a:r>
            <a:endParaRPr lang="fr-FR" sz="1400" dirty="0">
              <a:ea typeface="SimSun" charset="-122"/>
            </a:endParaRPr>
          </a:p>
        </p:txBody>
      </p:sp>
      <p:sp>
        <p:nvSpPr>
          <p:cNvPr id="23" name="Rectangle 66"/>
          <p:cNvSpPr>
            <a:spLocks noChangeArrowheads="1"/>
          </p:cNvSpPr>
          <p:nvPr/>
        </p:nvSpPr>
        <p:spPr bwMode="auto">
          <a:xfrm>
            <a:off x="117476" y="1965325"/>
            <a:ext cx="8188324" cy="720725"/>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24" name="Text Box 68"/>
          <p:cNvSpPr txBox="1">
            <a:spLocks noChangeArrowheads="1"/>
          </p:cNvSpPr>
          <p:nvPr/>
        </p:nvSpPr>
        <p:spPr bwMode="auto">
          <a:xfrm>
            <a:off x="190500" y="21097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smtClean="0">
                <a:ea typeface="SimSun" charset="-122"/>
              </a:rPr>
              <a:t>IBM </a:t>
            </a:r>
            <a:r>
              <a:rPr lang="fr-FR" sz="1400" dirty="0" err="1" smtClean="0">
                <a:ea typeface="SimSun" charset="-122"/>
              </a:rPr>
              <a:t>WebSphere</a:t>
            </a:r>
            <a:r>
              <a:rPr lang="fr-FR" sz="1400" dirty="0">
                <a:ea typeface="SimSun" charset="-122"/>
              </a:rPr>
              <a:t>6.1</a:t>
            </a:r>
            <a:r>
              <a:rPr lang="fr-FR" sz="1400" dirty="0" smtClean="0">
                <a:ea typeface="SimSun" charset="-122"/>
              </a:rPr>
              <a:t/>
            </a:r>
            <a:br>
              <a:rPr lang="fr-FR" sz="1400" dirty="0" smtClean="0">
                <a:ea typeface="SimSun" charset="-122"/>
              </a:rPr>
            </a:br>
            <a:r>
              <a:rPr lang="fr-FR" sz="1400" dirty="0" smtClean="0">
                <a:ea typeface="SimSun" charset="-122"/>
              </a:rPr>
              <a:t>32</a:t>
            </a:r>
            <a:r>
              <a:rPr lang="fr-FR" sz="1400" dirty="0">
                <a:ea typeface="SimSun" charset="-122"/>
              </a:rPr>
              <a:t>-</a:t>
            </a:r>
            <a:r>
              <a:rPr lang="fr-FR" sz="1400" dirty="0" smtClean="0">
                <a:ea typeface="SimSun" charset="-122"/>
              </a:rPr>
              <a:t>bit IBM JVM</a:t>
            </a:r>
            <a:br>
              <a:rPr lang="fr-FR" sz="1400" dirty="0" smtClean="0">
                <a:ea typeface="SimSun" charset="-122"/>
              </a:rPr>
            </a:br>
            <a:endParaRPr lang="fr-FR" sz="1400" dirty="0">
              <a:ea typeface="SimSun" charset="-122"/>
            </a:endParaRPr>
          </a:p>
        </p:txBody>
      </p:sp>
      <p:sp>
        <p:nvSpPr>
          <p:cNvPr id="25" name="Text Box 69"/>
          <p:cNvSpPr txBox="1">
            <a:spLocks noChangeArrowheads="1"/>
          </p:cNvSpPr>
          <p:nvPr/>
        </p:nvSpPr>
        <p:spPr bwMode="auto">
          <a:xfrm>
            <a:off x="2278063" y="2109788"/>
            <a:ext cx="1943100"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TOMCAT </a:t>
            </a:r>
            <a:r>
              <a:rPr lang="fr-FR" sz="1400" dirty="0" smtClean="0">
                <a:ea typeface="SimSun" charset="-122"/>
              </a:rPr>
              <a:t>6.0.16</a:t>
            </a:r>
            <a:br>
              <a:rPr lang="fr-FR" sz="1400" dirty="0" smtClean="0">
                <a:ea typeface="SimSun" charset="-122"/>
              </a:rPr>
            </a:br>
            <a:r>
              <a:rPr lang="fr-FR" sz="1400" dirty="0" smtClean="0">
                <a:ea typeface="SimSun" charset="-122"/>
              </a:rPr>
              <a:t>32-bit Sun JVM    </a:t>
            </a:r>
            <a:r>
              <a:rPr lang="fr-FR" sz="1400" dirty="0">
                <a:ea typeface="SimSun" charset="-122"/>
              </a:rPr>
              <a:t/>
            </a:r>
            <a:br>
              <a:rPr lang="fr-FR" sz="1400" dirty="0">
                <a:ea typeface="SimSun" charset="-122"/>
              </a:rPr>
            </a:br>
            <a:endParaRPr lang="fr-FR" sz="1400" dirty="0">
              <a:ea typeface="SimSun" charset="-122"/>
            </a:endParaRPr>
          </a:p>
        </p:txBody>
      </p:sp>
      <p:sp>
        <p:nvSpPr>
          <p:cNvPr id="26" name="Text Box 70"/>
          <p:cNvSpPr txBox="1">
            <a:spLocks noChangeArrowheads="1"/>
          </p:cNvSpPr>
          <p:nvPr/>
        </p:nvSpPr>
        <p:spPr bwMode="auto">
          <a:xfrm>
            <a:off x="4365625" y="2109788"/>
            <a:ext cx="1793875" cy="422275"/>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en-US" sz="1400" dirty="0" smtClean="0">
                <a:ea typeface="SimSun" charset="-122"/>
              </a:rPr>
              <a:t>BEA </a:t>
            </a:r>
            <a:r>
              <a:rPr lang="en-US" sz="1400" dirty="0" err="1" smtClean="0">
                <a:ea typeface="SimSun" charset="-122"/>
              </a:rPr>
              <a:t>WebLogic</a:t>
            </a:r>
            <a:r>
              <a:rPr lang="en-US" sz="1400" dirty="0" smtClean="0">
                <a:ea typeface="SimSun" charset="-122"/>
              </a:rPr>
              <a:t> 10</a:t>
            </a:r>
            <a:br>
              <a:rPr lang="en-US" sz="1400" dirty="0" smtClean="0">
                <a:ea typeface="SimSun" charset="-122"/>
              </a:rPr>
            </a:br>
            <a:r>
              <a:rPr lang="en-US" sz="1400" dirty="0" smtClean="0">
                <a:ea typeface="SimSun" charset="-122"/>
              </a:rPr>
              <a:t>32</a:t>
            </a:r>
            <a:r>
              <a:rPr lang="en-US" sz="1400" dirty="0">
                <a:ea typeface="SimSun" charset="-122"/>
              </a:rPr>
              <a:t>-bit</a:t>
            </a:r>
            <a:br>
              <a:rPr lang="en-US" sz="1400" dirty="0">
                <a:ea typeface="SimSun" charset="-122"/>
              </a:rPr>
            </a:br>
            <a:endParaRPr lang="fr-FR" sz="1400" dirty="0">
              <a:ea typeface="SimSun" charset="-122"/>
            </a:endParaRPr>
          </a:p>
        </p:txBody>
      </p:sp>
      <p:sp>
        <p:nvSpPr>
          <p:cNvPr id="27" name="Rectangle 71"/>
          <p:cNvSpPr>
            <a:spLocks noChangeArrowheads="1"/>
          </p:cNvSpPr>
          <p:nvPr/>
        </p:nvSpPr>
        <p:spPr bwMode="auto">
          <a:xfrm>
            <a:off x="117476" y="2794001"/>
            <a:ext cx="8188324" cy="895350"/>
          </a:xfrm>
          <a:prstGeom prst="rect">
            <a:avLst/>
          </a:prstGeom>
          <a:solidFill>
            <a:srgbClr val="C0C0C0">
              <a:alpha val="50195"/>
            </a:srgbClr>
          </a:solidFill>
          <a:ln w="9525">
            <a:solidFill>
              <a:schemeClr val="tx1"/>
            </a:solidFill>
            <a:miter lim="800000"/>
            <a:headEnd/>
            <a:tailEnd/>
          </a:ln>
        </p:spPr>
        <p:txBody>
          <a:bodyPr wrap="none" anchor="ctr"/>
          <a:lstStyle/>
          <a:p>
            <a:pPr algn="ctr">
              <a:buClr>
                <a:srgbClr val="000000"/>
              </a:buClr>
              <a:buSzPct val="100000"/>
              <a:buFont typeface="Arial" pitchFamily="34" charset="0"/>
              <a:buNone/>
            </a:pPr>
            <a:endParaRPr lang="en-US" sz="1800" b="1">
              <a:solidFill>
                <a:srgbClr val="120C80"/>
              </a:solidFill>
              <a:ea typeface="SimSun" charset="-122"/>
            </a:endParaRPr>
          </a:p>
        </p:txBody>
      </p:sp>
      <p:sp>
        <p:nvSpPr>
          <p:cNvPr id="28" name="Text Box 73"/>
          <p:cNvSpPr txBox="1">
            <a:spLocks noChangeArrowheads="1"/>
          </p:cNvSpPr>
          <p:nvPr/>
        </p:nvSpPr>
        <p:spPr bwMode="auto">
          <a:xfrm>
            <a:off x="117475" y="3113088"/>
            <a:ext cx="1943100"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DB2 </a:t>
            </a:r>
            <a:r>
              <a:rPr lang="fr-FR" sz="1400" dirty="0" smtClean="0">
                <a:ea typeface="SimSun" charset="-122"/>
              </a:rPr>
              <a:t>V9.1</a:t>
            </a:r>
            <a:br>
              <a:rPr lang="fr-FR" sz="1400" dirty="0" smtClean="0">
                <a:ea typeface="SimSun" charset="-122"/>
              </a:rPr>
            </a:br>
            <a:r>
              <a:rPr lang="fr-FR" sz="1400" dirty="0">
                <a:ea typeface="SimSun" charset="-122"/>
              </a:rPr>
              <a:t>(Windows Server/AIX)</a:t>
            </a:r>
          </a:p>
        </p:txBody>
      </p:sp>
      <p:sp>
        <p:nvSpPr>
          <p:cNvPr id="29" name="Text Box 74"/>
          <p:cNvSpPr txBox="1">
            <a:spLocks noChangeArrowheads="1"/>
          </p:cNvSpPr>
          <p:nvPr/>
        </p:nvSpPr>
        <p:spPr bwMode="auto">
          <a:xfrm>
            <a:off x="2205038" y="3113088"/>
            <a:ext cx="1944687"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fr-FR" sz="1400" dirty="0">
                <a:ea typeface="SimSun" charset="-122"/>
              </a:rPr>
              <a:t>Oracle </a:t>
            </a:r>
            <a:r>
              <a:rPr lang="fr-FR" sz="1400" dirty="0" smtClean="0">
                <a:ea typeface="SimSun" charset="-122"/>
              </a:rPr>
              <a:t>10.2.0.3   </a:t>
            </a:r>
            <a:r>
              <a:rPr lang="fr-FR" sz="1400" dirty="0">
                <a:ea typeface="SimSun" charset="-122"/>
              </a:rPr>
              <a:t/>
            </a:r>
            <a:br>
              <a:rPr lang="fr-FR" sz="1400" dirty="0">
                <a:ea typeface="SimSun" charset="-122"/>
              </a:rPr>
            </a:br>
            <a:r>
              <a:rPr lang="fr-FR" sz="1400" dirty="0">
                <a:ea typeface="SimSun" charset="-122"/>
              </a:rPr>
              <a:t>(All </a:t>
            </a:r>
            <a:r>
              <a:rPr lang="fr-FR" sz="1400" dirty="0" err="1">
                <a:ea typeface="SimSun" charset="-122"/>
              </a:rPr>
              <a:t>Platforms</a:t>
            </a:r>
            <a:r>
              <a:rPr lang="fr-FR" sz="1400" dirty="0">
                <a:ea typeface="SimSun" charset="-122"/>
              </a:rPr>
              <a:t>)                                                                      </a:t>
            </a:r>
          </a:p>
        </p:txBody>
      </p:sp>
      <p:sp>
        <p:nvSpPr>
          <p:cNvPr id="30" name="Text Box 75"/>
          <p:cNvSpPr txBox="1">
            <a:spLocks noChangeArrowheads="1"/>
          </p:cNvSpPr>
          <p:nvPr/>
        </p:nvSpPr>
        <p:spPr bwMode="auto">
          <a:xfrm>
            <a:off x="6286500" y="3125788"/>
            <a:ext cx="1944688" cy="422275"/>
          </a:xfrm>
          <a:prstGeom prst="rect">
            <a:avLst/>
          </a:prstGeom>
          <a:solidFill>
            <a:srgbClr val="99CCFF"/>
          </a:solidFill>
          <a:ln w="9525">
            <a:solidFill>
              <a:schemeClr val="tx1"/>
            </a:solidFill>
            <a:miter lim="800000"/>
            <a:headEnd/>
            <a:tailEnd/>
          </a:ln>
        </p:spPr>
        <p:txBody>
          <a:bodyPr>
            <a:spAutoFit/>
          </a:bodyPr>
          <a:lstStyle/>
          <a:p>
            <a:pPr>
              <a:lnSpc>
                <a:spcPct val="75000"/>
              </a:lnSpc>
              <a:spcBef>
                <a:spcPct val="30000"/>
              </a:spcBef>
              <a:buClr>
                <a:srgbClr val="000000"/>
              </a:buClr>
              <a:buSzPct val="100000"/>
              <a:buFont typeface="Arial" pitchFamily="34" charset="0"/>
              <a:buNone/>
            </a:pPr>
            <a:r>
              <a:rPr lang="en-US" sz="1400" dirty="0" err="1">
                <a:ea typeface="SimSun" charset="-122"/>
              </a:rPr>
              <a:t>MySQL</a:t>
            </a:r>
            <a:r>
              <a:rPr lang="en-US" sz="1400" dirty="0">
                <a:ea typeface="SimSun" charset="-122"/>
              </a:rPr>
              <a:t/>
            </a:r>
            <a:br>
              <a:rPr lang="en-US" sz="1400" dirty="0">
                <a:ea typeface="SimSun" charset="-122"/>
              </a:rPr>
            </a:br>
            <a:r>
              <a:rPr lang="en-US" sz="1400" dirty="0">
                <a:ea typeface="SimSun" charset="-122"/>
              </a:rPr>
              <a:t>Enterprise (Linux)</a:t>
            </a:r>
            <a:endParaRPr lang="fr-FR" sz="1400" dirty="0">
              <a:ea typeface="SimSun" charset="-122"/>
            </a:endParaRPr>
          </a:p>
        </p:txBody>
      </p:sp>
      <p:sp>
        <p:nvSpPr>
          <p:cNvPr id="31" name="Text Box 75"/>
          <p:cNvSpPr txBox="1">
            <a:spLocks noChangeArrowheads="1"/>
          </p:cNvSpPr>
          <p:nvPr/>
        </p:nvSpPr>
        <p:spPr bwMode="auto">
          <a:xfrm>
            <a:off x="4294188" y="3130550"/>
            <a:ext cx="1944688" cy="412750"/>
          </a:xfrm>
          <a:prstGeom prst="rect">
            <a:avLst/>
          </a:prstGeom>
          <a:solidFill>
            <a:srgbClr val="99CCFF"/>
          </a:solidFill>
          <a:ln w="9525">
            <a:solidFill>
              <a:schemeClr val="tx1"/>
            </a:solidFill>
            <a:miter lim="800000"/>
            <a:headEnd/>
            <a:tailEnd/>
          </a:ln>
        </p:spPr>
        <p:txBody>
          <a:bodyPr/>
          <a:lstStyle/>
          <a:p>
            <a:pPr>
              <a:lnSpc>
                <a:spcPct val="75000"/>
              </a:lnSpc>
              <a:spcBef>
                <a:spcPct val="30000"/>
              </a:spcBef>
              <a:buClr>
                <a:srgbClr val="000000"/>
              </a:buClr>
              <a:buSzPct val="100000"/>
              <a:buFont typeface="Arial" pitchFamily="34" charset="0"/>
              <a:buNone/>
            </a:pPr>
            <a:r>
              <a:rPr lang="fr-FR" sz="1400" dirty="0">
                <a:ea typeface="SimSun" charset="-122"/>
              </a:rPr>
              <a:t>MS </a:t>
            </a:r>
            <a:r>
              <a:rPr lang="fr-FR" sz="1400" dirty="0" err="1" smtClean="0">
                <a:ea typeface="SimSun" charset="-122"/>
              </a:rPr>
              <a:t>SQLServer</a:t>
            </a:r>
            <a:r>
              <a:rPr lang="fr-FR" sz="1400" dirty="0">
                <a:ea typeface="SimSun" charset="-122"/>
              </a:rPr>
              <a:t>2005</a:t>
            </a:r>
          </a:p>
        </p:txBody>
      </p:sp>
      <p:sp>
        <p:nvSpPr>
          <p:cNvPr id="32" name="Rectangle 67"/>
          <p:cNvSpPr>
            <a:spLocks noChangeArrowheads="1"/>
          </p:cNvSpPr>
          <p:nvPr/>
        </p:nvSpPr>
        <p:spPr bwMode="auto">
          <a:xfrm>
            <a:off x="6624639" y="1965325"/>
            <a:ext cx="1557337"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smtClean="0">
                <a:solidFill>
                  <a:srgbClr val="120C80"/>
                </a:solidFill>
                <a:ea typeface="SimSun" charset="-122"/>
              </a:rPr>
              <a:t>App </a:t>
            </a:r>
            <a:r>
              <a:rPr lang="en-GB" sz="1800" b="1" dirty="0">
                <a:solidFill>
                  <a:srgbClr val="120C80"/>
                </a:solidFill>
                <a:ea typeface="SimSun" charset="-122"/>
              </a:rPr>
              <a:t>Servers</a:t>
            </a:r>
            <a:endParaRPr lang="fr-FR" sz="1800" b="1" dirty="0">
              <a:solidFill>
                <a:srgbClr val="120C80"/>
              </a:solidFill>
              <a:ea typeface="SimSun" charset="-122"/>
            </a:endParaRPr>
          </a:p>
        </p:txBody>
      </p:sp>
      <p:sp>
        <p:nvSpPr>
          <p:cNvPr id="35" name="Accolade fermante 34"/>
          <p:cNvSpPr/>
          <p:nvPr/>
        </p:nvSpPr>
        <p:spPr bwMode="auto">
          <a:xfrm>
            <a:off x="8382000" y="3757612"/>
            <a:ext cx="304800" cy="3024187"/>
          </a:xfrm>
          <a:prstGeom prst="rightBrace">
            <a:avLst/>
          </a:prstGeom>
          <a:noFill/>
          <a:ln w="28440" cap="flat" cmpd="sng" algn="ctr">
            <a:solidFill>
              <a:srgbClr val="000000"/>
            </a:solidFill>
            <a:prstDash val="solid"/>
            <a:round/>
            <a:headEnd type="none" w="med" len="med"/>
            <a:tailEnd type="none" w="med" len="med"/>
          </a:ln>
          <a:effectLst/>
        </p:spPr>
      </p:sp>
      <p:sp>
        <p:nvSpPr>
          <p:cNvPr id="36" name="Accolade fermante 35"/>
          <p:cNvSpPr/>
          <p:nvPr/>
        </p:nvSpPr>
        <p:spPr bwMode="auto">
          <a:xfrm>
            <a:off x="8382000" y="563563"/>
            <a:ext cx="262372" cy="3024187"/>
          </a:xfrm>
          <a:prstGeom prst="rightBrace">
            <a:avLst/>
          </a:prstGeom>
          <a:noFill/>
          <a:ln w="2844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endParaRPr kumimoji="0" lang="en-US" sz="1800" b="0" i="0" u="none" strike="noStrike" cap="none" normalizeH="0" baseline="0">
              <a:ln>
                <a:noFill/>
              </a:ln>
              <a:solidFill>
                <a:srgbClr val="000000"/>
              </a:solidFill>
              <a:effectLst/>
              <a:latin typeface="Arial" pitchFamily="-111" charset="0"/>
              <a:ea typeface="SimSun" pitchFamily="2" charset="-122"/>
              <a:cs typeface="SimSun" pitchFamily="2" charset="-122"/>
            </a:endParaRPr>
          </a:p>
        </p:txBody>
      </p:sp>
      <p:sp>
        <p:nvSpPr>
          <p:cNvPr id="37" name="ZoneTexte 36"/>
          <p:cNvSpPr txBox="1"/>
          <p:nvPr/>
        </p:nvSpPr>
        <p:spPr>
          <a:xfrm rot="5400000">
            <a:off x="7797702" y="1948319"/>
            <a:ext cx="2147531" cy="369332"/>
          </a:xfrm>
          <a:prstGeom prst="rect">
            <a:avLst/>
          </a:prstGeom>
          <a:noFill/>
        </p:spPr>
        <p:txBody>
          <a:bodyPr wrap="none" rtlCol="0">
            <a:spAutoFit/>
          </a:bodyPr>
          <a:lstStyle/>
          <a:p>
            <a:r>
              <a:rPr lang="en-US" dirty="0" err="1" smtClean="0"/>
              <a:t>xBOM</a:t>
            </a:r>
            <a:r>
              <a:rPr lang="en-US" dirty="0" smtClean="0"/>
              <a:t>/Governance</a:t>
            </a:r>
            <a:endParaRPr lang="en-US" dirty="0"/>
          </a:p>
        </p:txBody>
      </p:sp>
      <p:sp>
        <p:nvSpPr>
          <p:cNvPr id="38" name="ZoneTexte 37"/>
          <p:cNvSpPr txBox="1"/>
          <p:nvPr/>
        </p:nvSpPr>
        <p:spPr>
          <a:xfrm rot="5400000">
            <a:off x="8522617" y="5013426"/>
            <a:ext cx="697702" cy="369332"/>
          </a:xfrm>
          <a:prstGeom prst="rect">
            <a:avLst/>
          </a:prstGeom>
          <a:noFill/>
        </p:spPr>
        <p:txBody>
          <a:bodyPr wrap="none" rtlCol="0">
            <a:spAutoFit/>
          </a:bodyPr>
          <a:lstStyle/>
          <a:p>
            <a:r>
              <a:rPr lang="en-US" dirty="0" smtClean="0"/>
              <a:t>VPM</a:t>
            </a:r>
            <a:endParaRPr lang="en-US" dirty="0"/>
          </a:p>
        </p:txBody>
      </p:sp>
      <p:sp>
        <p:nvSpPr>
          <p:cNvPr id="40" name="Rectangle 72"/>
          <p:cNvSpPr>
            <a:spLocks noChangeArrowheads="1"/>
          </p:cNvSpPr>
          <p:nvPr/>
        </p:nvSpPr>
        <p:spPr bwMode="auto">
          <a:xfrm>
            <a:off x="7154863" y="2786063"/>
            <a:ext cx="1023937" cy="366712"/>
          </a:xfrm>
          <a:prstGeom prst="rect">
            <a:avLst/>
          </a:prstGeom>
          <a:noFill/>
          <a:ln w="9525">
            <a:noFill/>
            <a:miter lim="800000"/>
            <a:headEnd/>
            <a:tailEnd/>
          </a:ln>
        </p:spPr>
        <p:txBody>
          <a:bodyPr wrap="square">
            <a:spAutoFit/>
          </a:bodyPr>
          <a:lstStyle/>
          <a:p>
            <a:pPr rtl="1">
              <a:buClr>
                <a:srgbClr val="000000"/>
              </a:buClr>
              <a:buSzPct val="100000"/>
              <a:buFont typeface="Arial" pitchFamily="34" charset="0"/>
              <a:buNone/>
            </a:pPr>
            <a:r>
              <a:rPr lang="en-GB" sz="1800" b="1" dirty="0">
                <a:solidFill>
                  <a:srgbClr val="120C80"/>
                </a:solidFill>
                <a:ea typeface="SimSun" charset="-122"/>
              </a:rPr>
              <a:t>RDBMS</a:t>
            </a:r>
            <a:endParaRPr lang="fr-FR" sz="1800" b="1" dirty="0">
              <a:solidFill>
                <a:srgbClr val="120C80"/>
              </a:solidFill>
              <a:ea typeface="SimSun"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Best Practices</a:t>
            </a:r>
            <a:endParaRPr lang="en-US" dirty="0"/>
          </a:p>
        </p:txBody>
      </p:sp>
      <p:sp>
        <p:nvSpPr>
          <p:cNvPr id="3" name="Espace réservé du contenu 2"/>
          <p:cNvSpPr>
            <a:spLocks noGrp="1"/>
          </p:cNvSpPr>
          <p:nvPr>
            <p:ph idx="1"/>
          </p:nvPr>
        </p:nvSpPr>
        <p:spPr>
          <a:xfrm>
            <a:off x="1112838" y="964368"/>
            <a:ext cx="7577137" cy="4383088"/>
          </a:xfrm>
        </p:spPr>
        <p:txBody>
          <a:bodyPr/>
          <a:lstStyle/>
          <a:p>
            <a:r>
              <a:rPr lang="en-US" sz="1800" dirty="0" smtClean="0"/>
              <a:t>It is highly recommended to deploy at least a pre-production environment alongside the production environment. This will greatly aid for:</a:t>
            </a:r>
          </a:p>
          <a:p>
            <a:pPr lvl="1"/>
            <a:r>
              <a:rPr lang="en-US" sz="1800" dirty="0" smtClean="0"/>
              <a:t>Problem resolution without impacting production</a:t>
            </a:r>
          </a:p>
          <a:p>
            <a:pPr lvl="1"/>
            <a:r>
              <a:rPr lang="en-US" sz="1800" dirty="0" smtClean="0"/>
              <a:t>Testing patches and upgrades before </a:t>
            </a:r>
            <a:r>
              <a:rPr lang="en-US" sz="1800" dirty="0" err="1" smtClean="0"/>
              <a:t>GoLive</a:t>
            </a:r>
            <a:r>
              <a:rPr lang="en-US" sz="1800" dirty="0" smtClean="0"/>
              <a:t> and production deployment</a:t>
            </a:r>
          </a:p>
          <a:p>
            <a:pPr lvl="1"/>
            <a:r>
              <a:rPr lang="en-US" sz="1800" dirty="0" smtClean="0"/>
              <a:t>Hard failover environment in case of hardware failure of production equipment</a:t>
            </a:r>
          </a:p>
          <a:p>
            <a:r>
              <a:rPr lang="en-US" sz="1800" dirty="0" smtClean="0"/>
              <a:t>The pre-production environment should be a clone in terms of software configuration and operating system as the production system</a:t>
            </a:r>
          </a:p>
          <a:p>
            <a:r>
              <a:rPr lang="en-US" sz="1800" dirty="0" smtClean="0"/>
              <a:t>Depending on the high-availability requirements of the customer, the pre-production environment can be scaled down </a:t>
            </a:r>
            <a:r>
              <a:rPr lang="fr-FR" sz="1800" dirty="0" smtClean="0"/>
              <a:t>–</a:t>
            </a:r>
            <a:r>
              <a:rPr lang="en-US" sz="1800" dirty="0" smtClean="0"/>
              <a:t> as long as all the processes can start with NO CHANGES to the configuration files to keep the machine as a clone.</a:t>
            </a:r>
          </a:p>
          <a:p>
            <a:r>
              <a:rPr lang="en-US" sz="1800" dirty="0" smtClean="0"/>
              <a:t>For the failover aspect (even a manual failover) to work, the two environments should be connected to the same storage area</a:t>
            </a:r>
          </a:p>
          <a:p>
            <a:r>
              <a:rPr lang="en-US" sz="1800" dirty="0" smtClean="0"/>
              <a:t>Other additional environments commonly deployed include: </a:t>
            </a:r>
            <a:r>
              <a:rPr lang="en-US" sz="1800" dirty="0" err="1" smtClean="0"/>
              <a:t>Quality&amp;Assurance</a:t>
            </a:r>
            <a:r>
              <a:rPr lang="en-US" sz="1800" dirty="0" smtClean="0"/>
              <a:t>, Training, and Development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Best Practices</a:t>
            </a:r>
            <a:endParaRPr lang="en-US" dirty="0"/>
          </a:p>
        </p:txBody>
      </p:sp>
      <p:sp>
        <p:nvSpPr>
          <p:cNvPr id="3" name="Espace réservé du contenu 2"/>
          <p:cNvSpPr>
            <a:spLocks noGrp="1"/>
          </p:cNvSpPr>
          <p:nvPr>
            <p:ph idx="1"/>
          </p:nvPr>
        </p:nvSpPr>
        <p:spPr>
          <a:xfrm>
            <a:off x="663063" y="1052513"/>
            <a:ext cx="8226425" cy="3478212"/>
          </a:xfrm>
        </p:spPr>
        <p:txBody>
          <a:bodyPr/>
          <a:lstStyle/>
          <a:p>
            <a:r>
              <a:rPr lang="en-US" sz="1800" dirty="0" smtClean="0"/>
              <a:t>Do NOT underestimate the importance of storage and backup/restore in a PLM deployment</a:t>
            </a:r>
          </a:p>
          <a:p>
            <a:r>
              <a:rPr lang="en-US" sz="1800" dirty="0" smtClean="0"/>
              <a:t>Fast and redundant disk arrays will greatly increase the performance and security of the overall system</a:t>
            </a:r>
          </a:p>
          <a:p>
            <a:r>
              <a:rPr lang="en-US" sz="1800" dirty="0" smtClean="0"/>
              <a:t>It is recommended to have at least 2 </a:t>
            </a:r>
            <a:r>
              <a:rPr lang="en-US" sz="1800" dirty="0" err="1" smtClean="0"/>
              <a:t>Gbit</a:t>
            </a:r>
            <a:r>
              <a:rPr lang="en-US" sz="1800" dirty="0" smtClean="0"/>
              <a:t> connection between the DB and the storage area</a:t>
            </a:r>
          </a:p>
          <a:p>
            <a:pPr lvl="1"/>
            <a:r>
              <a:rPr lang="en-US" sz="1800" dirty="0" smtClean="0"/>
              <a:t>SAN is the preferred solution for storage</a:t>
            </a:r>
          </a:p>
          <a:p>
            <a:pPr lvl="1"/>
            <a:r>
              <a:rPr lang="en-US" sz="1800" dirty="0" smtClean="0"/>
              <a:t>If a NAS is required, care must be taken in the implementation of NFS to assure good performance of the database</a:t>
            </a:r>
          </a:p>
          <a:p>
            <a:r>
              <a:rPr lang="en-US" sz="1800" dirty="0" smtClean="0"/>
              <a:t>It is recommended to have at least 1Gbit switched or direct network connection between the MCS and the DB</a:t>
            </a:r>
          </a:p>
          <a:p>
            <a:r>
              <a:rPr lang="en-US" sz="1800" dirty="0" smtClean="0"/>
              <a:t>Backup and restore procedures will need to be created during the pilot phase depending on the implementation and tools chosen by the customer </a:t>
            </a:r>
            <a:r>
              <a:rPr lang="fr-FR" sz="1800" dirty="0" smtClean="0"/>
              <a:t>–</a:t>
            </a:r>
            <a:r>
              <a:rPr lang="en-US" sz="1800" dirty="0" smtClean="0">
                <a:solidFill>
                  <a:srgbClr val="FF0000"/>
                </a:solidFill>
              </a:rPr>
              <a:t>NOTE: these procedures should be tested and documented by the implementation team thoroughly before Go Live.</a:t>
            </a:r>
          </a:p>
          <a:p>
            <a:r>
              <a:rPr lang="en-US" sz="1800" dirty="0" smtClean="0">
                <a:solidFill>
                  <a:srgbClr val="FF0000"/>
                </a:solidFill>
              </a:rPr>
              <a:t>All data (database, indexes, content) should be stored on the storage bay to allow for centralized backups and fast recovery in case of failure as well as failover</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Agenda</a:t>
            </a:r>
          </a:p>
        </p:txBody>
      </p:sp>
      <p:sp>
        <p:nvSpPr>
          <p:cNvPr id="14" name="Rectangle 1"/>
          <p:cNvSpPr>
            <a:spLocks noChangeArrowheads="1"/>
          </p:cNvSpPr>
          <p:nvPr/>
        </p:nvSpPr>
        <p:spPr bwMode="auto">
          <a:xfrm>
            <a:off x="1597025" y="1790701"/>
            <a:ext cx="522288" cy="3060699"/>
          </a:xfrm>
          <a:prstGeom prst="rect">
            <a:avLst/>
          </a:prstGeom>
          <a:solidFill>
            <a:schemeClr val="accent6">
              <a:lumMod val="50000"/>
            </a:schemeClr>
          </a:solidFill>
          <a:ln w="9525">
            <a:noFill/>
            <a:miter lim="800000"/>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 name="Rectangle 10"/>
          <p:cNvSpPr>
            <a:spLocks noChangeArrowheads="1"/>
          </p:cNvSpPr>
          <p:nvPr/>
        </p:nvSpPr>
        <p:spPr bwMode="auto">
          <a:xfrm>
            <a:off x="2678113" y="41084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smtClean="0">
                <a:solidFill>
                  <a:srgbClr val="FFFFFF"/>
                </a:solidFill>
              </a:rPr>
              <a:t>Web Conferencing and Global Collaboration</a:t>
            </a:r>
            <a:endParaRPr lang="en-GB" sz="2000" dirty="0">
              <a:solidFill>
                <a:srgbClr val="FFFFFF"/>
              </a:solidFill>
            </a:endParaRPr>
          </a:p>
        </p:txBody>
      </p:sp>
      <p:sp>
        <p:nvSpPr>
          <p:cNvPr id="24" name="Rectangle 10"/>
          <p:cNvSpPr>
            <a:spLocks noChangeArrowheads="1"/>
          </p:cNvSpPr>
          <p:nvPr/>
        </p:nvSpPr>
        <p:spPr bwMode="auto">
          <a:xfrm>
            <a:off x="2678113" y="33718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Internet Security and Remote Access</a:t>
            </a:r>
          </a:p>
        </p:txBody>
      </p:sp>
      <p:sp>
        <p:nvSpPr>
          <p:cNvPr id="25" name="Rectangle 2"/>
          <p:cNvSpPr>
            <a:spLocks noChangeArrowheads="1"/>
          </p:cNvSpPr>
          <p:nvPr/>
        </p:nvSpPr>
        <p:spPr bwMode="auto">
          <a:xfrm>
            <a:off x="1811338" y="1941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1</a:t>
            </a:r>
          </a:p>
        </p:txBody>
      </p:sp>
      <p:sp>
        <p:nvSpPr>
          <p:cNvPr id="26" name="Rectangle 5"/>
          <p:cNvSpPr>
            <a:spLocks noChangeArrowheads="1"/>
          </p:cNvSpPr>
          <p:nvPr/>
        </p:nvSpPr>
        <p:spPr bwMode="auto">
          <a:xfrm>
            <a:off x="1811338" y="267493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2</a:t>
            </a:r>
          </a:p>
        </p:txBody>
      </p:sp>
      <p:sp>
        <p:nvSpPr>
          <p:cNvPr id="27" name="Rectangle 9"/>
          <p:cNvSpPr>
            <a:spLocks noChangeArrowheads="1"/>
          </p:cNvSpPr>
          <p:nvPr/>
        </p:nvSpPr>
        <p:spPr bwMode="auto">
          <a:xfrm>
            <a:off x="1811338" y="4100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4</a:t>
            </a:r>
            <a:endParaRPr lang="en-GB" sz="2000" dirty="0">
              <a:solidFill>
                <a:srgbClr val="FFFFFF"/>
              </a:solidFill>
            </a:endParaRPr>
          </a:p>
        </p:txBody>
      </p:sp>
      <p:sp>
        <p:nvSpPr>
          <p:cNvPr id="28" name="Rectangle 9"/>
          <p:cNvSpPr>
            <a:spLocks noChangeArrowheads="1"/>
          </p:cNvSpPr>
          <p:nvPr/>
        </p:nvSpPr>
        <p:spPr bwMode="auto">
          <a:xfrm>
            <a:off x="1811338" y="336708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3</a:t>
            </a:r>
            <a:endParaRPr lang="en-GB" sz="2000" dirty="0">
              <a:solidFill>
                <a:srgbClr val="FFFFFF"/>
              </a:solidFill>
            </a:endParaRPr>
          </a:p>
        </p:txBody>
      </p:sp>
      <p:sp>
        <p:nvSpPr>
          <p:cNvPr id="29" name="Rectangle 3"/>
          <p:cNvSpPr>
            <a:spLocks noChangeArrowheads="1"/>
          </p:cNvSpPr>
          <p:nvPr/>
        </p:nvSpPr>
        <p:spPr bwMode="auto">
          <a:xfrm>
            <a:off x="2678113" y="1933575"/>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a:solidFill>
                  <a:srgbClr val="FFFFFF"/>
                </a:solidFill>
              </a:rPr>
              <a:t>V6 </a:t>
            </a:r>
            <a:r>
              <a:rPr lang="en-GB" sz="2000" dirty="0" smtClean="0">
                <a:solidFill>
                  <a:srgbClr val="FFFFFF"/>
                </a:solidFill>
              </a:rPr>
              <a:t>Architecture Introduction</a:t>
            </a:r>
            <a:endParaRPr lang="en-GB" sz="2000" dirty="0">
              <a:solidFill>
                <a:srgbClr val="FFFFFF"/>
              </a:solidFill>
            </a:endParaRPr>
          </a:p>
        </p:txBody>
      </p:sp>
      <p:sp>
        <p:nvSpPr>
          <p:cNvPr id="30" name="Rectangle 6"/>
          <p:cNvSpPr>
            <a:spLocks noChangeArrowheads="1"/>
          </p:cNvSpPr>
          <p:nvPr/>
        </p:nvSpPr>
        <p:spPr bwMode="auto">
          <a:xfrm>
            <a:off x="2678113" y="2671763"/>
            <a:ext cx="5329237" cy="554037"/>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Multi-Site and Content Synchronization</a:t>
            </a:r>
            <a:endParaRPr lang="en-GB" sz="2000" dirty="0">
              <a:solidFill>
                <a:srgbClr val="FFFFFF"/>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global_map_flat_blue"/>
          <p:cNvPicPr>
            <a:picLocks noChangeAspect="1" noChangeArrowheads="1"/>
          </p:cNvPicPr>
          <p:nvPr/>
        </p:nvPicPr>
        <p:blipFill>
          <a:blip r:embed="rId3">
            <a:lum bright="6000"/>
          </a:blip>
          <a:srcRect b="471"/>
          <a:stretch>
            <a:fillRect/>
          </a:stretch>
        </p:blipFill>
        <p:spPr bwMode="auto">
          <a:xfrm>
            <a:off x="3495675" y="1314450"/>
            <a:ext cx="5519738" cy="4367213"/>
          </a:xfrm>
          <a:prstGeom prst="rect">
            <a:avLst/>
          </a:prstGeom>
          <a:noFill/>
          <a:ln w="9525">
            <a:noFill/>
            <a:miter lim="800000"/>
            <a:headEnd/>
            <a:tailEnd/>
          </a:ln>
        </p:spPr>
      </p:pic>
      <p:sp>
        <p:nvSpPr>
          <p:cNvPr id="26627" name="Rectangle 2"/>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ea typeface="SimSun" charset="-122"/>
              </a:rPr>
              <a:t>V6 Centralized Architecture with Distributed Stores</a:t>
            </a:r>
          </a:p>
        </p:txBody>
      </p:sp>
      <p:sp>
        <p:nvSpPr>
          <p:cNvPr id="26628" name="Freeform 3"/>
          <p:cNvSpPr>
            <a:spLocks noChangeArrowheads="1"/>
          </p:cNvSpPr>
          <p:nvPr/>
        </p:nvSpPr>
        <p:spPr bwMode="auto">
          <a:xfrm rot="16800000">
            <a:off x="2156187" y="2013781"/>
            <a:ext cx="2702969" cy="2059046"/>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08 w 21600"/>
              <a:gd name="T13" fmla="*/ 6708 h 21600"/>
              <a:gd name="T14" fmla="*/ 14892 w 21600"/>
              <a:gd name="T15" fmla="*/ 14892 h 21600"/>
            </a:gdLst>
            <a:ahLst/>
            <a:cxnLst>
              <a:cxn ang="T8">
                <a:pos x="T0" y="T1"/>
              </a:cxn>
              <a:cxn ang="T9">
                <a:pos x="T2" y="T3"/>
              </a:cxn>
              <a:cxn ang="T10">
                <a:pos x="T4" y="T5"/>
              </a:cxn>
              <a:cxn ang="T11">
                <a:pos x="T6" y="T7"/>
              </a:cxn>
            </a:cxnLst>
            <a:rect l="T12" t="T13" r="T14" b="T15"/>
            <a:pathLst>
              <a:path w="21600" h="21600">
                <a:moveTo>
                  <a:pt x="0" y="0"/>
                </a:moveTo>
                <a:lnTo>
                  <a:pt x="9815" y="21600"/>
                </a:lnTo>
                <a:lnTo>
                  <a:pt x="11785" y="21600"/>
                </a:lnTo>
                <a:lnTo>
                  <a:pt x="21600" y="0"/>
                </a:lnTo>
                <a:close/>
              </a:path>
            </a:pathLst>
          </a:custGeom>
          <a:solidFill>
            <a:srgbClr val="BBE0E3">
              <a:alpha val="70195"/>
            </a:srgbClr>
          </a:solidFill>
          <a:ln w="255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6630" name="Rectangle 7"/>
          <p:cNvSpPr>
            <a:spLocks noChangeArrowheads="1"/>
          </p:cNvSpPr>
          <p:nvPr/>
        </p:nvSpPr>
        <p:spPr bwMode="auto">
          <a:xfrm>
            <a:off x="346075" y="4543425"/>
            <a:ext cx="3271120" cy="626223"/>
          </a:xfrm>
          <a:prstGeom prst="rect">
            <a:avLst/>
          </a:prstGeom>
          <a:noFill/>
          <a:ln w="9525">
            <a:noFill/>
            <a:miter lim="800000"/>
            <a:headEnd/>
            <a:tailEnd/>
          </a:ln>
        </p:spPr>
        <p:txBody>
          <a:bodyPr wrap="square" lIns="0" tIns="0" rIns="0" bIns="0">
            <a:spAutoFit/>
          </a:bodyPr>
          <a:lstStyle/>
          <a:p>
            <a:pPr>
              <a:lnSpc>
                <a:spcPts val="14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cs typeface="Times New Roman" pitchFamily="18" charset="0"/>
              </a:rPr>
              <a:t>A: ENOVIA </a:t>
            </a:r>
            <a:r>
              <a:rPr lang="en-GB" sz="1400" b="1" dirty="0">
                <a:cs typeface="Times New Roman" pitchFamily="18" charset="0"/>
              </a:rPr>
              <a:t>Application </a:t>
            </a:r>
            <a:r>
              <a:rPr lang="en-GB" sz="1400" b="1" dirty="0" smtClean="0">
                <a:cs typeface="Times New Roman" pitchFamily="18" charset="0"/>
              </a:rPr>
              <a:t>Server (MCS)</a:t>
            </a:r>
          </a:p>
          <a:p>
            <a:pPr>
              <a:lnSpc>
                <a:spcPct val="1040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ea typeface="SimSun" charset="-122"/>
              </a:rPr>
              <a:t>D: Database Server (DB)</a:t>
            </a:r>
            <a:endParaRPr lang="en-GB" sz="1400" b="1" dirty="0">
              <a:ea typeface="SimSun" charset="-122"/>
            </a:endParaRPr>
          </a:p>
          <a:p>
            <a:pPr>
              <a:lnSpc>
                <a:spcPct val="1040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ea typeface="SimSun" charset="-122"/>
              </a:rPr>
              <a:t>F: ENOVIA File Server (FCS)</a:t>
            </a:r>
            <a:endParaRPr lang="en-GB" sz="1400" b="1" dirty="0">
              <a:ea typeface="SimSun" charset="-122"/>
            </a:endParaRPr>
          </a:p>
        </p:txBody>
      </p:sp>
      <p:sp>
        <p:nvSpPr>
          <p:cNvPr id="12306" name="Oval 18"/>
          <p:cNvSpPr>
            <a:spLocks noChangeArrowheads="1"/>
          </p:cNvSpPr>
          <p:nvPr/>
        </p:nvSpPr>
        <p:spPr bwMode="auto">
          <a:xfrm>
            <a:off x="4466385" y="3119717"/>
            <a:ext cx="180975" cy="219075"/>
          </a:xfrm>
          <a:prstGeom prst="ellipse">
            <a:avLst/>
          </a:prstGeom>
          <a:solidFill>
            <a:srgbClr val="BBE0E3"/>
          </a:solidFill>
          <a:ln w="28440">
            <a:solidFill>
              <a:srgbClr val="000000"/>
            </a:solidFill>
            <a:round/>
            <a:headEnd/>
            <a:tailEnd/>
          </a:ln>
          <a:effectLst>
            <a:outerShdw blurRad="63500" dist="17819" dir="2700000" algn="ctr" rotWithShape="0">
              <a:srgbClr val="000000">
                <a:alpha val="74997"/>
              </a:srgbClr>
            </a:outerShdw>
          </a:effectLst>
        </p:spPr>
        <p:txBody>
          <a:bodyPr anchor="ctr"/>
          <a:lstStyle/>
          <a:p>
            <a:pPr>
              <a:buClr>
                <a:srgbClr val="000000"/>
              </a:buClr>
              <a:buSzPct val="100000"/>
              <a:buFont typeface="Arial" pitchFamily="34" charset="0"/>
              <a:buNone/>
              <a:defRPr/>
            </a:pPr>
            <a:endParaRPr lang="en-US" sz="1800">
              <a:ea typeface="SimSun" charset="-122"/>
            </a:endParaRPr>
          </a:p>
        </p:txBody>
      </p:sp>
      <p:sp>
        <p:nvSpPr>
          <p:cNvPr id="12314" name="Line 26"/>
          <p:cNvSpPr>
            <a:spLocks noChangeShapeType="1"/>
          </p:cNvSpPr>
          <p:nvPr/>
        </p:nvSpPr>
        <p:spPr bwMode="auto">
          <a:xfrm flipH="1">
            <a:off x="4953000" y="4654550"/>
            <a:ext cx="385763" cy="541338"/>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5" name="Line 27"/>
          <p:cNvSpPr>
            <a:spLocks noChangeShapeType="1"/>
          </p:cNvSpPr>
          <p:nvPr/>
        </p:nvSpPr>
        <p:spPr bwMode="auto">
          <a:xfrm flipH="1">
            <a:off x="7435850" y="3155950"/>
            <a:ext cx="385763" cy="541338"/>
          </a:xfrm>
          <a:prstGeom prst="line">
            <a:avLst/>
          </a:prstGeom>
          <a:noFill/>
          <a:ln w="25560">
            <a:solidFill>
              <a:srgbClr val="FF6633"/>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21" name="Line 33"/>
          <p:cNvSpPr>
            <a:spLocks noChangeShapeType="1"/>
          </p:cNvSpPr>
          <p:nvPr/>
        </p:nvSpPr>
        <p:spPr bwMode="auto">
          <a:xfrm flipH="1">
            <a:off x="5927725" y="1406525"/>
            <a:ext cx="309563" cy="519113"/>
          </a:xfrm>
          <a:prstGeom prst="line">
            <a:avLst/>
          </a:prstGeom>
          <a:noFill/>
          <a:ln w="25560">
            <a:solidFill>
              <a:srgbClr val="FF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pic>
        <p:nvPicPr>
          <p:cNvPr id="26641" name="Picture 91" descr="CG1AE.wmf"/>
          <p:cNvPicPr>
            <a:picLocks noChangeAspect="1"/>
          </p:cNvPicPr>
          <p:nvPr/>
        </p:nvPicPr>
        <p:blipFill>
          <a:blip r:embed="rId4"/>
          <a:srcRect/>
          <a:stretch>
            <a:fillRect/>
          </a:stretch>
        </p:blipFill>
        <p:spPr bwMode="auto">
          <a:xfrm>
            <a:off x="4503738" y="4686300"/>
            <a:ext cx="620712" cy="893763"/>
          </a:xfrm>
          <a:prstGeom prst="rect">
            <a:avLst/>
          </a:prstGeom>
          <a:noFill/>
          <a:ln w="9525">
            <a:noFill/>
            <a:miter lim="800000"/>
            <a:headEnd/>
            <a:tailEnd/>
          </a:ln>
        </p:spPr>
      </p:pic>
      <p:sp>
        <p:nvSpPr>
          <p:cNvPr id="26642" name="Rectangle 46"/>
          <p:cNvSpPr>
            <a:spLocks noChangeArrowheads="1"/>
          </p:cNvSpPr>
          <p:nvPr/>
        </p:nvSpPr>
        <p:spPr bwMode="auto">
          <a:xfrm>
            <a:off x="4860925" y="4973638"/>
            <a:ext cx="134938" cy="230187"/>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pic>
        <p:nvPicPr>
          <p:cNvPr id="26643" name="Picture 91" descr="CG1AE.wmf"/>
          <p:cNvPicPr>
            <a:picLocks noChangeAspect="1"/>
          </p:cNvPicPr>
          <p:nvPr/>
        </p:nvPicPr>
        <p:blipFill>
          <a:blip r:embed="rId4"/>
          <a:srcRect/>
          <a:stretch>
            <a:fillRect/>
          </a:stretch>
        </p:blipFill>
        <p:spPr bwMode="auto">
          <a:xfrm>
            <a:off x="6932613" y="3373438"/>
            <a:ext cx="620712" cy="893762"/>
          </a:xfrm>
          <a:prstGeom prst="rect">
            <a:avLst/>
          </a:prstGeom>
          <a:noFill/>
          <a:ln w="9525">
            <a:noFill/>
            <a:miter lim="800000"/>
            <a:headEnd/>
            <a:tailEnd/>
          </a:ln>
        </p:spPr>
      </p:pic>
      <p:pic>
        <p:nvPicPr>
          <p:cNvPr id="26644" name="Picture 91" descr="CG1AE.wmf"/>
          <p:cNvPicPr>
            <a:picLocks noChangeAspect="1"/>
          </p:cNvPicPr>
          <p:nvPr/>
        </p:nvPicPr>
        <p:blipFill>
          <a:blip r:embed="rId4"/>
          <a:srcRect/>
          <a:stretch>
            <a:fillRect/>
          </a:stretch>
        </p:blipFill>
        <p:spPr bwMode="auto">
          <a:xfrm>
            <a:off x="5851525" y="781050"/>
            <a:ext cx="620713" cy="893763"/>
          </a:xfrm>
          <a:prstGeom prst="rect">
            <a:avLst/>
          </a:prstGeom>
          <a:noFill/>
          <a:ln w="9525">
            <a:noFill/>
            <a:miter lim="800000"/>
            <a:headEnd/>
            <a:tailEnd/>
          </a:ln>
        </p:spPr>
      </p:pic>
      <p:sp>
        <p:nvSpPr>
          <p:cNvPr id="26645" name="Rectangle 48"/>
          <p:cNvSpPr>
            <a:spLocks noChangeArrowheads="1"/>
          </p:cNvSpPr>
          <p:nvPr/>
        </p:nvSpPr>
        <p:spPr bwMode="auto">
          <a:xfrm>
            <a:off x="6192838" y="1104900"/>
            <a:ext cx="134937" cy="230188"/>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sp>
        <p:nvSpPr>
          <p:cNvPr id="26646" name="Rectangle 50"/>
          <p:cNvSpPr>
            <a:spLocks noChangeArrowheads="1"/>
          </p:cNvSpPr>
          <p:nvPr/>
        </p:nvSpPr>
        <p:spPr bwMode="auto">
          <a:xfrm>
            <a:off x="7237413" y="3644900"/>
            <a:ext cx="134937" cy="230188"/>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sp>
        <p:nvSpPr>
          <p:cNvPr id="26657" name="Rectangle 26"/>
          <p:cNvSpPr>
            <a:spLocks noChangeArrowheads="1"/>
          </p:cNvSpPr>
          <p:nvPr/>
        </p:nvSpPr>
        <p:spPr bwMode="auto">
          <a:xfrm>
            <a:off x="0" y="5653088"/>
            <a:ext cx="9144000" cy="974725"/>
          </a:xfrm>
          <a:prstGeom prst="rect">
            <a:avLst/>
          </a:prstGeom>
          <a:solidFill>
            <a:srgbClr val="FF9933">
              <a:alpha val="79999"/>
            </a:srgbClr>
          </a:solidFill>
          <a:ln w="12700">
            <a:noFill/>
            <a:miter lim="800000"/>
            <a:headEnd/>
            <a:tailEnd/>
          </a:ln>
        </p:spPr>
        <p:txBody>
          <a:bodyPr tIns="91440" bIns="91440">
            <a:spAutoFit/>
          </a:bodyPr>
          <a:lstStyle/>
          <a:p>
            <a:pPr marL="144463" indent="-144463" defTabSz="914400" eaLnBrk="0" hangingPunct="0">
              <a:lnSpc>
                <a:spcPct val="95000"/>
              </a:lnSpc>
              <a:spcBef>
                <a:spcPct val="35000"/>
              </a:spcBef>
              <a:buClr>
                <a:schemeClr val="accent2"/>
              </a:buClr>
              <a:buSzPct val="120000"/>
              <a:buFontTx/>
              <a:buChar char="•"/>
            </a:pPr>
            <a:r>
              <a:rPr lang="en-US" sz="1600" b="1">
                <a:solidFill>
                  <a:schemeClr val="tx1"/>
                </a:solidFill>
                <a:ea typeface="SimSun" charset="-122"/>
              </a:rPr>
              <a:t>Optimizes Performance by Eliminating Interactive File Transfers  Across WAN by Storing Content Closer to the Remote Users on File Collaboration Servers (FCS)</a:t>
            </a:r>
          </a:p>
          <a:p>
            <a:pPr marL="144463" indent="-144463" defTabSz="914400" eaLnBrk="0" hangingPunct="0">
              <a:lnSpc>
                <a:spcPct val="95000"/>
              </a:lnSpc>
              <a:spcBef>
                <a:spcPct val="35000"/>
              </a:spcBef>
              <a:buClr>
                <a:schemeClr val="accent2"/>
              </a:buClr>
              <a:buSzPct val="120000"/>
              <a:buFontTx/>
              <a:buChar char="•"/>
            </a:pPr>
            <a:r>
              <a:rPr lang="en-US" sz="1600" b="1">
                <a:solidFill>
                  <a:schemeClr val="tx1"/>
                </a:solidFill>
                <a:ea typeface="SimSun" charset="-122"/>
              </a:rPr>
              <a:t>File transfer done via Synchonization Jobs</a:t>
            </a:r>
          </a:p>
        </p:txBody>
      </p:sp>
      <p:grpSp>
        <p:nvGrpSpPr>
          <p:cNvPr id="3" name="Group 50"/>
          <p:cNvGrpSpPr>
            <a:grpSpLocks/>
          </p:cNvGrpSpPr>
          <p:nvPr/>
        </p:nvGrpSpPr>
        <p:grpSpPr bwMode="auto">
          <a:xfrm>
            <a:off x="5056188" y="4043363"/>
            <a:ext cx="936625" cy="644525"/>
            <a:chOff x="4210" y="1843"/>
            <a:chExt cx="590" cy="406"/>
          </a:xfrm>
        </p:grpSpPr>
        <p:pic>
          <p:nvPicPr>
            <p:cNvPr id="26666" name="Picture 51" descr="PC_xml_Web_Service"/>
            <p:cNvPicPr>
              <a:picLocks noChangeAspect="1" noChangeArrowheads="1"/>
            </p:cNvPicPr>
            <p:nvPr/>
          </p:nvPicPr>
          <p:blipFill>
            <a:blip r:embed="rId5"/>
            <a:srcRect/>
            <a:stretch>
              <a:fillRect/>
            </a:stretch>
          </p:blipFill>
          <p:spPr bwMode="auto">
            <a:xfrm>
              <a:off x="4371" y="1843"/>
              <a:ext cx="430" cy="407"/>
            </a:xfrm>
            <a:prstGeom prst="rect">
              <a:avLst/>
            </a:prstGeom>
            <a:noFill/>
            <a:ln w="9525">
              <a:noFill/>
              <a:miter lim="800000"/>
              <a:headEnd/>
              <a:tailEnd/>
            </a:ln>
          </p:spPr>
        </p:pic>
        <p:pic>
          <p:nvPicPr>
            <p:cNvPr id="26667" name="Picture 52" descr="BlueUser"/>
            <p:cNvPicPr>
              <a:picLocks noChangeAspect="1" noChangeArrowheads="1"/>
            </p:cNvPicPr>
            <p:nvPr/>
          </p:nvPicPr>
          <p:blipFill>
            <a:blip r:embed="rId6"/>
            <a:srcRect/>
            <a:stretch>
              <a:fillRect/>
            </a:stretch>
          </p:blipFill>
          <p:spPr bwMode="auto">
            <a:xfrm>
              <a:off x="4210" y="1949"/>
              <a:ext cx="274" cy="287"/>
            </a:xfrm>
            <a:prstGeom prst="rect">
              <a:avLst/>
            </a:prstGeom>
            <a:noFill/>
            <a:ln w="9525">
              <a:noFill/>
              <a:miter lim="800000"/>
              <a:headEnd/>
              <a:tailEnd/>
            </a:ln>
          </p:spPr>
        </p:pic>
      </p:grpSp>
      <p:sp>
        <p:nvSpPr>
          <p:cNvPr id="46" name="Oval 2"/>
          <p:cNvSpPr>
            <a:spLocks noChangeArrowheads="1"/>
          </p:cNvSpPr>
          <p:nvPr/>
        </p:nvSpPr>
        <p:spPr bwMode="auto">
          <a:xfrm>
            <a:off x="331788" y="1258888"/>
            <a:ext cx="3032125" cy="2981325"/>
          </a:xfrm>
          <a:prstGeom prst="ellipse">
            <a:avLst/>
          </a:prstGeom>
          <a:solidFill>
            <a:schemeClr val="bg1"/>
          </a:solidFill>
          <a:ln w="3600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 name="Line 8"/>
          <p:cNvSpPr>
            <a:spLocks noChangeShapeType="1"/>
          </p:cNvSpPr>
          <p:nvPr/>
        </p:nvSpPr>
        <p:spPr bwMode="auto">
          <a:xfrm flipH="1">
            <a:off x="1547813" y="2171700"/>
            <a:ext cx="815975" cy="649288"/>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8" name="Line 9"/>
          <p:cNvSpPr>
            <a:spLocks noChangeShapeType="1"/>
          </p:cNvSpPr>
          <p:nvPr/>
        </p:nvSpPr>
        <p:spPr bwMode="auto">
          <a:xfrm flipV="1">
            <a:off x="2446338" y="2168525"/>
            <a:ext cx="130175" cy="1262063"/>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9" name="Line 10"/>
          <p:cNvSpPr>
            <a:spLocks noChangeShapeType="1"/>
          </p:cNvSpPr>
          <p:nvPr/>
        </p:nvSpPr>
        <p:spPr bwMode="auto">
          <a:xfrm flipH="1" flipV="1">
            <a:off x="1577975" y="1898650"/>
            <a:ext cx="739775" cy="193675"/>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 name="Line 13"/>
          <p:cNvSpPr>
            <a:spLocks noChangeShapeType="1"/>
          </p:cNvSpPr>
          <p:nvPr/>
        </p:nvSpPr>
        <p:spPr bwMode="auto">
          <a:xfrm>
            <a:off x="1665288" y="3035300"/>
            <a:ext cx="522287" cy="566738"/>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grpSp>
        <p:nvGrpSpPr>
          <p:cNvPr id="51" name="Group 15"/>
          <p:cNvGrpSpPr>
            <a:grpSpLocks/>
          </p:cNvGrpSpPr>
          <p:nvPr/>
        </p:nvGrpSpPr>
        <p:grpSpPr bwMode="auto">
          <a:xfrm>
            <a:off x="1035050" y="2555875"/>
            <a:ext cx="769938" cy="547688"/>
            <a:chOff x="1153" y="1520"/>
            <a:chExt cx="485" cy="345"/>
          </a:xfrm>
        </p:grpSpPr>
        <p:sp>
          <p:nvSpPr>
            <p:cNvPr id="52" name="Oval 16"/>
            <p:cNvSpPr>
              <a:spLocks noChangeArrowheads="1"/>
            </p:cNvSpPr>
            <p:nvPr/>
          </p:nvSpPr>
          <p:spPr bwMode="auto">
            <a:xfrm>
              <a:off x="1153" y="1637"/>
              <a:ext cx="486" cy="229"/>
            </a:xfrm>
            <a:prstGeom prst="ellipse">
              <a:avLst/>
            </a:prstGeom>
            <a:solidFill>
              <a:srgbClr val="120C80"/>
            </a:solidFill>
            <a:ln w="38160">
              <a:solidFill>
                <a:srgbClr val="120C80"/>
              </a:solidFill>
              <a:round/>
              <a:headEnd/>
              <a:tailEnd/>
            </a:ln>
            <a:effectLst>
              <a:outerShdw blurRad="63500" dist="17819" dir="2700000" algn="ctr" rotWithShape="0">
                <a:srgbClr val="000000">
                  <a:alpha val="74997"/>
                </a:srgbClr>
              </a:outerShdw>
            </a:effectLst>
          </p:spPr>
          <p:txBody>
            <a:bodyPr wrap="none" anchor="ctr"/>
            <a:lstStyle/>
            <a:p>
              <a:pPr>
                <a:buClr>
                  <a:srgbClr val="000000"/>
                </a:buClr>
                <a:buSzPct val="100000"/>
                <a:buFont typeface="Arial" pitchFamily="34" charset="0"/>
                <a:buNone/>
                <a:defRPr/>
              </a:pPr>
              <a:endParaRPr lang="en-US" sz="1800">
                <a:ea typeface="SimSun" charset="-122"/>
              </a:endParaRPr>
            </a:p>
          </p:txBody>
        </p:sp>
        <p:pic>
          <p:nvPicPr>
            <p:cNvPr id="53" name="Picture 17" descr="PC_xml_Web_Service"/>
            <p:cNvPicPr>
              <a:picLocks noChangeAspect="1" noChangeArrowheads="1"/>
            </p:cNvPicPr>
            <p:nvPr/>
          </p:nvPicPr>
          <p:blipFill>
            <a:blip r:embed="rId5"/>
            <a:srcRect/>
            <a:stretch>
              <a:fillRect/>
            </a:stretch>
          </p:blipFill>
          <p:spPr bwMode="auto">
            <a:xfrm>
              <a:off x="1311" y="1520"/>
              <a:ext cx="290" cy="287"/>
            </a:xfrm>
            <a:prstGeom prst="rect">
              <a:avLst/>
            </a:prstGeom>
            <a:noFill/>
            <a:ln w="9525">
              <a:noFill/>
              <a:miter lim="800000"/>
              <a:headEnd/>
              <a:tailEnd/>
            </a:ln>
          </p:spPr>
        </p:pic>
        <p:pic>
          <p:nvPicPr>
            <p:cNvPr id="54" name="Picture 18" descr="BlueUser"/>
            <p:cNvPicPr>
              <a:picLocks noChangeAspect="1" noChangeArrowheads="1"/>
            </p:cNvPicPr>
            <p:nvPr/>
          </p:nvPicPr>
          <p:blipFill>
            <a:blip r:embed="rId6"/>
            <a:srcRect/>
            <a:stretch>
              <a:fillRect/>
            </a:stretch>
          </p:blipFill>
          <p:spPr bwMode="auto">
            <a:xfrm>
              <a:off x="1180" y="1620"/>
              <a:ext cx="211" cy="229"/>
            </a:xfrm>
            <a:prstGeom prst="rect">
              <a:avLst/>
            </a:prstGeom>
            <a:noFill/>
            <a:ln w="9525">
              <a:noFill/>
              <a:miter lim="800000"/>
              <a:headEnd/>
              <a:tailEnd/>
            </a:ln>
          </p:spPr>
        </p:pic>
      </p:grpSp>
      <p:pic>
        <p:nvPicPr>
          <p:cNvPr id="55" name="Picture 40"/>
          <p:cNvPicPr>
            <a:picLocks noChangeAspect="1"/>
          </p:cNvPicPr>
          <p:nvPr/>
        </p:nvPicPr>
        <p:blipFill>
          <a:blip r:embed="rId7"/>
          <a:srcRect/>
          <a:stretch>
            <a:fillRect/>
          </a:stretch>
        </p:blipFill>
        <p:spPr bwMode="auto">
          <a:xfrm>
            <a:off x="2171700" y="1663700"/>
            <a:ext cx="595313" cy="814388"/>
          </a:xfrm>
          <a:prstGeom prst="rect">
            <a:avLst/>
          </a:prstGeom>
          <a:noFill/>
          <a:ln w="9525">
            <a:noFill/>
            <a:miter lim="800000"/>
            <a:headEnd/>
            <a:tailEnd/>
          </a:ln>
        </p:spPr>
      </p:pic>
      <p:pic>
        <p:nvPicPr>
          <p:cNvPr id="56" name="Picture 41"/>
          <p:cNvPicPr>
            <a:picLocks noChangeAspect="1"/>
          </p:cNvPicPr>
          <p:nvPr/>
        </p:nvPicPr>
        <p:blipFill>
          <a:blip r:embed="rId4"/>
          <a:srcRect/>
          <a:stretch>
            <a:fillRect/>
          </a:stretch>
        </p:blipFill>
        <p:spPr bwMode="auto">
          <a:xfrm>
            <a:off x="2079625" y="3065463"/>
            <a:ext cx="527050" cy="762000"/>
          </a:xfrm>
          <a:prstGeom prst="rect">
            <a:avLst/>
          </a:prstGeom>
          <a:noFill/>
          <a:ln w="9525">
            <a:noFill/>
            <a:miter lim="800000"/>
            <a:headEnd/>
            <a:tailEnd/>
          </a:ln>
        </p:spPr>
      </p:pic>
      <p:pic>
        <p:nvPicPr>
          <p:cNvPr id="57" name="Picture 42"/>
          <p:cNvPicPr>
            <a:picLocks noChangeAspect="1"/>
          </p:cNvPicPr>
          <p:nvPr/>
        </p:nvPicPr>
        <p:blipFill>
          <a:blip r:embed="rId8"/>
          <a:srcRect/>
          <a:stretch>
            <a:fillRect/>
          </a:stretch>
        </p:blipFill>
        <p:spPr bwMode="auto">
          <a:xfrm>
            <a:off x="1087438" y="1668463"/>
            <a:ext cx="555625" cy="762000"/>
          </a:xfrm>
          <a:prstGeom prst="rect">
            <a:avLst/>
          </a:prstGeom>
          <a:noFill/>
          <a:ln w="9525">
            <a:noFill/>
            <a:miter lim="800000"/>
            <a:headEnd/>
            <a:tailEnd/>
          </a:ln>
        </p:spPr>
      </p:pic>
      <p:pic>
        <p:nvPicPr>
          <p:cNvPr id="58" name="Picture 32"/>
          <p:cNvPicPr>
            <a:picLocks noChangeAspect="1" noChangeArrowheads="1"/>
          </p:cNvPicPr>
          <p:nvPr/>
        </p:nvPicPr>
        <p:blipFill>
          <a:blip r:embed="rId9"/>
          <a:srcRect/>
          <a:stretch>
            <a:fillRect/>
          </a:stretch>
        </p:blipFill>
        <p:spPr bwMode="auto">
          <a:xfrm>
            <a:off x="1177925" y="3255963"/>
            <a:ext cx="528638" cy="606425"/>
          </a:xfrm>
          <a:prstGeom prst="rect">
            <a:avLst/>
          </a:prstGeom>
          <a:noFill/>
          <a:ln w="9525">
            <a:noFill/>
            <a:miter lim="800000"/>
            <a:headEnd/>
            <a:tailEnd/>
          </a:ln>
        </p:spPr>
      </p:pic>
      <p:sp>
        <p:nvSpPr>
          <p:cNvPr id="12310" name="Line 22"/>
          <p:cNvSpPr>
            <a:spLocks noChangeShapeType="1"/>
          </p:cNvSpPr>
          <p:nvPr/>
        </p:nvSpPr>
        <p:spPr bwMode="auto">
          <a:xfrm flipV="1">
            <a:off x="2840038" y="1938338"/>
            <a:ext cx="2949575" cy="20637"/>
          </a:xfrm>
          <a:prstGeom prst="line">
            <a:avLst/>
          </a:prstGeom>
          <a:noFill/>
          <a:ln w="25560">
            <a:solidFill>
              <a:srgbClr val="FF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1" name="Line 23"/>
          <p:cNvSpPr>
            <a:spLocks noChangeShapeType="1"/>
          </p:cNvSpPr>
          <p:nvPr/>
        </p:nvSpPr>
        <p:spPr bwMode="auto">
          <a:xfrm>
            <a:off x="2811463" y="1960563"/>
            <a:ext cx="4856162" cy="1106487"/>
          </a:xfrm>
          <a:prstGeom prst="line">
            <a:avLst/>
          </a:prstGeom>
          <a:noFill/>
          <a:ln w="25560">
            <a:solidFill>
              <a:srgbClr val="FF6633"/>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2" name="Line 24"/>
          <p:cNvSpPr>
            <a:spLocks noChangeShapeType="1"/>
          </p:cNvSpPr>
          <p:nvPr/>
        </p:nvSpPr>
        <p:spPr bwMode="auto">
          <a:xfrm>
            <a:off x="2816225" y="1970088"/>
            <a:ext cx="4327525" cy="1774825"/>
          </a:xfrm>
          <a:prstGeom prst="line">
            <a:avLst/>
          </a:prstGeom>
          <a:noFill/>
          <a:ln w="25560">
            <a:solidFill>
              <a:srgbClr val="FF6633"/>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3" name="Line 25"/>
          <p:cNvSpPr>
            <a:spLocks noChangeShapeType="1"/>
          </p:cNvSpPr>
          <p:nvPr/>
        </p:nvSpPr>
        <p:spPr bwMode="auto">
          <a:xfrm flipH="1" flipV="1">
            <a:off x="2789238" y="2054225"/>
            <a:ext cx="2506662" cy="2322513"/>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20" name="Line 32"/>
          <p:cNvSpPr>
            <a:spLocks noChangeShapeType="1"/>
          </p:cNvSpPr>
          <p:nvPr/>
        </p:nvSpPr>
        <p:spPr bwMode="auto">
          <a:xfrm>
            <a:off x="2890838" y="2132013"/>
            <a:ext cx="1882775" cy="2976562"/>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22" name="Line 34"/>
          <p:cNvSpPr>
            <a:spLocks noChangeShapeType="1"/>
          </p:cNvSpPr>
          <p:nvPr/>
        </p:nvSpPr>
        <p:spPr bwMode="auto">
          <a:xfrm flipV="1">
            <a:off x="2879725" y="1489075"/>
            <a:ext cx="3355975" cy="450850"/>
          </a:xfrm>
          <a:prstGeom prst="line">
            <a:avLst/>
          </a:prstGeom>
          <a:noFill/>
          <a:ln w="25560">
            <a:solidFill>
              <a:srgbClr val="FF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9" name="TextBox 58"/>
          <p:cNvSpPr txBox="1"/>
          <p:nvPr/>
        </p:nvSpPr>
        <p:spPr>
          <a:xfrm>
            <a:off x="1264024" y="1788459"/>
            <a:ext cx="314510" cy="307777"/>
          </a:xfrm>
          <a:prstGeom prst="rect">
            <a:avLst/>
          </a:prstGeom>
          <a:noFill/>
        </p:spPr>
        <p:txBody>
          <a:bodyPr wrap="none" rtlCol="0">
            <a:spAutoFit/>
          </a:bodyPr>
          <a:lstStyle/>
          <a:p>
            <a:r>
              <a:rPr lang="en-US" sz="1400" b="1" dirty="0" smtClean="0"/>
              <a:t>D</a:t>
            </a:r>
            <a:endParaRPr lang="en-US" sz="1400" b="1" dirty="0"/>
          </a:p>
        </p:txBody>
      </p:sp>
      <p:sp>
        <p:nvSpPr>
          <p:cNvPr id="60" name="TextBox 59"/>
          <p:cNvSpPr txBox="1"/>
          <p:nvPr/>
        </p:nvSpPr>
        <p:spPr>
          <a:xfrm>
            <a:off x="2398059" y="1833282"/>
            <a:ext cx="307659" cy="307777"/>
          </a:xfrm>
          <a:prstGeom prst="rect">
            <a:avLst/>
          </a:prstGeom>
          <a:noFill/>
        </p:spPr>
        <p:txBody>
          <a:bodyPr wrap="none" rtlCol="0">
            <a:spAutoFit/>
          </a:bodyPr>
          <a:lstStyle/>
          <a:p>
            <a:r>
              <a:rPr lang="en-US" sz="1400" b="1" dirty="0" smtClean="0"/>
              <a:t>A</a:t>
            </a:r>
            <a:endParaRPr lang="en-US" sz="1400" b="1" dirty="0"/>
          </a:p>
        </p:txBody>
      </p:sp>
      <p:sp>
        <p:nvSpPr>
          <p:cNvPr id="61" name="TextBox 60"/>
          <p:cNvSpPr txBox="1"/>
          <p:nvPr/>
        </p:nvSpPr>
        <p:spPr>
          <a:xfrm>
            <a:off x="2241176" y="3142129"/>
            <a:ext cx="293670" cy="307777"/>
          </a:xfrm>
          <a:prstGeom prst="rect">
            <a:avLst/>
          </a:prstGeom>
          <a:noFill/>
        </p:spPr>
        <p:txBody>
          <a:bodyPr wrap="none" rtlCol="0">
            <a:spAutoFit/>
          </a:bodyPr>
          <a:lstStyle/>
          <a:p>
            <a:r>
              <a:rPr lang="en-US" sz="1400" b="1" dirty="0" smtClean="0"/>
              <a:t>F</a:t>
            </a:r>
            <a:endParaRPr lang="en-US" sz="1400" b="1" dirty="0"/>
          </a:p>
        </p:txBody>
      </p:sp>
      <p:grpSp>
        <p:nvGrpSpPr>
          <p:cNvPr id="5" name="Group 50"/>
          <p:cNvGrpSpPr>
            <a:grpSpLocks/>
          </p:cNvGrpSpPr>
          <p:nvPr/>
        </p:nvGrpSpPr>
        <p:grpSpPr bwMode="auto">
          <a:xfrm>
            <a:off x="5322888" y="1655763"/>
            <a:ext cx="936625" cy="644525"/>
            <a:chOff x="4210" y="1843"/>
            <a:chExt cx="590" cy="406"/>
          </a:xfrm>
        </p:grpSpPr>
        <p:pic>
          <p:nvPicPr>
            <p:cNvPr id="26662" name="Picture 51" descr="PC_xml_Web_Service"/>
            <p:cNvPicPr>
              <a:picLocks noChangeAspect="1" noChangeArrowheads="1"/>
            </p:cNvPicPr>
            <p:nvPr/>
          </p:nvPicPr>
          <p:blipFill>
            <a:blip r:embed="rId5"/>
            <a:srcRect/>
            <a:stretch>
              <a:fillRect/>
            </a:stretch>
          </p:blipFill>
          <p:spPr bwMode="auto">
            <a:xfrm>
              <a:off x="4371" y="1843"/>
              <a:ext cx="430" cy="407"/>
            </a:xfrm>
            <a:prstGeom prst="rect">
              <a:avLst/>
            </a:prstGeom>
            <a:noFill/>
            <a:ln w="9525">
              <a:noFill/>
              <a:miter lim="800000"/>
              <a:headEnd/>
              <a:tailEnd/>
            </a:ln>
          </p:spPr>
        </p:pic>
        <p:pic>
          <p:nvPicPr>
            <p:cNvPr id="26663" name="Picture 52" descr="BlueUser"/>
            <p:cNvPicPr>
              <a:picLocks noChangeAspect="1" noChangeArrowheads="1"/>
            </p:cNvPicPr>
            <p:nvPr/>
          </p:nvPicPr>
          <p:blipFill>
            <a:blip r:embed="rId6"/>
            <a:srcRect/>
            <a:stretch>
              <a:fillRect/>
            </a:stretch>
          </p:blipFill>
          <p:spPr bwMode="auto">
            <a:xfrm>
              <a:off x="4210" y="1949"/>
              <a:ext cx="274" cy="287"/>
            </a:xfrm>
            <a:prstGeom prst="rect">
              <a:avLst/>
            </a:prstGeom>
            <a:noFill/>
            <a:ln w="9525">
              <a:noFill/>
              <a:miter lim="800000"/>
              <a:headEnd/>
              <a:tailEnd/>
            </a:ln>
          </p:spPr>
        </p:pic>
      </p:grpSp>
      <p:grpSp>
        <p:nvGrpSpPr>
          <p:cNvPr id="4" name="Group 50"/>
          <p:cNvGrpSpPr>
            <a:grpSpLocks/>
          </p:cNvGrpSpPr>
          <p:nvPr/>
        </p:nvGrpSpPr>
        <p:grpSpPr bwMode="auto">
          <a:xfrm>
            <a:off x="7316788" y="2659063"/>
            <a:ext cx="936625" cy="644525"/>
            <a:chOff x="4210" y="1843"/>
            <a:chExt cx="590" cy="406"/>
          </a:xfrm>
        </p:grpSpPr>
        <p:pic>
          <p:nvPicPr>
            <p:cNvPr id="26664" name="Picture 51" descr="PC_xml_Web_Service"/>
            <p:cNvPicPr>
              <a:picLocks noChangeAspect="1" noChangeArrowheads="1"/>
            </p:cNvPicPr>
            <p:nvPr/>
          </p:nvPicPr>
          <p:blipFill>
            <a:blip r:embed="rId5"/>
            <a:srcRect/>
            <a:stretch>
              <a:fillRect/>
            </a:stretch>
          </p:blipFill>
          <p:spPr bwMode="auto">
            <a:xfrm>
              <a:off x="4371" y="1843"/>
              <a:ext cx="430" cy="407"/>
            </a:xfrm>
            <a:prstGeom prst="rect">
              <a:avLst/>
            </a:prstGeom>
            <a:noFill/>
            <a:ln w="9525">
              <a:noFill/>
              <a:miter lim="800000"/>
              <a:headEnd/>
              <a:tailEnd/>
            </a:ln>
          </p:spPr>
        </p:pic>
        <p:pic>
          <p:nvPicPr>
            <p:cNvPr id="26665" name="Picture 52" descr="BlueUser"/>
            <p:cNvPicPr>
              <a:picLocks noChangeAspect="1" noChangeArrowheads="1"/>
            </p:cNvPicPr>
            <p:nvPr/>
          </p:nvPicPr>
          <p:blipFill>
            <a:blip r:embed="rId6"/>
            <a:srcRect/>
            <a:stretch>
              <a:fillRect/>
            </a:stretch>
          </p:blipFill>
          <p:spPr bwMode="auto">
            <a:xfrm>
              <a:off x="4210" y="1949"/>
              <a:ext cx="274" cy="287"/>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4"/>
          <p:cNvSpPr>
            <a:spLocks noGrp="1" noChangeArrowheads="1"/>
          </p:cNvSpPr>
          <p:nvPr>
            <p:ph type="title"/>
          </p:nvPr>
        </p:nvSpPr>
        <p:spPr/>
        <p:txBody>
          <a:bodyPr/>
          <a:lstStyle/>
          <a:p>
            <a:pPr defTabSz="914400" eaLnBrk="1" hangingPunct="1"/>
            <a:r>
              <a:rPr lang="en-US" smtClean="0"/>
              <a:t>File storage concepts</a:t>
            </a:r>
          </a:p>
        </p:txBody>
      </p:sp>
      <p:sp>
        <p:nvSpPr>
          <p:cNvPr id="28674" name="Rectangle 3"/>
          <p:cNvSpPr>
            <a:spLocks noGrp="1" noChangeArrowheads="1"/>
          </p:cNvSpPr>
          <p:nvPr>
            <p:ph type="body" idx="4294967295"/>
          </p:nvPr>
        </p:nvSpPr>
        <p:spPr>
          <a:xfrm>
            <a:off x="1238250" y="885825"/>
            <a:ext cx="7905750" cy="2074863"/>
          </a:xfrm>
        </p:spPr>
        <p:txBody>
          <a:bodyPr/>
          <a:lstStyle/>
          <a:p>
            <a:pPr marL="342900" indent="-342900" defTabSz="914400" eaLnBrk="1" hangingPunct="1">
              <a:lnSpc>
                <a:spcPct val="80000"/>
              </a:lnSpc>
            </a:pPr>
            <a:r>
              <a:rPr lang="en-US" dirty="0" smtClean="0"/>
              <a:t>File storage management is based on ENOVIA Live Collaboration Server mechanisms</a:t>
            </a:r>
          </a:p>
          <a:p>
            <a:pPr marL="342900" indent="-342900" defTabSz="914400" eaLnBrk="1" hangingPunct="1">
              <a:lnSpc>
                <a:spcPct val="80000"/>
              </a:lnSpc>
            </a:pPr>
            <a:r>
              <a:rPr lang="en-US" dirty="0" smtClean="0"/>
              <a:t>The different concepts are:</a:t>
            </a:r>
          </a:p>
          <a:p>
            <a:pPr lvl="1">
              <a:lnSpc>
                <a:spcPct val="80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2300" dirty="0" smtClean="0"/>
              <a:t>STORE : </a:t>
            </a:r>
            <a:r>
              <a:rPr lang="en-US" dirty="0" smtClean="0">
                <a:latin typeface="Times New Roman" pitchFamily="18" charset="0"/>
              </a:rPr>
              <a:t>MCS metadata stored </a:t>
            </a:r>
            <a:r>
              <a:rPr lang="fr-FR" dirty="0" smtClean="0">
                <a:latin typeface="Times New Roman" pitchFamily="18" charset="0"/>
              </a:rPr>
              <a:t>in the </a:t>
            </a:r>
            <a:r>
              <a:rPr lang="fr-FR" dirty="0" err="1" smtClean="0">
                <a:latin typeface="Times New Roman" pitchFamily="18" charset="0"/>
              </a:rPr>
              <a:t>database</a:t>
            </a:r>
            <a:r>
              <a:rPr lang="en-US" dirty="0" smtClean="0">
                <a:latin typeface="Times New Roman" pitchFamily="18" charset="0"/>
              </a:rPr>
              <a:t>describing :</a:t>
            </a:r>
          </a:p>
          <a:p>
            <a:pPr lvl="3">
              <a:lnSpc>
                <a:spcPct val="80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2000" dirty="0" smtClean="0">
                <a:latin typeface="Times New Roman" pitchFamily="18" charset="0"/>
              </a:rPr>
              <a:t>The physical LOCATION of the various files</a:t>
            </a:r>
          </a:p>
          <a:p>
            <a:pPr lvl="3">
              <a:lnSpc>
                <a:spcPct val="80000"/>
              </a:lnSpc>
              <a:tabLst>
                <a:tab pos="910516" algn="l"/>
                <a:tab pos="1825127" algn="l"/>
                <a:tab pos="2738373" algn="l"/>
                <a:tab pos="3652984" algn="l"/>
                <a:tab pos="4567595" algn="l"/>
                <a:tab pos="5482206" algn="l"/>
                <a:tab pos="6396818" algn="l"/>
                <a:tab pos="7310064" algn="l"/>
                <a:tab pos="8224675" algn="l"/>
                <a:tab pos="9139286" algn="l"/>
                <a:tab pos="10053897" algn="l"/>
              </a:tabLst>
            </a:pPr>
            <a:r>
              <a:rPr lang="en-US" sz="2000" dirty="0" smtClean="0">
                <a:latin typeface="Times New Roman" pitchFamily="18" charset="0"/>
              </a:rPr>
              <a:t>the association of users with their sites</a:t>
            </a:r>
          </a:p>
          <a:p>
            <a:pPr marL="522288" lvl="1" indent="327025" defTabSz="914400" eaLnBrk="1" hangingPunct="1">
              <a:lnSpc>
                <a:spcPct val="80000"/>
              </a:lnSpc>
            </a:pPr>
            <a:r>
              <a:rPr lang="en-US" dirty="0" smtClean="0"/>
              <a:t>LOCATION </a:t>
            </a:r>
            <a:r>
              <a:rPr lang="en-US" dirty="0" smtClean="0">
                <a:latin typeface="Times New Roman" pitchFamily="18" charset="0"/>
              </a:rPr>
              <a:t>= physical location of the data. On an FCS, it is the path to the </a:t>
            </a:r>
            <a:r>
              <a:rPr lang="en-US" dirty="0" err="1" smtClean="0">
                <a:latin typeface="Times New Roman" pitchFamily="18" charset="0"/>
              </a:rPr>
              <a:t>filesystem</a:t>
            </a:r>
            <a:r>
              <a:rPr lang="en-US" dirty="0" smtClean="0">
                <a:latin typeface="Times New Roman" pitchFamily="18" charset="0"/>
              </a:rPr>
              <a:t> where the files/streams are stored. </a:t>
            </a:r>
            <a:endParaRPr lang="en-US" dirty="0" smtClean="0"/>
          </a:p>
          <a:p>
            <a:pPr marL="522288" lvl="1" indent="327025" defTabSz="914400" eaLnBrk="1" hangingPunct="1">
              <a:lnSpc>
                <a:spcPct val="80000"/>
              </a:lnSpc>
            </a:pPr>
            <a:r>
              <a:rPr lang="en-US" dirty="0" smtClean="0"/>
              <a:t>SITE = </a:t>
            </a:r>
            <a:r>
              <a:rPr lang="en-US" dirty="0" smtClean="0">
                <a:latin typeface="Times New Roman" pitchFamily="18" charset="0"/>
              </a:rPr>
              <a:t>geographical location of a user or group of users.  LOCATION can be dedicated to SITE</a:t>
            </a:r>
          </a:p>
          <a:p>
            <a:pPr marL="522288" lvl="1" indent="327025" defTabSz="914400" eaLnBrk="1" hangingPunct="1">
              <a:lnSpc>
                <a:spcPct val="80000"/>
              </a:lnSpc>
            </a:pPr>
            <a:r>
              <a:rPr lang="en-US" dirty="0" smtClean="0">
                <a:latin typeface="Times New Roman" pitchFamily="18" charset="0"/>
              </a:rPr>
              <a:t>FCS = File server for the master site and/or the remote sites</a:t>
            </a:r>
          </a:p>
          <a:p>
            <a:pPr marL="522288" lvl="1" indent="327025" defTabSz="914400" eaLnBrk="1" hangingPunct="1">
              <a:lnSpc>
                <a:spcPct val="80000"/>
              </a:lnSpc>
            </a:pPr>
            <a:r>
              <a:rPr lang="en-US" dirty="0" smtClean="0">
                <a:latin typeface="Times New Roman" pitchFamily="18" charset="0"/>
              </a:rPr>
              <a:t>All of these are described by metadata stored in the database</a:t>
            </a:r>
            <a:endParaRPr lang="en-US" dirty="0" smtClean="0"/>
          </a:p>
          <a:p>
            <a:pPr marL="342900" indent="-342900" defTabSz="914400" eaLnBrk="1" hangingPunct="1">
              <a:lnSpc>
                <a:spcPct val="80000"/>
              </a:lnSpc>
            </a:pPr>
            <a:r>
              <a:rPr lang="en-US" dirty="0" smtClean="0"/>
              <a:t>A user is assigned to one SITE</a:t>
            </a:r>
          </a:p>
          <a:p>
            <a:pPr marL="342900" indent="-342900" defTabSz="914400" eaLnBrk="1" hangingPunct="1">
              <a:lnSpc>
                <a:spcPct val="80000"/>
              </a:lnSpc>
            </a:pPr>
            <a:r>
              <a:rPr lang="en-US" dirty="0" smtClean="0"/>
              <a:t>A STORE can have several LOCATIONs</a:t>
            </a:r>
          </a:p>
          <a:p>
            <a:pPr marL="342900" indent="-342900" defTabSz="914400" eaLnBrk="1" hangingPunct="1">
              <a:lnSpc>
                <a:spcPct val="80000"/>
              </a:lnSpc>
            </a:pPr>
            <a:r>
              <a:rPr lang="en-US" dirty="0" smtClean="0"/>
              <a:t>A SITE can have several LOCATIONs</a:t>
            </a:r>
          </a:p>
          <a:p>
            <a:pPr marL="342900" indent="-342900" defTabSz="914400" eaLnBrk="1" hangingPunct="1">
              <a:lnSpc>
                <a:spcPct val="80000"/>
              </a:lnSpc>
            </a:pPr>
            <a:r>
              <a:rPr lang="en-US" dirty="0" smtClean="0"/>
              <a:t>For any particular unique version of content, there is one unique mapping of USER </a:t>
            </a:r>
            <a:r>
              <a:rPr lang="en-US" dirty="0" smtClean="0">
                <a:sym typeface="Wingdings" pitchFamily="2" charset="2"/>
              </a:rPr>
              <a:t> SITE  STORE  LOCATION and this mapping is stored in the database</a:t>
            </a: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rocessus 6"/>
          <p:cNvSpPr/>
          <p:nvPr/>
        </p:nvSpPr>
        <p:spPr bwMode="auto">
          <a:xfrm>
            <a:off x="564461" y="1335234"/>
            <a:ext cx="7446546" cy="4342224"/>
          </a:xfrm>
          <a:prstGeom prst="flowChartProcess">
            <a:avLst/>
          </a:prstGeom>
          <a:solidFill>
            <a:schemeClr val="bg1"/>
          </a:solidFill>
          <a:ln w="28440" cap="flat" cmpd="sng" algn="ctr">
            <a:solidFill>
              <a:srgbClr val="0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pPr>
            <a:r>
              <a:rPr kumimoji="0" lang="en-US" sz="1800" b="0" i="0" u="none" strike="noStrike" cap="none" normalizeH="0" baseline="0" dirty="0" smtClean="0">
                <a:ln>
                  <a:noFill/>
                </a:ln>
                <a:solidFill>
                  <a:srgbClr val="000000"/>
                </a:solidFill>
                <a:effectLst/>
                <a:latin typeface="Arial" pitchFamily="-111" charset="0"/>
                <a:ea typeface="SimSun" pitchFamily="2" charset="-122"/>
                <a:cs typeface="SimSun" pitchFamily="2" charset="-122"/>
              </a:rPr>
              <a:t>Database Objects</a:t>
            </a:r>
            <a:endParaRPr kumimoji="0" lang="en-US" sz="1800" b="0" i="0" u="none" strike="noStrike" cap="none" normalizeH="0" baseline="0" dirty="0">
              <a:ln>
                <a:noFill/>
              </a:ln>
              <a:solidFill>
                <a:srgbClr val="000000"/>
              </a:solidFill>
              <a:effectLst/>
              <a:latin typeface="Arial" pitchFamily="-111" charset="0"/>
              <a:ea typeface="SimSun" pitchFamily="2" charset="-122"/>
              <a:cs typeface="SimSun" pitchFamily="2" charset="-122"/>
            </a:endParaRPr>
          </a:p>
        </p:txBody>
      </p:sp>
      <p:sp>
        <p:nvSpPr>
          <p:cNvPr id="2" name="Titre 1"/>
          <p:cNvSpPr>
            <a:spLocks noGrp="1"/>
          </p:cNvSpPr>
          <p:nvPr>
            <p:ph type="title"/>
          </p:nvPr>
        </p:nvSpPr>
        <p:spPr/>
        <p:txBody>
          <a:bodyPr/>
          <a:lstStyle/>
          <a:p>
            <a:r>
              <a:rPr lang="en-US" dirty="0" smtClean="0"/>
              <a:t>Related Metadata</a:t>
            </a:r>
            <a:endParaRPr lang="en-US" dirty="0"/>
          </a:p>
        </p:txBody>
      </p:sp>
      <p:sp>
        <p:nvSpPr>
          <p:cNvPr id="3" name="Document 2"/>
          <p:cNvSpPr/>
          <p:nvPr/>
        </p:nvSpPr>
        <p:spPr bwMode="auto">
          <a:xfrm>
            <a:off x="1195062" y="1868191"/>
            <a:ext cx="2669326" cy="2039811"/>
          </a:xfrm>
          <a:prstGeom prst="flowChartDocument">
            <a:avLst/>
          </a:prstGeom>
          <a:solidFill>
            <a:schemeClr val="accent1"/>
          </a:solidFill>
          <a:ln w="28440" cap="flat" cmpd="sng" algn="ctr">
            <a:solidFill>
              <a:srgbClr val="000000"/>
            </a:solidFill>
            <a:prstDash val="solid"/>
            <a:round/>
            <a:headEnd type="none" w="med" len="med"/>
            <a:tailEnd type="arrow" w="med" len="med"/>
          </a:ln>
          <a:effectLst/>
        </p:spPr>
        <p:txBody>
          <a:bodyPr/>
          <a:lstStyle/>
          <a:p>
            <a:r>
              <a:rPr lang="en-US" dirty="0" smtClean="0"/>
              <a:t>STORE</a:t>
            </a:r>
          </a:p>
          <a:p>
            <a:r>
              <a:rPr lang="fr-FR" sz="1600" dirty="0" smtClean="0">
                <a:latin typeface="Courier"/>
                <a:cs typeface="Courier"/>
              </a:rPr>
              <a:t>STORE1.D</a:t>
            </a:r>
            <a:r>
              <a:rPr lang="en-US" sz="1600" dirty="0" err="1" smtClean="0">
                <a:latin typeface="Courier"/>
                <a:cs typeface="Courier"/>
              </a:rPr>
              <a:t>efault</a:t>
            </a:r>
            <a:r>
              <a:rPr lang="en-US" sz="1600" dirty="0" smtClean="0">
                <a:latin typeface="Courier"/>
                <a:cs typeface="Courier"/>
              </a:rPr>
              <a:t> Location = LOCATION1</a:t>
            </a:r>
            <a:br>
              <a:rPr lang="en-US" sz="1600" dirty="0" smtClean="0">
                <a:latin typeface="Courier"/>
                <a:cs typeface="Courier"/>
              </a:rPr>
            </a:br>
            <a:r>
              <a:rPr lang="en-US" sz="1600" dirty="0" smtClean="0">
                <a:latin typeface="Courier"/>
                <a:cs typeface="Courier"/>
              </a:rPr>
              <a:t>STORE1.Available Locations = LOCATION1, LOCATION2</a:t>
            </a:r>
            <a:br>
              <a:rPr lang="en-US" sz="1600" dirty="0" smtClean="0">
                <a:latin typeface="Courier"/>
                <a:cs typeface="Courier"/>
              </a:rPr>
            </a:br>
            <a:endParaRPr lang="en-US" sz="1600" dirty="0">
              <a:latin typeface="Courier"/>
              <a:cs typeface="Courier"/>
            </a:endParaRPr>
          </a:p>
        </p:txBody>
      </p:sp>
      <p:sp>
        <p:nvSpPr>
          <p:cNvPr id="4" name="Document 3"/>
          <p:cNvSpPr/>
          <p:nvPr/>
        </p:nvSpPr>
        <p:spPr bwMode="auto">
          <a:xfrm>
            <a:off x="4665183" y="1546348"/>
            <a:ext cx="2705377" cy="1808019"/>
          </a:xfrm>
          <a:prstGeom prst="flowChartDocument">
            <a:avLst/>
          </a:prstGeom>
          <a:solidFill>
            <a:schemeClr val="accent1"/>
          </a:solidFill>
          <a:ln w="28440" cap="flat" cmpd="sng" algn="ctr">
            <a:solidFill>
              <a:srgbClr val="000000"/>
            </a:solidFill>
            <a:prstDash val="solid"/>
            <a:round/>
            <a:headEnd type="none" w="med" len="med"/>
            <a:tailEnd type="arrow" w="med" len="med"/>
          </a:ln>
          <a:effectLst/>
        </p:spPr>
        <p:txBody>
          <a:bodyPr/>
          <a:lstStyle/>
          <a:p>
            <a:r>
              <a:rPr lang="en-US" dirty="0" smtClean="0"/>
              <a:t>LOCATION</a:t>
            </a:r>
          </a:p>
          <a:p>
            <a:r>
              <a:rPr lang="en-US" sz="1600" dirty="0" smtClean="0">
                <a:latin typeface="Courier"/>
                <a:cs typeface="Courier"/>
              </a:rPr>
              <a:t>LOCATION1 = </a:t>
            </a:r>
            <a:r>
              <a:rPr lang="en-US" sz="1600" dirty="0" err="1" smtClean="0">
                <a:latin typeface="Courier"/>
                <a:cs typeface="Courier"/>
              </a:rPr>
              <a:t>hostA:port:/xxx/yyy</a:t>
            </a:r>
            <a:r>
              <a:rPr lang="en-US" sz="1600" dirty="0" smtClean="0">
                <a:latin typeface="Courier"/>
                <a:cs typeface="Courier"/>
              </a:rPr>
              <a:t/>
            </a:r>
            <a:br>
              <a:rPr lang="en-US" sz="1600" dirty="0" smtClean="0">
                <a:latin typeface="Courier"/>
                <a:cs typeface="Courier"/>
              </a:rPr>
            </a:br>
            <a:r>
              <a:rPr lang="en-US" sz="1600" dirty="0" smtClean="0">
                <a:latin typeface="Courier"/>
                <a:cs typeface="Courier"/>
              </a:rPr>
              <a:t>LOCATION2 =</a:t>
            </a:r>
            <a:br>
              <a:rPr lang="en-US" sz="1600" dirty="0" smtClean="0">
                <a:latin typeface="Courier"/>
                <a:cs typeface="Courier"/>
              </a:rPr>
            </a:br>
            <a:r>
              <a:rPr lang="en-US" sz="1600" dirty="0" err="1" smtClean="0">
                <a:latin typeface="Courier"/>
                <a:cs typeface="Courier"/>
              </a:rPr>
              <a:t>hostB:port:/zzz/vvv</a:t>
            </a:r>
            <a:endParaRPr lang="en-US" sz="1600" dirty="0" smtClean="0">
              <a:latin typeface="Courier"/>
              <a:cs typeface="Courier"/>
            </a:endParaRPr>
          </a:p>
          <a:p>
            <a:r>
              <a:rPr lang="en-US" dirty="0" smtClean="0"/>
              <a:t/>
            </a:r>
            <a:br>
              <a:rPr lang="en-US" dirty="0" smtClean="0"/>
            </a:br>
            <a:endParaRPr lang="en-US" dirty="0" smtClean="0"/>
          </a:p>
          <a:p>
            <a:endParaRPr lang="en-US" dirty="0"/>
          </a:p>
        </p:txBody>
      </p:sp>
      <p:sp>
        <p:nvSpPr>
          <p:cNvPr id="5" name="Document 4"/>
          <p:cNvSpPr/>
          <p:nvPr/>
        </p:nvSpPr>
        <p:spPr bwMode="auto">
          <a:xfrm>
            <a:off x="1206346" y="4126578"/>
            <a:ext cx="2842577" cy="1475325"/>
          </a:xfrm>
          <a:prstGeom prst="flowChartDocument">
            <a:avLst/>
          </a:prstGeom>
          <a:solidFill>
            <a:schemeClr val="accent1"/>
          </a:solidFill>
          <a:ln w="28440" cap="flat" cmpd="sng" algn="ctr">
            <a:solidFill>
              <a:srgbClr val="000000"/>
            </a:solidFill>
            <a:prstDash val="solid"/>
            <a:round/>
            <a:headEnd type="none" w="med" len="med"/>
            <a:tailEnd type="arrow" w="med" len="med"/>
          </a:ln>
          <a:effectLst/>
        </p:spPr>
        <p:txBody>
          <a:bodyPr/>
          <a:lstStyle/>
          <a:p>
            <a:r>
              <a:rPr lang="en-US" dirty="0" smtClean="0"/>
              <a:t>SITE</a:t>
            </a:r>
            <a:br>
              <a:rPr lang="en-US" dirty="0" smtClean="0"/>
            </a:br>
            <a:r>
              <a:rPr lang="en-US" sz="1600" dirty="0" smtClean="0">
                <a:latin typeface="Courier"/>
                <a:cs typeface="Courier"/>
              </a:rPr>
              <a:t>SITE1 : LOCATION1,</a:t>
            </a:r>
            <a:r>
              <a:rPr lang="fr-FR" sz="1600" dirty="0" smtClean="0">
                <a:latin typeface="Courier"/>
                <a:cs typeface="Courier"/>
              </a:rPr>
              <a:t>…</a:t>
            </a:r>
            <a:r>
              <a:rPr lang="en-US" sz="1600" dirty="0" smtClean="0">
                <a:latin typeface="Courier"/>
                <a:cs typeface="Courier"/>
              </a:rPr>
              <a:t/>
            </a:r>
            <a:br>
              <a:rPr lang="en-US" sz="1600" dirty="0" smtClean="0">
                <a:latin typeface="Courier"/>
                <a:cs typeface="Courier"/>
              </a:rPr>
            </a:br>
            <a:r>
              <a:rPr lang="en-US" sz="1600" dirty="0" smtClean="0">
                <a:latin typeface="Courier"/>
                <a:cs typeface="Courier"/>
              </a:rPr>
              <a:t>SITE2 : LOCATION2,</a:t>
            </a:r>
            <a:r>
              <a:rPr lang="fr-FR" sz="1600" dirty="0" smtClean="0">
                <a:latin typeface="Courier"/>
                <a:cs typeface="Courier"/>
              </a:rPr>
              <a:t>…</a:t>
            </a:r>
            <a:endParaRPr lang="en-US" sz="1600" dirty="0" smtClean="0">
              <a:latin typeface="Courier"/>
              <a:cs typeface="Courier"/>
            </a:endParaRPr>
          </a:p>
        </p:txBody>
      </p:sp>
      <p:sp>
        <p:nvSpPr>
          <p:cNvPr id="6" name="Document 5"/>
          <p:cNvSpPr/>
          <p:nvPr/>
        </p:nvSpPr>
        <p:spPr bwMode="auto">
          <a:xfrm>
            <a:off x="4669099" y="3528057"/>
            <a:ext cx="2864287" cy="2062556"/>
          </a:xfrm>
          <a:prstGeom prst="flowChartDocument">
            <a:avLst/>
          </a:prstGeom>
          <a:solidFill>
            <a:schemeClr val="accent1"/>
          </a:solidFill>
          <a:ln w="28440" cap="flat" cmpd="sng" algn="ctr">
            <a:solidFill>
              <a:srgbClr val="000000"/>
            </a:solidFill>
            <a:prstDash val="solid"/>
            <a:round/>
            <a:headEnd type="none" w="med" len="med"/>
            <a:tailEnd type="arrow" w="med" len="med"/>
          </a:ln>
          <a:effectLst/>
        </p:spPr>
        <p:txBody>
          <a:bodyPr/>
          <a:lstStyle/>
          <a:p>
            <a:r>
              <a:rPr lang="en-US" dirty="0" smtClean="0"/>
              <a:t>USER</a:t>
            </a:r>
          </a:p>
          <a:p>
            <a:r>
              <a:rPr lang="en-US" sz="1600" dirty="0" smtClean="0">
                <a:latin typeface="Courier"/>
                <a:cs typeface="Courier"/>
              </a:rPr>
              <a:t>USER1.Site = SITE1</a:t>
            </a:r>
            <a:br>
              <a:rPr lang="en-US" sz="1600" dirty="0" smtClean="0">
                <a:latin typeface="Courier"/>
                <a:cs typeface="Courier"/>
              </a:rPr>
            </a:br>
            <a:r>
              <a:rPr lang="en-US" sz="1600" dirty="0" smtClean="0">
                <a:latin typeface="Courier"/>
                <a:cs typeface="Courier"/>
              </a:rPr>
              <a:t>USER1.PreferedLocation=LOCATION1</a:t>
            </a:r>
            <a:br>
              <a:rPr lang="en-US" sz="1600" dirty="0" smtClean="0">
                <a:latin typeface="Courier"/>
                <a:cs typeface="Courier"/>
              </a:rPr>
            </a:br>
            <a:r>
              <a:rPr lang="en-US" sz="1600" dirty="0" smtClean="0">
                <a:latin typeface="Courier"/>
                <a:cs typeface="Courier"/>
              </a:rPr>
              <a:t>USER2.Site = SITE2</a:t>
            </a:r>
            <a:br>
              <a:rPr lang="en-US" sz="1600" dirty="0" smtClean="0">
                <a:latin typeface="Courier"/>
                <a:cs typeface="Courier"/>
              </a:rPr>
            </a:br>
            <a:r>
              <a:rPr lang="en-US" sz="1600" dirty="0" smtClean="0">
                <a:latin typeface="Courier"/>
                <a:cs typeface="Courier"/>
              </a:rPr>
              <a:t>USER2.PreferredLocation=LOCATION2</a:t>
            </a:r>
          </a:p>
          <a:p>
            <a:endParaRPr 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System Application</a:t>
            </a:r>
            <a:endParaRPr lang="en-US" dirty="0"/>
          </a:p>
        </p:txBody>
      </p:sp>
      <p:pic>
        <p:nvPicPr>
          <p:cNvPr id="3" name="Image 2"/>
          <p:cNvPicPr>
            <a:picLocks noChangeAspect="1"/>
          </p:cNvPicPr>
          <p:nvPr/>
        </p:nvPicPr>
        <p:blipFill>
          <a:blip r:embed="rId3"/>
          <a:stretch>
            <a:fillRect/>
          </a:stretch>
        </p:blipFill>
        <p:spPr>
          <a:xfrm>
            <a:off x="275412" y="3366636"/>
            <a:ext cx="4370004" cy="3168726"/>
          </a:xfrm>
          <a:prstGeom prst="rect">
            <a:avLst/>
          </a:prstGeom>
        </p:spPr>
      </p:pic>
      <p:pic>
        <p:nvPicPr>
          <p:cNvPr id="4" name="Image 3"/>
          <p:cNvPicPr>
            <a:picLocks noChangeAspect="1"/>
          </p:cNvPicPr>
          <p:nvPr/>
        </p:nvPicPr>
        <p:blipFill>
          <a:blip r:embed="rId4"/>
          <a:stretch>
            <a:fillRect/>
          </a:stretch>
        </p:blipFill>
        <p:spPr>
          <a:xfrm>
            <a:off x="289098" y="658724"/>
            <a:ext cx="4388088" cy="2690371"/>
          </a:xfrm>
          <a:prstGeom prst="rect">
            <a:avLst/>
          </a:prstGeom>
        </p:spPr>
      </p:pic>
      <p:pic>
        <p:nvPicPr>
          <p:cNvPr id="6" name="Image 5"/>
          <p:cNvPicPr>
            <a:picLocks noChangeAspect="1"/>
          </p:cNvPicPr>
          <p:nvPr/>
        </p:nvPicPr>
        <p:blipFill>
          <a:blip r:embed="rId5"/>
          <a:stretch>
            <a:fillRect/>
          </a:stretch>
        </p:blipFill>
        <p:spPr>
          <a:xfrm>
            <a:off x="4854923" y="4174775"/>
            <a:ext cx="3971580" cy="2019881"/>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lded Corner 159"/>
          <p:cNvSpPr/>
          <p:nvPr/>
        </p:nvSpPr>
        <p:spPr bwMode="auto">
          <a:xfrm>
            <a:off x="1022870" y="3762908"/>
            <a:ext cx="1032279" cy="803051"/>
          </a:xfrm>
          <a:prstGeom prst="foldedCorner">
            <a:avLst>
              <a:gd name="adj" fmla="val 21554"/>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77391" tIns="40243" rIns="30956" bIns="40243">
            <a:prstTxWarp prst="textNoShape">
              <a:avLst/>
            </a:prstTxWarp>
          </a:bodyPr>
          <a:lstStyle/>
          <a:p>
            <a:pPr>
              <a:spcBef>
                <a:spcPct val="50000"/>
              </a:spcBef>
            </a:pPr>
            <a:endParaRPr lang="en-US" sz="1500" dirty="0">
              <a:solidFill>
                <a:srgbClr val="120C80"/>
              </a:solidFill>
            </a:endParaRPr>
          </a:p>
        </p:txBody>
      </p:sp>
      <p:sp>
        <p:nvSpPr>
          <p:cNvPr id="30723" name="Rounded Rectangle 94"/>
          <p:cNvSpPr>
            <a:spLocks noChangeArrowheads="1"/>
          </p:cNvSpPr>
          <p:nvPr/>
        </p:nvSpPr>
        <p:spPr bwMode="auto">
          <a:xfrm>
            <a:off x="6305234" y="2424489"/>
            <a:ext cx="1096796" cy="1940707"/>
          </a:xfrm>
          <a:prstGeom prst="roundRect">
            <a:avLst>
              <a:gd name="adj" fmla="val 18347"/>
            </a:avLst>
          </a:prstGeom>
          <a:solidFill>
            <a:srgbClr val="FFCCFF">
              <a:alpha val="30196"/>
            </a:srgbClr>
          </a:solidFill>
          <a:ln w="9525">
            <a:solidFill>
              <a:srgbClr val="FF0066"/>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sp>
        <p:nvSpPr>
          <p:cNvPr id="30724" name="Rounded Rectangle 93"/>
          <p:cNvSpPr>
            <a:spLocks noChangeArrowheads="1"/>
          </p:cNvSpPr>
          <p:nvPr/>
        </p:nvSpPr>
        <p:spPr bwMode="auto">
          <a:xfrm>
            <a:off x="3660020" y="2424489"/>
            <a:ext cx="2322627" cy="1940707"/>
          </a:xfrm>
          <a:prstGeom prst="roundRect">
            <a:avLst>
              <a:gd name="adj" fmla="val 7801"/>
            </a:avLst>
          </a:prstGeom>
          <a:solidFill>
            <a:srgbClr val="FFFF00">
              <a:alpha val="18823"/>
            </a:srgbClr>
          </a:solidFill>
          <a:ln w="9525">
            <a:solidFill>
              <a:srgbClr val="FF6600"/>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grpSp>
        <p:nvGrpSpPr>
          <p:cNvPr id="2" name="Group 128"/>
          <p:cNvGrpSpPr>
            <a:grpSpLocks/>
          </p:cNvGrpSpPr>
          <p:nvPr/>
        </p:nvGrpSpPr>
        <p:grpSpPr bwMode="auto">
          <a:xfrm>
            <a:off x="434149" y="1297987"/>
            <a:ext cx="1419383" cy="1940707"/>
            <a:chOff x="1589881" y="1389857"/>
            <a:chExt cx="1676400" cy="2209799"/>
          </a:xfrm>
        </p:grpSpPr>
        <p:sp>
          <p:nvSpPr>
            <p:cNvPr id="4" name="Folded Corner 3"/>
            <p:cNvSpPr/>
            <p:nvPr/>
          </p:nvSpPr>
          <p:spPr bwMode="auto">
            <a:xfrm>
              <a:off x="1589881" y="1618457"/>
              <a:ext cx="1676400" cy="1981199"/>
            </a:xfrm>
            <a:prstGeom prst="foldedCorner">
              <a:avLst>
                <a:gd name="adj" fmla="val 21554"/>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nvGrpSpPr>
            <p:cNvPr id="3" name="Group 48"/>
            <p:cNvGrpSpPr>
              <a:grpSpLocks/>
            </p:cNvGrpSpPr>
            <p:nvPr/>
          </p:nvGrpSpPr>
          <p:grpSpPr bwMode="auto">
            <a:xfrm>
              <a:off x="1589881" y="1847056"/>
              <a:ext cx="1524000" cy="1371600"/>
              <a:chOff x="1589881" y="1847056"/>
              <a:chExt cx="1524000" cy="1371600"/>
            </a:xfrm>
          </p:grpSpPr>
          <p:sp>
            <p:nvSpPr>
              <p:cNvPr id="6" name="TextBox 5"/>
              <p:cNvSpPr txBox="1"/>
              <p:nvPr/>
            </p:nvSpPr>
            <p:spPr>
              <a:xfrm>
                <a:off x="1589881" y="18470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Type</a:t>
                </a:r>
              </a:p>
            </p:txBody>
          </p:sp>
          <p:sp>
            <p:nvSpPr>
              <p:cNvPr id="7" name="TextBox 6"/>
              <p:cNvSpPr txBox="1"/>
              <p:nvPr/>
            </p:nvSpPr>
            <p:spPr>
              <a:xfrm>
                <a:off x="1589881" y="20756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Name</a:t>
                </a:r>
              </a:p>
            </p:txBody>
          </p:sp>
          <p:sp>
            <p:nvSpPr>
              <p:cNvPr id="8" name="TextBox 7"/>
              <p:cNvSpPr txBox="1"/>
              <p:nvPr/>
            </p:nvSpPr>
            <p:spPr>
              <a:xfrm>
                <a:off x="1589881" y="23042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Revision </a:t>
                </a:r>
              </a:p>
            </p:txBody>
          </p:sp>
          <p:sp>
            <p:nvSpPr>
              <p:cNvPr id="9" name="TextBox 8"/>
              <p:cNvSpPr txBox="1"/>
              <p:nvPr/>
            </p:nvSpPr>
            <p:spPr>
              <a:xfrm>
                <a:off x="1589881" y="2532856"/>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State</a:t>
                </a:r>
              </a:p>
            </p:txBody>
          </p:sp>
          <p:sp>
            <p:nvSpPr>
              <p:cNvPr id="10" name="TextBox 9"/>
              <p:cNvSpPr txBox="1"/>
              <p:nvPr/>
            </p:nvSpPr>
            <p:spPr>
              <a:xfrm>
                <a:off x="1589881" y="2761456"/>
                <a:ext cx="609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2" name="TextBox 11"/>
              <p:cNvSpPr txBox="1"/>
              <p:nvPr/>
            </p:nvSpPr>
            <p:spPr>
              <a:xfrm>
                <a:off x="1589881" y="2990056"/>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Life Cycle</a:t>
                </a:r>
              </a:p>
            </p:txBody>
          </p:sp>
          <p:sp>
            <p:nvSpPr>
              <p:cNvPr id="13" name="TextBox 12"/>
              <p:cNvSpPr txBox="1"/>
              <p:nvPr/>
            </p:nvSpPr>
            <p:spPr>
              <a:xfrm>
                <a:off x="2199481" y="1847057"/>
                <a:ext cx="9144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CAD</a:t>
                </a:r>
              </a:p>
            </p:txBody>
          </p:sp>
          <p:sp>
            <p:nvSpPr>
              <p:cNvPr id="30804" name="Oval 13"/>
              <p:cNvSpPr>
                <a:spLocks noChangeArrowheads="1"/>
              </p:cNvSpPr>
              <p:nvPr/>
            </p:nvSpPr>
            <p:spPr bwMode="auto">
              <a:xfrm>
                <a:off x="1666081"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805" name="Oval 14"/>
              <p:cNvSpPr>
                <a:spLocks noChangeArrowheads="1"/>
              </p:cNvSpPr>
              <p:nvPr/>
            </p:nvSpPr>
            <p:spPr bwMode="auto">
              <a:xfrm>
                <a:off x="1753165"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806" name="Oval 15"/>
              <p:cNvSpPr>
                <a:spLocks noChangeArrowheads="1"/>
              </p:cNvSpPr>
              <p:nvPr/>
            </p:nvSpPr>
            <p:spPr bwMode="auto">
              <a:xfrm>
                <a:off x="1840253"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17" name="TextBox 16"/>
              <p:cNvSpPr txBox="1"/>
              <p:nvPr/>
            </p:nvSpPr>
            <p:spPr>
              <a:xfrm>
                <a:off x="2199481" y="2075657"/>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8" name="TextBox 17"/>
              <p:cNvSpPr txBox="1"/>
              <p:nvPr/>
            </p:nvSpPr>
            <p:spPr>
              <a:xfrm>
                <a:off x="2199481" y="2304257"/>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9" name="TextBox 18"/>
              <p:cNvSpPr txBox="1"/>
              <p:nvPr/>
            </p:nvSpPr>
            <p:spPr>
              <a:xfrm>
                <a:off x="2199481" y="2532856"/>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0" name="TextBox 19"/>
              <p:cNvSpPr txBox="1"/>
              <p:nvPr/>
            </p:nvSpPr>
            <p:spPr>
              <a:xfrm>
                <a:off x="21994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1" name="TextBox 20"/>
              <p:cNvSpPr txBox="1"/>
              <p:nvPr/>
            </p:nvSpPr>
            <p:spPr>
              <a:xfrm>
                <a:off x="24280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2" name="TextBox 21"/>
              <p:cNvSpPr txBox="1"/>
              <p:nvPr/>
            </p:nvSpPr>
            <p:spPr>
              <a:xfrm>
                <a:off x="26566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3" name="TextBox 22"/>
              <p:cNvSpPr txBox="1"/>
              <p:nvPr/>
            </p:nvSpPr>
            <p:spPr>
              <a:xfrm>
                <a:off x="28852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5" name="Circular Arrow 24"/>
              <p:cNvSpPr/>
              <p:nvPr/>
            </p:nvSpPr>
            <p:spPr bwMode="auto">
              <a:xfrm>
                <a:off x="2199481" y="2990056"/>
                <a:ext cx="228600" cy="228600"/>
              </a:xfrm>
              <a:prstGeom prst="circularArrow">
                <a:avLst>
                  <a:gd name="adj1" fmla="val 12500"/>
                  <a:gd name="adj2" fmla="val 1336296"/>
                  <a:gd name="adj3" fmla="val 20457681"/>
                  <a:gd name="adj4" fmla="val 2329799"/>
                  <a:gd name="adj5" fmla="val 18232"/>
                </a:avLst>
              </a:prstGeom>
              <a:solidFill>
                <a:srgbClr val="92D050"/>
              </a:solidFill>
              <a:ln w="9525" cap="flat" cmpd="sng" algn="ctr">
                <a:solidFill>
                  <a:srgbClr val="008000"/>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26" name="Circular Arrow 25"/>
              <p:cNvSpPr/>
              <p:nvPr/>
            </p:nvSpPr>
            <p:spPr bwMode="auto">
              <a:xfrm>
                <a:off x="2428081" y="2990056"/>
                <a:ext cx="228600" cy="228600"/>
              </a:xfrm>
              <a:prstGeom prst="circularArrow">
                <a:avLst>
                  <a:gd name="adj1" fmla="val 12500"/>
                  <a:gd name="adj2" fmla="val 1336296"/>
                  <a:gd name="adj3" fmla="val 20457681"/>
                  <a:gd name="adj4" fmla="val 2329799"/>
                  <a:gd name="adj5" fmla="val 18232"/>
                </a:avLst>
              </a:prstGeom>
              <a:solidFill>
                <a:schemeClr val="accent6">
                  <a:lumMod val="60000"/>
                  <a:lumOff val="40000"/>
                </a:schemeClr>
              </a:solidFill>
              <a:ln w="9525" cap="flat" cmpd="sng" algn="ctr">
                <a:solidFill>
                  <a:schemeClr val="accent6">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nvGrpSpPr>
              <p:cNvPr id="5" name="Group 30"/>
              <p:cNvGrpSpPr>
                <a:grpSpLocks/>
              </p:cNvGrpSpPr>
              <p:nvPr/>
            </p:nvGrpSpPr>
            <p:grpSpPr bwMode="auto">
              <a:xfrm>
                <a:off x="2687162" y="3077142"/>
                <a:ext cx="176347" cy="47058"/>
                <a:chOff x="1239362" y="4543198"/>
                <a:chExt cx="176347" cy="47058"/>
              </a:xfrm>
            </p:grpSpPr>
            <p:sp>
              <p:nvSpPr>
                <p:cNvPr id="30819" name="Oval 27"/>
                <p:cNvSpPr>
                  <a:spLocks noChangeArrowheads="1"/>
                </p:cNvSpPr>
                <p:nvPr/>
              </p:nvSpPr>
              <p:spPr bwMode="auto">
                <a:xfrm>
                  <a:off x="1239362"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820" name="Oval 28"/>
                <p:cNvSpPr>
                  <a:spLocks noChangeArrowheads="1"/>
                </p:cNvSpPr>
                <p:nvPr/>
              </p:nvSpPr>
              <p:spPr bwMode="auto">
                <a:xfrm>
                  <a:off x="1304674"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821" name="Oval 29"/>
                <p:cNvSpPr>
                  <a:spLocks noChangeArrowheads="1"/>
                </p:cNvSpPr>
                <p:nvPr/>
              </p:nvSpPr>
              <p:spPr bwMode="auto">
                <a:xfrm>
                  <a:off x="1369990"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sp>
            <p:nvSpPr>
              <p:cNvPr id="27" name="Oval 26"/>
              <p:cNvSpPr/>
              <p:nvPr/>
            </p:nvSpPr>
            <p:spPr bwMode="auto">
              <a:xfrm>
                <a:off x="2961481" y="3066256"/>
                <a:ext cx="76200" cy="76200"/>
              </a:xfrm>
              <a:prstGeom prst="ellipse">
                <a:avLst/>
              </a:prstGeom>
              <a:solidFill>
                <a:srgbClr val="7030A0"/>
              </a:solidFill>
              <a:ln w="9525" cap="flat" cmpd="sng" algn="ctr">
                <a:solidFill>
                  <a:schemeClr val="accent6">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2" name="TextBox 31"/>
              <p:cNvSpPr txBox="1"/>
              <p:nvPr/>
            </p:nvSpPr>
            <p:spPr>
              <a:xfrm>
                <a:off x="2199481" y="2761456"/>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grpSp>
        <p:sp>
          <p:nvSpPr>
            <p:cNvPr id="34" name="Rounded Rectangle 33"/>
            <p:cNvSpPr/>
            <p:nvPr/>
          </p:nvSpPr>
          <p:spPr bwMode="auto">
            <a:xfrm>
              <a:off x="1589881" y="1389857"/>
              <a:ext cx="990600" cy="228600"/>
            </a:xfrm>
            <a:prstGeom prst="roundRect">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90000" tIns="46800" rIns="36000" bIns="46800">
              <a:prstTxWarp prst="textNoShape">
                <a:avLst/>
              </a:prstTxWarp>
            </a:bodyPr>
            <a:lstStyle/>
            <a:p>
              <a:pPr>
                <a:spcBef>
                  <a:spcPct val="50000"/>
                </a:spcBef>
              </a:pPr>
              <a:r>
                <a:rPr lang="en-US" sz="700" dirty="0">
                  <a:solidFill>
                    <a:srgbClr val="120C80"/>
                  </a:solidFill>
                </a:rPr>
                <a:t>Document_User1</a:t>
              </a:r>
            </a:p>
            <a:p>
              <a:pPr>
                <a:spcBef>
                  <a:spcPct val="50000"/>
                </a:spcBef>
              </a:pPr>
              <a:endParaRPr lang="en-US" sz="700" dirty="0">
                <a:solidFill>
                  <a:srgbClr val="120C80"/>
                </a:solidFill>
              </a:endParaRPr>
            </a:p>
          </p:txBody>
        </p:sp>
      </p:grpSp>
      <p:pic>
        <p:nvPicPr>
          <p:cNvPr id="30726" name="Picture 17" descr="j0312134"/>
          <p:cNvPicPr>
            <a:picLocks noChangeAspect="1" noChangeArrowheads="1"/>
          </p:cNvPicPr>
          <p:nvPr/>
        </p:nvPicPr>
        <p:blipFill>
          <a:blip r:embed="rId3"/>
          <a:srcRect/>
          <a:stretch>
            <a:fillRect/>
          </a:stretch>
        </p:blipFill>
        <p:spPr bwMode="auto">
          <a:xfrm>
            <a:off x="3797119" y="1353755"/>
            <a:ext cx="365599" cy="401525"/>
          </a:xfrm>
          <a:prstGeom prst="rect">
            <a:avLst/>
          </a:prstGeom>
          <a:noFill/>
          <a:ln w="9525">
            <a:noFill/>
            <a:miter lim="800000"/>
            <a:headEnd/>
            <a:tailEnd/>
          </a:ln>
        </p:spPr>
      </p:pic>
      <p:pic>
        <p:nvPicPr>
          <p:cNvPr id="30727" name="Picture 17" descr="j0312134"/>
          <p:cNvPicPr>
            <a:picLocks noChangeAspect="1" noChangeArrowheads="1"/>
          </p:cNvPicPr>
          <p:nvPr/>
        </p:nvPicPr>
        <p:blipFill>
          <a:blip r:embed="rId3"/>
          <a:srcRect/>
          <a:stretch>
            <a:fillRect/>
          </a:stretch>
        </p:blipFill>
        <p:spPr bwMode="auto">
          <a:xfrm>
            <a:off x="4720525" y="1353755"/>
            <a:ext cx="364255" cy="401525"/>
          </a:xfrm>
          <a:prstGeom prst="rect">
            <a:avLst/>
          </a:prstGeom>
          <a:noFill/>
          <a:ln w="9525">
            <a:noFill/>
            <a:miter lim="800000"/>
            <a:headEnd/>
            <a:tailEnd/>
          </a:ln>
        </p:spPr>
      </p:pic>
      <p:sp>
        <p:nvSpPr>
          <p:cNvPr id="39" name="TextBox 38"/>
          <p:cNvSpPr txBox="1"/>
          <p:nvPr/>
        </p:nvSpPr>
        <p:spPr>
          <a:xfrm>
            <a:off x="3668084" y="1755280"/>
            <a:ext cx="645174"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r>
              <a:rPr lang="en-US" sz="700" dirty="0">
                <a:solidFill>
                  <a:srgbClr val="120C80"/>
                </a:solidFill>
              </a:rPr>
              <a:t>STORE_CAD</a:t>
            </a:r>
          </a:p>
        </p:txBody>
      </p:sp>
      <p:sp>
        <p:nvSpPr>
          <p:cNvPr id="41" name="TextBox 40"/>
          <p:cNvSpPr txBox="1"/>
          <p:nvPr/>
        </p:nvSpPr>
        <p:spPr>
          <a:xfrm>
            <a:off x="4656007" y="1755280"/>
            <a:ext cx="645174"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r>
              <a:rPr lang="en-US" sz="700" dirty="0">
                <a:solidFill>
                  <a:srgbClr val="120C80"/>
                </a:solidFill>
              </a:rPr>
              <a:t>STORE_VPM</a:t>
            </a:r>
          </a:p>
        </p:txBody>
      </p:sp>
      <p:pic>
        <p:nvPicPr>
          <p:cNvPr id="30730" name="Picture 17" descr="j0312134"/>
          <p:cNvPicPr>
            <a:picLocks noChangeAspect="1" noChangeArrowheads="1"/>
          </p:cNvPicPr>
          <p:nvPr/>
        </p:nvPicPr>
        <p:blipFill>
          <a:blip r:embed="rId3"/>
          <a:srcRect/>
          <a:stretch>
            <a:fillRect/>
          </a:stretch>
        </p:blipFill>
        <p:spPr bwMode="auto">
          <a:xfrm>
            <a:off x="5732641" y="1353755"/>
            <a:ext cx="365599" cy="401525"/>
          </a:xfrm>
          <a:prstGeom prst="rect">
            <a:avLst/>
          </a:prstGeom>
          <a:noFill/>
          <a:ln w="9525">
            <a:noFill/>
            <a:miter lim="800000"/>
            <a:headEnd/>
            <a:tailEnd/>
          </a:ln>
        </p:spPr>
      </p:pic>
      <p:sp>
        <p:nvSpPr>
          <p:cNvPr id="44" name="TextBox 43"/>
          <p:cNvSpPr txBox="1"/>
          <p:nvPr/>
        </p:nvSpPr>
        <p:spPr>
          <a:xfrm>
            <a:off x="5668124" y="1755280"/>
            <a:ext cx="516139"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endParaRPr lang="en-US" sz="700" dirty="0">
              <a:solidFill>
                <a:srgbClr val="120C80"/>
              </a:solidFill>
            </a:endParaRPr>
          </a:p>
        </p:txBody>
      </p:sp>
      <p:grpSp>
        <p:nvGrpSpPr>
          <p:cNvPr id="11" name="Group 50"/>
          <p:cNvGrpSpPr/>
          <p:nvPr/>
        </p:nvGrpSpPr>
        <p:grpSpPr>
          <a:xfrm>
            <a:off x="5834699" y="1842018"/>
            <a:ext cx="186178" cy="41328"/>
            <a:chOff x="2970190" y="4111284"/>
            <a:chExt cx="219891" cy="47058"/>
          </a:xfrm>
          <a:solidFill>
            <a:srgbClr val="008000"/>
          </a:solidFill>
        </p:grpSpPr>
        <p:sp>
          <p:nvSpPr>
            <p:cNvPr id="52" name="Oval 51"/>
            <p:cNvSpPr/>
            <p:nvPr/>
          </p:nvSpPr>
          <p:spPr bwMode="auto">
            <a:xfrm>
              <a:off x="2970190"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sp>
          <p:nvSpPr>
            <p:cNvPr id="53" name="Oval 52"/>
            <p:cNvSpPr/>
            <p:nvPr/>
          </p:nvSpPr>
          <p:spPr bwMode="auto">
            <a:xfrm>
              <a:off x="3057274"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sp>
          <p:nvSpPr>
            <p:cNvPr id="54" name="Oval 53"/>
            <p:cNvSpPr/>
            <p:nvPr/>
          </p:nvSpPr>
          <p:spPr bwMode="auto">
            <a:xfrm>
              <a:off x="3144362"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grpSp>
      <p:sp>
        <p:nvSpPr>
          <p:cNvPr id="58" name="Rounded Rectangle 57"/>
          <p:cNvSpPr/>
          <p:nvPr/>
        </p:nvSpPr>
        <p:spPr bwMode="auto">
          <a:xfrm>
            <a:off x="3963790" y="2558331"/>
            <a:ext cx="470439" cy="133842"/>
          </a:xfrm>
          <a:prstGeom prst="roundRect">
            <a:avLst/>
          </a:prstGeom>
          <a:solidFill>
            <a:schemeClr val="accent6">
              <a:lumMod val="20000"/>
              <a:lumOff val="80000"/>
            </a:schemeClr>
          </a:solidFill>
          <a:ln w="9525" cap="flat" cmpd="sng" algn="ctr">
            <a:solidFill>
              <a:schemeClr val="accent2">
                <a:lumMod val="60000"/>
                <a:lumOff val="40000"/>
              </a:schemeClr>
            </a:solidFill>
            <a:prstDash val="solid"/>
            <a:round/>
            <a:headEnd type="none" w="med" len="med"/>
            <a:tailEnd type="arrow" w="med" len="med"/>
          </a:ln>
          <a:effectLst/>
        </p:spPr>
        <p:txBody>
          <a:bodyPr lIns="0" tIns="0" rIns="30956" bIns="40243" anchor="ctr">
            <a:prstTxWarp prst="textNoShape">
              <a:avLst/>
            </a:prstTxWarp>
          </a:bodyPr>
          <a:lstStyle/>
          <a:p>
            <a:pPr algn="ctr">
              <a:spcBef>
                <a:spcPct val="50000"/>
              </a:spcBef>
            </a:pPr>
            <a:r>
              <a:rPr lang="en-US" sz="700" dirty="0">
                <a:solidFill>
                  <a:srgbClr val="262673"/>
                </a:solidFill>
              </a:rPr>
              <a:t>Location 1</a:t>
            </a:r>
          </a:p>
        </p:txBody>
      </p:sp>
      <p:sp>
        <p:nvSpPr>
          <p:cNvPr id="59" name="TextBox 58"/>
          <p:cNvSpPr txBox="1"/>
          <p:nvPr/>
        </p:nvSpPr>
        <p:spPr>
          <a:xfrm>
            <a:off x="3963789" y="2692174"/>
            <a:ext cx="1935522" cy="514454"/>
          </a:xfrm>
          <a:prstGeom prst="rect">
            <a:avLst/>
          </a:prstGeom>
          <a:solidFill>
            <a:schemeClr val="accent6">
              <a:lumMod val="20000"/>
              <a:lumOff val="80000"/>
            </a:schemeClr>
          </a:solidFill>
          <a:ln w="9525" cap="flat" cmpd="sng" algn="ctr">
            <a:solidFill>
              <a:schemeClr val="accent2">
                <a:lumMod val="60000"/>
                <a:lumOff val="40000"/>
              </a:schemeClr>
            </a:solidFill>
            <a:prstDash val="solid"/>
            <a:round/>
            <a:headEnd type="none" w="med" len="med"/>
            <a:tailEnd type="arrow" w="med" len="med"/>
          </a:ln>
          <a:effectLst/>
        </p:spPr>
        <p:txBody>
          <a:bodyPr lIns="30956" tIns="0" rIns="30956" bIns="40243" anchor="ctr">
            <a:prstTxWarp prst="textNoShape">
              <a:avLst/>
            </a:prstTxWarp>
          </a:bodyPr>
          <a:lstStyle/>
          <a:p>
            <a:pPr>
              <a:spcBef>
                <a:spcPct val="50000"/>
              </a:spcBef>
              <a:tabLst>
                <a:tab pos="308511" algn="l"/>
              </a:tabLst>
            </a:pPr>
            <a:r>
              <a:rPr lang="en-US" sz="700" dirty="0">
                <a:solidFill>
                  <a:srgbClr val="262673"/>
                </a:solidFill>
              </a:rPr>
              <a:t>Name : </a:t>
            </a:r>
            <a:r>
              <a:rPr lang="en-US" sz="700" dirty="0" err="1">
                <a:solidFill>
                  <a:srgbClr val="262673"/>
                </a:solidFill>
              </a:rPr>
              <a:t>Remote_Loc</a:t>
            </a:r>
            <a:endParaRPr lang="en-US" sz="700" dirty="0">
              <a:solidFill>
                <a:srgbClr val="262673"/>
              </a:solidFill>
            </a:endParaRPr>
          </a:p>
          <a:p>
            <a:pPr>
              <a:spcBef>
                <a:spcPct val="50000"/>
              </a:spcBef>
              <a:tabLst>
                <a:tab pos="308511" algn="l"/>
              </a:tabLst>
            </a:pPr>
            <a:r>
              <a:rPr lang="en-US" sz="700" dirty="0">
                <a:solidFill>
                  <a:srgbClr val="262673"/>
                </a:solidFill>
              </a:rPr>
              <a:t>Path : 	</a:t>
            </a:r>
            <a:r>
              <a:rPr lang="fr-FR" sz="700" dirty="0">
                <a:solidFill>
                  <a:srgbClr val="262673"/>
                </a:solidFill>
              </a:rPr>
              <a:t>&lt;</a:t>
            </a:r>
            <a:r>
              <a:rPr lang="fr-FR" sz="700" dirty="0" err="1">
                <a:solidFill>
                  <a:srgbClr val="262673"/>
                </a:solidFill>
              </a:rPr>
              <a:t>Client_Destination</a:t>
            </a:r>
            <a:r>
              <a:rPr lang="fr-FR" sz="700" dirty="0">
                <a:solidFill>
                  <a:srgbClr val="262673"/>
                </a:solidFill>
              </a:rPr>
              <a:t>&gt;\Location</a:t>
            </a:r>
          </a:p>
          <a:p>
            <a:pPr>
              <a:spcBef>
                <a:spcPct val="50000"/>
              </a:spcBef>
              <a:tabLst>
                <a:tab pos="308511" algn="l"/>
              </a:tabLst>
            </a:pPr>
            <a:r>
              <a:rPr lang="en-US" sz="700" dirty="0">
                <a:solidFill>
                  <a:srgbClr val="262673"/>
                </a:solidFill>
              </a:rPr>
              <a:t>URL : 	http://&lt;FCS_HOST&gt;:&lt;PORT&gt;/</a:t>
            </a:r>
            <a:r>
              <a:rPr lang="en-US" sz="700" dirty="0" err="1">
                <a:solidFill>
                  <a:srgbClr val="262673"/>
                </a:solidFill>
              </a:rPr>
              <a:t>ematrix</a:t>
            </a:r>
            <a:endParaRPr lang="en-US" sz="700" dirty="0">
              <a:solidFill>
                <a:srgbClr val="262673"/>
              </a:solidFill>
            </a:endParaRPr>
          </a:p>
        </p:txBody>
      </p:sp>
      <p:sp>
        <p:nvSpPr>
          <p:cNvPr id="30735" name="Rounded Rectangle 60"/>
          <p:cNvSpPr>
            <a:spLocks noChangeArrowheads="1"/>
          </p:cNvSpPr>
          <p:nvPr/>
        </p:nvSpPr>
        <p:spPr bwMode="auto">
          <a:xfrm>
            <a:off x="3963789" y="3361382"/>
            <a:ext cx="516139" cy="138024"/>
          </a:xfrm>
          <a:prstGeom prst="roundRect">
            <a:avLst>
              <a:gd name="adj" fmla="val 16667"/>
            </a:avLst>
          </a:prstGeom>
          <a:solidFill>
            <a:srgbClr val="E6D5F3"/>
          </a:solidFill>
          <a:ln w="9525">
            <a:solidFill>
              <a:srgbClr val="7030A0"/>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r>
              <a:rPr lang="en-US" sz="700" dirty="0">
                <a:solidFill>
                  <a:srgbClr val="120C80"/>
                </a:solidFill>
              </a:rPr>
              <a:t>Location 2</a:t>
            </a:r>
          </a:p>
        </p:txBody>
      </p:sp>
      <p:sp>
        <p:nvSpPr>
          <p:cNvPr id="30736" name="TextBox 61"/>
          <p:cNvSpPr txBox="1">
            <a:spLocks noChangeArrowheads="1"/>
          </p:cNvSpPr>
          <p:nvPr/>
        </p:nvSpPr>
        <p:spPr bwMode="auto">
          <a:xfrm>
            <a:off x="3963790" y="3496618"/>
            <a:ext cx="599474" cy="199369"/>
          </a:xfrm>
          <a:prstGeom prst="rect">
            <a:avLst/>
          </a:prstGeom>
          <a:solidFill>
            <a:srgbClr val="E6D5F3"/>
          </a:solidFill>
          <a:ln w="9525">
            <a:solidFill>
              <a:srgbClr val="7030A0"/>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14" name="Group 67"/>
          <p:cNvGrpSpPr/>
          <p:nvPr/>
        </p:nvGrpSpPr>
        <p:grpSpPr>
          <a:xfrm>
            <a:off x="4001041" y="3569316"/>
            <a:ext cx="186178" cy="41328"/>
            <a:chOff x="2970190" y="4111284"/>
            <a:chExt cx="219891" cy="47058"/>
          </a:xfrm>
          <a:solidFill>
            <a:srgbClr val="7030A0"/>
          </a:solidFill>
        </p:grpSpPr>
        <p:sp>
          <p:nvSpPr>
            <p:cNvPr id="69" name="Oval 68"/>
            <p:cNvSpPr/>
            <p:nvPr/>
          </p:nvSpPr>
          <p:spPr bwMode="auto">
            <a:xfrm>
              <a:off x="2970190"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70" name="Oval 69"/>
            <p:cNvSpPr/>
            <p:nvPr/>
          </p:nvSpPr>
          <p:spPr bwMode="auto">
            <a:xfrm>
              <a:off x="3057274"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71" name="Oval 70"/>
            <p:cNvSpPr/>
            <p:nvPr/>
          </p:nvSpPr>
          <p:spPr bwMode="auto">
            <a:xfrm>
              <a:off x="3144362"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pic>
        <p:nvPicPr>
          <p:cNvPr id="30738"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6434269" y="2693567"/>
            <a:ext cx="267478" cy="334605"/>
          </a:xfrm>
          <a:prstGeom prst="rect">
            <a:avLst/>
          </a:prstGeom>
          <a:noFill/>
          <a:ln w="9525">
            <a:noFill/>
            <a:miter lim="800000"/>
            <a:headEnd/>
            <a:tailEnd/>
          </a:ln>
        </p:spPr>
      </p:pic>
      <p:sp>
        <p:nvSpPr>
          <p:cNvPr id="77" name="Rounded Rectangle 76"/>
          <p:cNvSpPr/>
          <p:nvPr/>
        </p:nvSpPr>
        <p:spPr bwMode="auto">
          <a:xfrm>
            <a:off x="6609003" y="2558331"/>
            <a:ext cx="451622" cy="133842"/>
          </a:xfrm>
          <a:prstGeom prst="roundRect">
            <a:avLst/>
          </a:prstGeom>
          <a:solidFill>
            <a:schemeClr val="bg2">
              <a:lumMod val="20000"/>
              <a:lumOff val="80000"/>
            </a:schemeClr>
          </a:solidFill>
          <a:ln w="9525" cap="flat" cmpd="sng" algn="ctr">
            <a:solidFill>
              <a:schemeClr val="tx2">
                <a:lumMod val="50000"/>
                <a:lumOff val="50000"/>
              </a:schemeClr>
            </a:solidFill>
            <a:prstDash val="solid"/>
            <a:round/>
            <a:headEnd type="none" w="med" len="med"/>
            <a:tailEnd type="arrow" w="med" len="med"/>
          </a:ln>
          <a:effectLst/>
        </p:spPr>
        <p:txBody>
          <a:bodyPr lIns="0" tIns="0" rIns="30956" bIns="40243" anchor="ctr">
            <a:prstTxWarp prst="textNoShape">
              <a:avLst/>
            </a:prstTxWarp>
          </a:bodyPr>
          <a:lstStyle/>
          <a:p>
            <a:pPr algn="ctr">
              <a:spcBef>
                <a:spcPct val="50000"/>
              </a:spcBef>
            </a:pPr>
            <a:r>
              <a:rPr lang="en-US" sz="700" dirty="0">
                <a:solidFill>
                  <a:srgbClr val="595959"/>
                </a:solidFill>
              </a:rPr>
              <a:t>Location 3</a:t>
            </a:r>
          </a:p>
        </p:txBody>
      </p:sp>
      <p:sp>
        <p:nvSpPr>
          <p:cNvPr id="78" name="TextBox 77"/>
          <p:cNvSpPr txBox="1"/>
          <p:nvPr/>
        </p:nvSpPr>
        <p:spPr>
          <a:xfrm>
            <a:off x="6609003" y="2693567"/>
            <a:ext cx="516139" cy="200763"/>
          </a:xfrm>
          <a:prstGeom prst="rect">
            <a:avLst/>
          </a:prstGeom>
          <a:solidFill>
            <a:schemeClr val="bg2">
              <a:lumMod val="20000"/>
              <a:lumOff val="80000"/>
            </a:schemeClr>
          </a:solidFill>
          <a:ln w="9525" cap="flat" cmpd="sng" algn="ctr">
            <a:solidFill>
              <a:schemeClr val="tx2">
                <a:lumMod val="50000"/>
                <a:lumOff val="50000"/>
              </a:schemeClr>
            </a:solidFill>
            <a:prstDash val="solid"/>
            <a:round/>
            <a:headEnd type="none" w="med" len="med"/>
            <a:tailEnd type="arrow" w="med" len="med"/>
          </a:ln>
          <a:effectLst/>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15" name="Group 78"/>
          <p:cNvGrpSpPr/>
          <p:nvPr/>
        </p:nvGrpSpPr>
        <p:grpSpPr>
          <a:xfrm>
            <a:off x="6646255" y="2766265"/>
            <a:ext cx="186178" cy="41328"/>
            <a:chOff x="2970190" y="4111284"/>
            <a:chExt cx="219891" cy="47058"/>
          </a:xfrm>
          <a:solidFill>
            <a:schemeClr val="tx2">
              <a:lumMod val="50000"/>
              <a:lumOff val="50000"/>
            </a:schemeClr>
          </a:solidFill>
        </p:grpSpPr>
        <p:sp>
          <p:nvSpPr>
            <p:cNvPr id="80" name="Oval 79"/>
            <p:cNvSpPr/>
            <p:nvPr/>
          </p:nvSpPr>
          <p:spPr bwMode="auto">
            <a:xfrm>
              <a:off x="2970190"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1" name="Oval 80"/>
            <p:cNvSpPr/>
            <p:nvPr/>
          </p:nvSpPr>
          <p:spPr bwMode="auto">
            <a:xfrm>
              <a:off x="3057274"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2" name="Oval 81"/>
            <p:cNvSpPr/>
            <p:nvPr/>
          </p:nvSpPr>
          <p:spPr bwMode="auto">
            <a:xfrm>
              <a:off x="3144362"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pic>
        <p:nvPicPr>
          <p:cNvPr id="30742"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6434269" y="3228934"/>
            <a:ext cx="267478" cy="334605"/>
          </a:xfrm>
          <a:prstGeom prst="rect">
            <a:avLst/>
          </a:prstGeom>
          <a:noFill/>
          <a:ln w="9525">
            <a:noFill/>
            <a:miter lim="800000"/>
            <a:headEnd/>
            <a:tailEnd/>
          </a:ln>
        </p:spPr>
      </p:pic>
      <p:sp>
        <p:nvSpPr>
          <p:cNvPr id="30743" name="Rounded Rectangle 83"/>
          <p:cNvSpPr>
            <a:spLocks noChangeArrowheads="1"/>
          </p:cNvSpPr>
          <p:nvPr/>
        </p:nvSpPr>
        <p:spPr bwMode="auto">
          <a:xfrm>
            <a:off x="6609003" y="3093698"/>
            <a:ext cx="451622" cy="133842"/>
          </a:xfrm>
          <a:prstGeom prst="roundRect">
            <a:avLst>
              <a:gd name="adj" fmla="val 16667"/>
            </a:avLst>
          </a:prstGeom>
          <a:solidFill>
            <a:srgbClr val="89B0FF"/>
          </a:solidFill>
          <a:ln w="9525">
            <a:solidFill>
              <a:srgbClr val="000099"/>
            </a:solidFill>
            <a:round/>
            <a:headEnd/>
            <a:tailEnd type="arrow" w="med" len="med"/>
          </a:ln>
        </p:spPr>
        <p:txBody>
          <a:bodyPr lIns="0" tIns="0" rIns="30956" bIns="40243" anchor="ctr">
            <a:prstTxWarp prst="textNoShape">
              <a:avLst/>
            </a:prstTxWarp>
          </a:bodyPr>
          <a:lstStyle/>
          <a:p>
            <a:pPr algn="ctr">
              <a:spcBef>
                <a:spcPct val="50000"/>
              </a:spcBef>
            </a:pPr>
            <a:r>
              <a:rPr lang="en-US" sz="700" dirty="0">
                <a:solidFill>
                  <a:schemeClr val="bg1"/>
                </a:solidFill>
              </a:rPr>
              <a:t>Location 4</a:t>
            </a:r>
          </a:p>
        </p:txBody>
      </p:sp>
      <p:sp>
        <p:nvSpPr>
          <p:cNvPr id="30744" name="TextBox 84"/>
          <p:cNvSpPr txBox="1">
            <a:spLocks noChangeArrowheads="1"/>
          </p:cNvSpPr>
          <p:nvPr/>
        </p:nvSpPr>
        <p:spPr bwMode="auto">
          <a:xfrm>
            <a:off x="6609003" y="3228934"/>
            <a:ext cx="516139" cy="200763"/>
          </a:xfrm>
          <a:prstGeom prst="rect">
            <a:avLst/>
          </a:prstGeom>
          <a:solidFill>
            <a:srgbClr val="89B0FF"/>
          </a:solidFill>
          <a:ln w="9525">
            <a:solidFill>
              <a:srgbClr val="000099"/>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16" name="Group 85"/>
          <p:cNvGrpSpPr/>
          <p:nvPr/>
        </p:nvGrpSpPr>
        <p:grpSpPr>
          <a:xfrm>
            <a:off x="6646255" y="3301633"/>
            <a:ext cx="186178" cy="41328"/>
            <a:chOff x="2970190" y="4111284"/>
            <a:chExt cx="219891" cy="47058"/>
          </a:xfrm>
          <a:solidFill>
            <a:schemeClr val="bg1"/>
          </a:solidFill>
        </p:grpSpPr>
        <p:sp>
          <p:nvSpPr>
            <p:cNvPr id="87" name="Oval 86"/>
            <p:cNvSpPr/>
            <p:nvPr/>
          </p:nvSpPr>
          <p:spPr bwMode="auto">
            <a:xfrm>
              <a:off x="2970190"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8" name="Oval 87"/>
            <p:cNvSpPr/>
            <p:nvPr/>
          </p:nvSpPr>
          <p:spPr bwMode="auto">
            <a:xfrm>
              <a:off x="3057274"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9" name="Oval 88"/>
            <p:cNvSpPr/>
            <p:nvPr/>
          </p:nvSpPr>
          <p:spPr bwMode="auto">
            <a:xfrm>
              <a:off x="3144362"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sp>
        <p:nvSpPr>
          <p:cNvPr id="30746" name="Rounded Rectangle 95"/>
          <p:cNvSpPr>
            <a:spLocks noChangeArrowheads="1"/>
          </p:cNvSpPr>
          <p:nvPr/>
        </p:nvSpPr>
        <p:spPr bwMode="auto">
          <a:xfrm>
            <a:off x="3660020" y="4097512"/>
            <a:ext cx="903244" cy="267684"/>
          </a:xfrm>
          <a:prstGeom prst="roundRect">
            <a:avLst>
              <a:gd name="adj" fmla="val 50000"/>
            </a:avLst>
          </a:prstGeom>
          <a:noFill/>
          <a:ln w="9525">
            <a:solidFill>
              <a:srgbClr val="FF6600"/>
            </a:solidFill>
            <a:round/>
            <a:headEnd/>
            <a:tailEnd type="arrow" w="med" len="med"/>
          </a:ln>
        </p:spPr>
        <p:txBody>
          <a:bodyPr lIns="77391" tIns="40243" rIns="30956" bIns="40243">
            <a:prstTxWarp prst="textNoShape">
              <a:avLst/>
            </a:prstTxWarp>
          </a:bodyPr>
          <a:lstStyle/>
          <a:p>
            <a:pPr>
              <a:spcBef>
                <a:spcPct val="50000"/>
              </a:spcBef>
            </a:pPr>
            <a:r>
              <a:rPr lang="en-US" sz="1000" dirty="0" err="1">
                <a:solidFill>
                  <a:srgbClr val="FF6600"/>
                </a:solidFill>
              </a:rPr>
              <a:t>SITE_Ryan</a:t>
            </a:r>
            <a:endParaRPr lang="en-US" sz="1000" dirty="0">
              <a:solidFill>
                <a:srgbClr val="FF6600"/>
              </a:solidFill>
            </a:endParaRPr>
          </a:p>
        </p:txBody>
      </p:sp>
      <p:sp>
        <p:nvSpPr>
          <p:cNvPr id="30747" name="Rounded Rectangle 96"/>
          <p:cNvSpPr>
            <a:spLocks noChangeArrowheads="1"/>
          </p:cNvSpPr>
          <p:nvPr/>
        </p:nvSpPr>
        <p:spPr bwMode="auto">
          <a:xfrm>
            <a:off x="6333460" y="4097512"/>
            <a:ext cx="1004053" cy="267684"/>
          </a:xfrm>
          <a:prstGeom prst="roundRect">
            <a:avLst>
              <a:gd name="adj" fmla="val 50000"/>
            </a:avLst>
          </a:prstGeom>
          <a:noFill/>
          <a:ln w="9525">
            <a:solidFill>
              <a:srgbClr val="FF0066"/>
            </a:solidFill>
            <a:round/>
            <a:headEnd/>
            <a:tailEnd type="arrow" w="med" len="med"/>
          </a:ln>
        </p:spPr>
        <p:txBody>
          <a:bodyPr lIns="77391" tIns="40243" rIns="30956" bIns="40243">
            <a:prstTxWarp prst="textNoShape">
              <a:avLst/>
            </a:prstTxWarp>
          </a:bodyPr>
          <a:lstStyle/>
          <a:p>
            <a:pPr>
              <a:spcBef>
                <a:spcPct val="50000"/>
              </a:spcBef>
            </a:pPr>
            <a:r>
              <a:rPr lang="en-US" sz="1000" dirty="0" err="1">
                <a:solidFill>
                  <a:srgbClr val="FF0066"/>
                </a:solidFill>
              </a:rPr>
              <a:t>SITE_Munich</a:t>
            </a:r>
            <a:endParaRPr lang="en-US" sz="1000" dirty="0">
              <a:solidFill>
                <a:srgbClr val="FF0066"/>
              </a:solidFill>
            </a:endParaRPr>
          </a:p>
        </p:txBody>
      </p:sp>
      <p:cxnSp>
        <p:nvCxnSpPr>
          <p:cNvPr id="30748" name="Straight Connector 98"/>
          <p:cNvCxnSpPr>
            <a:cxnSpLocks noChangeShapeType="1"/>
          </p:cNvCxnSpPr>
          <p:nvPr/>
        </p:nvCxnSpPr>
        <p:spPr bwMode="auto">
          <a:xfrm>
            <a:off x="3530985" y="2289253"/>
            <a:ext cx="4838806" cy="1395"/>
          </a:xfrm>
          <a:prstGeom prst="line">
            <a:avLst/>
          </a:prstGeom>
          <a:noFill/>
          <a:ln w="9525">
            <a:solidFill>
              <a:schemeClr val="tx1"/>
            </a:solidFill>
            <a:prstDash val="lgDashDot"/>
            <a:round/>
            <a:headEnd/>
            <a:tailEnd/>
          </a:ln>
        </p:spPr>
      </p:cxnSp>
      <p:cxnSp>
        <p:nvCxnSpPr>
          <p:cNvPr id="30749" name="Straight Connector 99"/>
          <p:cNvCxnSpPr>
            <a:cxnSpLocks noChangeShapeType="1"/>
          </p:cNvCxnSpPr>
          <p:nvPr/>
        </p:nvCxnSpPr>
        <p:spPr bwMode="auto">
          <a:xfrm>
            <a:off x="3530985" y="3896750"/>
            <a:ext cx="4838806" cy="2788"/>
          </a:xfrm>
          <a:prstGeom prst="line">
            <a:avLst/>
          </a:prstGeom>
          <a:noFill/>
          <a:ln w="9525">
            <a:solidFill>
              <a:schemeClr val="tx1"/>
            </a:solidFill>
            <a:prstDash val="lgDashDot"/>
            <a:round/>
            <a:headEnd/>
            <a:tailEnd/>
          </a:ln>
        </p:spPr>
      </p:cxnSp>
      <p:pic>
        <p:nvPicPr>
          <p:cNvPr id="30750"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3789055" y="3496618"/>
            <a:ext cx="267478" cy="334605"/>
          </a:xfrm>
          <a:prstGeom prst="rect">
            <a:avLst/>
          </a:prstGeom>
          <a:noFill/>
          <a:ln w="9525">
            <a:noFill/>
            <a:miter lim="800000"/>
            <a:headEnd/>
            <a:tailEnd/>
          </a:ln>
        </p:spPr>
      </p:pic>
      <p:pic>
        <p:nvPicPr>
          <p:cNvPr id="30751"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3789055" y="2998894"/>
            <a:ext cx="267478" cy="334605"/>
          </a:xfrm>
          <a:prstGeom prst="rect">
            <a:avLst/>
          </a:prstGeom>
          <a:noFill/>
          <a:ln w="9525">
            <a:noFill/>
            <a:miter lim="800000"/>
            <a:headEnd/>
            <a:tailEnd/>
          </a:ln>
        </p:spPr>
      </p:pic>
      <p:sp>
        <p:nvSpPr>
          <p:cNvPr id="102" name="Rounded Rectangle 101"/>
          <p:cNvSpPr/>
          <p:nvPr/>
        </p:nvSpPr>
        <p:spPr bwMode="auto">
          <a:xfrm>
            <a:off x="7724617" y="1487596"/>
            <a:ext cx="838726"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STORE</a:t>
            </a:r>
          </a:p>
        </p:txBody>
      </p:sp>
      <p:sp>
        <p:nvSpPr>
          <p:cNvPr id="104" name="Rounded Rectangle 103"/>
          <p:cNvSpPr/>
          <p:nvPr/>
        </p:nvSpPr>
        <p:spPr bwMode="auto">
          <a:xfrm>
            <a:off x="7732682" y="2826015"/>
            <a:ext cx="1153249"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LOCATION</a:t>
            </a:r>
          </a:p>
        </p:txBody>
      </p:sp>
      <p:sp>
        <p:nvSpPr>
          <p:cNvPr id="105" name="Rounded Rectangle 104"/>
          <p:cNvSpPr/>
          <p:nvPr/>
        </p:nvSpPr>
        <p:spPr bwMode="auto">
          <a:xfrm>
            <a:off x="7724617" y="4030591"/>
            <a:ext cx="838726"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SITE</a:t>
            </a:r>
          </a:p>
        </p:txBody>
      </p:sp>
      <p:cxnSp>
        <p:nvCxnSpPr>
          <p:cNvPr id="30755" name="Straight Connector 106"/>
          <p:cNvCxnSpPr>
            <a:cxnSpLocks noChangeShapeType="1"/>
          </p:cNvCxnSpPr>
          <p:nvPr/>
        </p:nvCxnSpPr>
        <p:spPr bwMode="auto">
          <a:xfrm rot="5400000">
            <a:off x="6055367" y="2826040"/>
            <a:ext cx="3210810" cy="1344"/>
          </a:xfrm>
          <a:prstGeom prst="line">
            <a:avLst/>
          </a:prstGeom>
          <a:noFill/>
          <a:ln w="9525">
            <a:solidFill>
              <a:schemeClr val="tx1"/>
            </a:solidFill>
            <a:prstDash val="lgDashDot"/>
            <a:round/>
            <a:headEnd/>
            <a:tailEnd/>
          </a:ln>
        </p:spPr>
      </p:cxnSp>
      <p:sp>
        <p:nvSpPr>
          <p:cNvPr id="30756" name="Oval 12"/>
          <p:cNvSpPr>
            <a:spLocks noChangeArrowheads="1"/>
          </p:cNvSpPr>
          <p:nvPr/>
        </p:nvSpPr>
        <p:spPr bwMode="auto">
          <a:xfrm>
            <a:off x="356190" y="5290935"/>
            <a:ext cx="2924790" cy="1316111"/>
          </a:xfrm>
          <a:prstGeom prst="ellipse">
            <a:avLst/>
          </a:prstGeom>
          <a:solidFill>
            <a:srgbClr val="CCFFFF">
              <a:alpha val="23921"/>
            </a:srgbClr>
          </a:solidFill>
          <a:ln w="9525">
            <a:solidFill>
              <a:schemeClr val="tx1"/>
            </a:solidFill>
            <a:prstDash val="dash"/>
            <a:round/>
            <a:headEnd/>
            <a:tailEnd/>
          </a:ln>
        </p:spPr>
        <p:txBody>
          <a:bodyPr wrap="none" lIns="89990" tIns="46795" rIns="35996" bIns="46795" anchor="ctr">
            <a:prstTxWarp prst="textNoShape">
              <a:avLst/>
            </a:prstTxWarp>
          </a:bodyPr>
          <a:lstStyle/>
          <a:p>
            <a:pPr algn="ctr"/>
            <a:endParaRPr lang="en-US" sz="1400" dirty="0">
              <a:ea typeface="SimSun" charset="-122"/>
              <a:cs typeface="SimSun" charset="-122"/>
            </a:endParaRPr>
          </a:p>
        </p:txBody>
      </p:sp>
      <p:grpSp>
        <p:nvGrpSpPr>
          <p:cNvPr id="24" name="Group 19"/>
          <p:cNvGrpSpPr>
            <a:grpSpLocks/>
          </p:cNvGrpSpPr>
          <p:nvPr/>
        </p:nvGrpSpPr>
        <p:grpSpPr bwMode="auto">
          <a:xfrm>
            <a:off x="2248701" y="6305901"/>
            <a:ext cx="145164" cy="371594"/>
            <a:chOff x="3750" y="1749"/>
            <a:chExt cx="198" cy="509"/>
          </a:xfrm>
        </p:grpSpPr>
        <p:sp>
          <p:nvSpPr>
            <p:cNvPr id="30791" name="AutoShape 20"/>
            <p:cNvSpPr>
              <a:spLocks noChangeArrowheads="1"/>
            </p:cNvSpPr>
            <p:nvPr/>
          </p:nvSpPr>
          <p:spPr bwMode="auto">
            <a:xfrm>
              <a:off x="3750" y="1749"/>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0792" name="AutoShape 21"/>
            <p:cNvSpPr>
              <a:spLocks noChangeArrowheads="1"/>
            </p:cNvSpPr>
            <p:nvPr/>
          </p:nvSpPr>
          <p:spPr bwMode="auto">
            <a:xfrm>
              <a:off x="3786" y="1791"/>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0793" name="AutoShape 22"/>
            <p:cNvSpPr>
              <a:spLocks noChangeArrowheads="1"/>
            </p:cNvSpPr>
            <p:nvPr/>
          </p:nvSpPr>
          <p:spPr bwMode="auto">
            <a:xfrm>
              <a:off x="3822" y="1821"/>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grpSp>
      <p:sp>
        <p:nvSpPr>
          <p:cNvPr id="30758" name="Line 36"/>
          <p:cNvSpPr>
            <a:spLocks noChangeShapeType="1"/>
          </p:cNvSpPr>
          <p:nvPr/>
        </p:nvSpPr>
        <p:spPr bwMode="auto">
          <a:xfrm>
            <a:off x="1539010" y="6038219"/>
            <a:ext cx="193552" cy="202156"/>
          </a:xfrm>
          <a:prstGeom prst="line">
            <a:avLst/>
          </a:prstGeom>
          <a:noFill/>
          <a:ln w="9525">
            <a:solidFill>
              <a:schemeClr val="tx1"/>
            </a:solidFill>
            <a:round/>
            <a:headEnd/>
            <a:tailEnd type="triangle" w="med" len="med"/>
          </a:ln>
        </p:spPr>
        <p:txBody>
          <a:bodyPr lIns="89990" tIns="46795" rIns="35996" bIns="46795">
            <a:prstTxWarp prst="textNoShape">
              <a:avLst/>
            </a:prstTxWarp>
            <a:spAutoFit/>
          </a:bodyPr>
          <a:lstStyle/>
          <a:p>
            <a:endParaRPr lang="en-US"/>
          </a:p>
        </p:txBody>
      </p:sp>
      <p:pic>
        <p:nvPicPr>
          <p:cNvPr id="30759" name="Picture 48"/>
          <p:cNvPicPr>
            <a:picLocks noChangeAspect="1" noChangeArrowheads="1"/>
          </p:cNvPicPr>
          <p:nvPr/>
        </p:nvPicPr>
        <p:blipFill>
          <a:blip r:embed="rId5" cstate="print"/>
          <a:srcRect/>
          <a:stretch>
            <a:fillRect/>
          </a:stretch>
        </p:blipFill>
        <p:spPr bwMode="auto">
          <a:xfrm>
            <a:off x="1280940" y="5703615"/>
            <a:ext cx="330652" cy="475417"/>
          </a:xfrm>
          <a:prstGeom prst="rect">
            <a:avLst/>
          </a:prstGeom>
          <a:noFill/>
          <a:ln w="28440">
            <a:noFill/>
            <a:miter lim="800000"/>
            <a:headEnd/>
            <a:tailEnd/>
          </a:ln>
        </p:spPr>
      </p:pic>
      <p:grpSp>
        <p:nvGrpSpPr>
          <p:cNvPr id="28" name="Group 50"/>
          <p:cNvGrpSpPr>
            <a:grpSpLocks/>
          </p:cNvGrpSpPr>
          <p:nvPr/>
        </p:nvGrpSpPr>
        <p:grpSpPr bwMode="auto">
          <a:xfrm>
            <a:off x="551086" y="5371799"/>
            <a:ext cx="681466" cy="469840"/>
            <a:chOff x="4210" y="1843"/>
            <a:chExt cx="590" cy="406"/>
          </a:xfrm>
        </p:grpSpPr>
        <p:pic>
          <p:nvPicPr>
            <p:cNvPr id="30789" name="Picture 51" descr="PC_xml_Web_Service"/>
            <p:cNvPicPr>
              <a:picLocks noChangeAspect="1" noChangeArrowheads="1"/>
            </p:cNvPicPr>
            <p:nvPr/>
          </p:nvPicPr>
          <p:blipFill>
            <a:blip r:embed="rId6"/>
            <a:srcRect/>
            <a:stretch>
              <a:fillRect/>
            </a:stretch>
          </p:blipFill>
          <p:spPr bwMode="auto">
            <a:xfrm>
              <a:off x="4371" y="1843"/>
              <a:ext cx="430" cy="407"/>
            </a:xfrm>
            <a:prstGeom prst="rect">
              <a:avLst/>
            </a:prstGeom>
            <a:noFill/>
            <a:ln w="9525">
              <a:noFill/>
              <a:miter lim="800000"/>
              <a:headEnd/>
              <a:tailEnd/>
            </a:ln>
          </p:spPr>
        </p:pic>
        <p:pic>
          <p:nvPicPr>
            <p:cNvPr id="30790" name="Picture 52" descr="BlueUser"/>
            <p:cNvPicPr>
              <a:picLocks noChangeAspect="1" noChangeArrowheads="1"/>
            </p:cNvPicPr>
            <p:nvPr/>
          </p:nvPicPr>
          <p:blipFill>
            <a:blip r:embed="rId7"/>
            <a:srcRect/>
            <a:stretch>
              <a:fillRect/>
            </a:stretch>
          </p:blipFill>
          <p:spPr bwMode="auto">
            <a:xfrm>
              <a:off x="4210" y="1949"/>
              <a:ext cx="274" cy="287"/>
            </a:xfrm>
            <a:prstGeom prst="rect">
              <a:avLst/>
            </a:prstGeom>
            <a:noFill/>
            <a:ln w="9525">
              <a:noFill/>
              <a:miter lim="800000"/>
              <a:headEnd/>
              <a:tailEnd/>
            </a:ln>
          </p:spPr>
        </p:pic>
      </p:grpSp>
      <p:sp>
        <p:nvSpPr>
          <p:cNvPr id="30761" name="Text Box 37"/>
          <p:cNvSpPr txBox="1">
            <a:spLocks noChangeArrowheads="1"/>
          </p:cNvSpPr>
          <p:nvPr/>
        </p:nvSpPr>
        <p:spPr bwMode="auto">
          <a:xfrm>
            <a:off x="1732562" y="6172061"/>
            <a:ext cx="1290348" cy="133842"/>
          </a:xfrm>
          <a:prstGeom prst="rect">
            <a:avLst/>
          </a:prstGeom>
          <a:noFill/>
          <a:ln w="9525">
            <a:noFill/>
            <a:miter lim="800000"/>
            <a:headEnd/>
            <a:tailEnd/>
          </a:ln>
        </p:spPr>
        <p:txBody>
          <a:bodyPr lIns="0" tIns="0" rIns="35996" bIns="46795">
            <a:prstTxWarp prst="textNoShape">
              <a:avLst/>
            </a:prstTxWarp>
          </a:bodyPr>
          <a:lstStyle/>
          <a:p>
            <a:pPr algn="ctr">
              <a:buFont typeface="Wingdings" pitchFamily="-65" charset="2"/>
              <a:buNone/>
            </a:pPr>
            <a:r>
              <a:rPr lang="en-US" sz="700" dirty="0">
                <a:solidFill>
                  <a:srgbClr val="120C80"/>
                </a:solidFill>
              </a:rPr>
              <a:t>&lt;</a:t>
            </a:r>
            <a:r>
              <a:rPr lang="en-US" sz="700" dirty="0" err="1">
                <a:solidFill>
                  <a:srgbClr val="120C80"/>
                </a:solidFill>
              </a:rPr>
              <a:t>Client_Destination</a:t>
            </a:r>
            <a:r>
              <a:rPr lang="en-US" sz="700" dirty="0">
                <a:solidFill>
                  <a:srgbClr val="120C80"/>
                </a:solidFill>
              </a:rPr>
              <a:t>&gt;\Location</a:t>
            </a:r>
          </a:p>
        </p:txBody>
      </p:sp>
      <p:cxnSp>
        <p:nvCxnSpPr>
          <p:cNvPr id="30762" name="Elbow Connector 91"/>
          <p:cNvCxnSpPr>
            <a:cxnSpLocks noChangeShapeType="1"/>
          </p:cNvCxnSpPr>
          <p:nvPr/>
        </p:nvCxnSpPr>
        <p:spPr bwMode="auto">
          <a:xfrm rot="16200000" flipH="1">
            <a:off x="1028624" y="5727147"/>
            <a:ext cx="203551" cy="290328"/>
          </a:xfrm>
          <a:prstGeom prst="bentConnector2">
            <a:avLst/>
          </a:prstGeom>
          <a:noFill/>
          <a:ln w="9525">
            <a:solidFill>
              <a:schemeClr val="tx1"/>
            </a:solidFill>
            <a:round/>
            <a:headEnd type="triangle" w="med" len="med"/>
            <a:tailEnd type="triangle" w="med" len="med"/>
          </a:ln>
        </p:spPr>
      </p:cxnSp>
      <p:sp>
        <p:nvSpPr>
          <p:cNvPr id="124" name="Text Box 37"/>
          <p:cNvSpPr txBox="1">
            <a:spLocks noChangeArrowheads="1"/>
          </p:cNvSpPr>
          <p:nvPr/>
        </p:nvSpPr>
        <p:spPr bwMode="auto">
          <a:xfrm>
            <a:off x="1345457" y="5636694"/>
            <a:ext cx="645174" cy="191003"/>
          </a:xfrm>
          <a:prstGeom prst="rect">
            <a:avLst/>
          </a:prstGeom>
          <a:noFill/>
          <a:ln w="9525">
            <a:noFill/>
            <a:miter lim="800000"/>
            <a:headEnd/>
            <a:tailEnd/>
          </a:ln>
        </p:spPr>
        <p:txBody>
          <a:bodyPr lIns="0" tIns="0" rIns="35996" bIns="46795">
            <a:prstTxWarp prst="textNoShape">
              <a:avLst/>
            </a:prstTxWarp>
            <a:spAutoFit/>
          </a:bodyPr>
          <a:lstStyle/>
          <a:p>
            <a:pPr algn="ctr">
              <a:buFont typeface="Wingdings" pitchFamily="-65" charset="2"/>
              <a:buNone/>
            </a:pPr>
            <a:r>
              <a:rPr lang="en-US" sz="900" dirty="0">
                <a:solidFill>
                  <a:srgbClr val="120C80"/>
                </a:solidFill>
              </a:rPr>
              <a:t>FCS_HOST</a:t>
            </a:r>
            <a:endParaRPr lang="en-US" sz="700" dirty="0">
              <a:solidFill>
                <a:srgbClr val="120C80"/>
              </a:solidFill>
            </a:endParaRPr>
          </a:p>
        </p:txBody>
      </p:sp>
      <p:pic>
        <p:nvPicPr>
          <p:cNvPr id="30764" name="Picture 52" descr="BlueUser"/>
          <p:cNvPicPr>
            <a:picLocks noChangeAspect="1" noChangeArrowheads="1"/>
          </p:cNvPicPr>
          <p:nvPr/>
        </p:nvPicPr>
        <p:blipFill>
          <a:blip r:embed="rId7"/>
          <a:srcRect/>
          <a:stretch>
            <a:fillRect/>
          </a:stretch>
        </p:blipFill>
        <p:spPr bwMode="auto">
          <a:xfrm>
            <a:off x="700283" y="3629066"/>
            <a:ext cx="435493" cy="457293"/>
          </a:xfrm>
          <a:prstGeom prst="rect">
            <a:avLst/>
          </a:prstGeom>
          <a:noFill/>
          <a:ln w="9525">
            <a:noFill/>
            <a:miter lim="800000"/>
            <a:headEnd/>
            <a:tailEnd/>
          </a:ln>
        </p:spPr>
      </p:pic>
      <p:cxnSp>
        <p:nvCxnSpPr>
          <p:cNvPr id="30765" name="Straight Connector 129"/>
          <p:cNvCxnSpPr>
            <a:cxnSpLocks noChangeShapeType="1"/>
          </p:cNvCxnSpPr>
          <p:nvPr/>
        </p:nvCxnSpPr>
        <p:spPr bwMode="auto">
          <a:xfrm rot="5400000">
            <a:off x="1571911" y="2858803"/>
            <a:ext cx="3145283" cy="1344"/>
          </a:xfrm>
          <a:prstGeom prst="line">
            <a:avLst/>
          </a:prstGeom>
          <a:noFill/>
          <a:ln w="44450" cmpd="dbl">
            <a:solidFill>
              <a:srgbClr val="C00000"/>
            </a:solidFill>
            <a:round/>
            <a:headEnd/>
            <a:tailEnd/>
          </a:ln>
        </p:spPr>
      </p:cxnSp>
      <p:sp>
        <p:nvSpPr>
          <p:cNvPr id="30766" name="Rounded Rectangle 130"/>
          <p:cNvSpPr>
            <a:spLocks noChangeArrowheads="1"/>
          </p:cNvSpPr>
          <p:nvPr/>
        </p:nvSpPr>
        <p:spPr bwMode="auto">
          <a:xfrm>
            <a:off x="119627" y="751466"/>
            <a:ext cx="8895339" cy="4216018"/>
          </a:xfrm>
          <a:prstGeom prst="roundRect">
            <a:avLst>
              <a:gd name="adj" fmla="val 16667"/>
            </a:avLst>
          </a:prstGeom>
          <a:noFill/>
          <a:ln w="44450" cmpd="dbl">
            <a:solidFill>
              <a:schemeClr val="accent2"/>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sp>
        <p:nvSpPr>
          <p:cNvPr id="132" name="Rounded Rectangle 131"/>
          <p:cNvSpPr/>
          <p:nvPr/>
        </p:nvSpPr>
        <p:spPr bwMode="auto">
          <a:xfrm>
            <a:off x="4498746" y="818387"/>
            <a:ext cx="2193592"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System Environment</a:t>
            </a:r>
          </a:p>
        </p:txBody>
      </p:sp>
      <p:sp>
        <p:nvSpPr>
          <p:cNvPr id="133" name="Rounded Rectangle 132"/>
          <p:cNvSpPr/>
          <p:nvPr/>
        </p:nvSpPr>
        <p:spPr bwMode="auto">
          <a:xfrm>
            <a:off x="627701" y="818387"/>
            <a:ext cx="2193592"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Business Environment</a:t>
            </a:r>
          </a:p>
        </p:txBody>
      </p:sp>
      <p:sp>
        <p:nvSpPr>
          <p:cNvPr id="30769" name="Rounded Rectangle 136"/>
          <p:cNvSpPr>
            <a:spLocks noChangeArrowheads="1"/>
          </p:cNvSpPr>
          <p:nvPr/>
        </p:nvSpPr>
        <p:spPr bwMode="auto">
          <a:xfrm>
            <a:off x="3151945" y="4748596"/>
            <a:ext cx="2903284" cy="458688"/>
          </a:xfrm>
          <a:prstGeom prst="roundRect">
            <a:avLst>
              <a:gd name="adj" fmla="val 50000"/>
            </a:avLst>
          </a:prstGeom>
          <a:solidFill>
            <a:schemeClr val="bg1"/>
          </a:solidFill>
          <a:ln w="44450" cmpd="dbl">
            <a:solidFill>
              <a:schemeClr val="accent2"/>
            </a:solidFill>
            <a:round/>
            <a:headEnd/>
            <a:tailEnd type="arrow" w="med" len="med"/>
          </a:ln>
        </p:spPr>
        <p:txBody>
          <a:bodyPr lIns="77391" tIns="40243" rIns="30956" bIns="40243">
            <a:prstTxWarp prst="textNoShape">
              <a:avLst/>
            </a:prstTxWarp>
          </a:bodyPr>
          <a:lstStyle/>
          <a:p>
            <a:pPr algn="ctr">
              <a:spcBef>
                <a:spcPct val="50000"/>
              </a:spcBef>
            </a:pPr>
            <a:r>
              <a:rPr lang="en-US" sz="1500" dirty="0">
                <a:solidFill>
                  <a:srgbClr val="120C80"/>
                </a:solidFill>
              </a:rPr>
              <a:t>Master Collaboration Server</a:t>
            </a:r>
          </a:p>
        </p:txBody>
      </p:sp>
      <p:sp>
        <p:nvSpPr>
          <p:cNvPr id="30770" name="Rounded Rectangle 137"/>
          <p:cNvSpPr>
            <a:spLocks noChangeArrowheads="1"/>
          </p:cNvSpPr>
          <p:nvPr/>
        </p:nvSpPr>
        <p:spPr bwMode="auto">
          <a:xfrm>
            <a:off x="2635805" y="5435930"/>
            <a:ext cx="709692" cy="361094"/>
          </a:xfrm>
          <a:prstGeom prst="roundRect">
            <a:avLst>
              <a:gd name="adj" fmla="val 43148"/>
            </a:avLst>
          </a:prstGeom>
          <a:solidFill>
            <a:schemeClr val="bg1"/>
          </a:solidFill>
          <a:ln w="44450" cmpd="dbl">
            <a:solidFill>
              <a:schemeClr val="accent2"/>
            </a:solidFill>
            <a:round/>
            <a:headEnd/>
            <a:tailEnd type="arrow" w="med" len="med"/>
          </a:ln>
        </p:spPr>
        <p:txBody>
          <a:bodyPr lIns="77391" tIns="40243" rIns="30956" bIns="40243" anchor="ctr">
            <a:prstTxWarp prst="textNoShape">
              <a:avLst/>
            </a:prstTxWarp>
          </a:bodyPr>
          <a:lstStyle/>
          <a:p>
            <a:pPr algn="ctr">
              <a:spcBef>
                <a:spcPct val="50000"/>
              </a:spcBef>
            </a:pPr>
            <a:r>
              <a:rPr lang="en-US" sz="1500" dirty="0">
                <a:solidFill>
                  <a:srgbClr val="120C80"/>
                </a:solidFill>
              </a:rPr>
              <a:t>FCS</a:t>
            </a:r>
          </a:p>
        </p:txBody>
      </p:sp>
      <p:cxnSp>
        <p:nvCxnSpPr>
          <p:cNvPr id="30771" name="Elbow Connector 139"/>
          <p:cNvCxnSpPr>
            <a:cxnSpLocks noChangeShapeType="1"/>
            <a:stCxn id="39" idx="2"/>
            <a:endCxn id="58" idx="0"/>
          </p:cNvCxnSpPr>
          <p:nvPr/>
        </p:nvCxnSpPr>
        <p:spPr bwMode="auto">
          <a:xfrm rot="16200000" flipH="1">
            <a:off x="3793696" y="2153019"/>
            <a:ext cx="602288" cy="208337"/>
          </a:xfrm>
          <a:prstGeom prst="bentConnector3">
            <a:avLst>
              <a:gd name="adj1" fmla="val 32537"/>
            </a:avLst>
          </a:prstGeom>
          <a:noFill/>
          <a:ln w="9525">
            <a:solidFill>
              <a:srgbClr val="008000"/>
            </a:solidFill>
            <a:round/>
            <a:headEnd/>
            <a:tailEnd type="stealth" w="med" len="med"/>
          </a:ln>
        </p:spPr>
      </p:cxnSp>
      <p:cxnSp>
        <p:nvCxnSpPr>
          <p:cNvPr id="30772" name="Elbow Connector 141"/>
          <p:cNvCxnSpPr>
            <a:cxnSpLocks noChangeShapeType="1"/>
            <a:stCxn id="39" idx="2"/>
            <a:endCxn id="77" idx="0"/>
          </p:cNvCxnSpPr>
          <p:nvPr/>
        </p:nvCxnSpPr>
        <p:spPr bwMode="auto">
          <a:xfrm rot="16200000" flipH="1">
            <a:off x="5111599" y="835116"/>
            <a:ext cx="602288" cy="2844143"/>
          </a:xfrm>
          <a:prstGeom prst="bentConnector3">
            <a:avLst>
              <a:gd name="adj1" fmla="val 32542"/>
            </a:avLst>
          </a:prstGeom>
          <a:noFill/>
          <a:ln w="9525">
            <a:solidFill>
              <a:srgbClr val="008000"/>
            </a:solidFill>
            <a:round/>
            <a:headEnd/>
            <a:tailEnd type="stealth" w="med" len="med"/>
          </a:ln>
        </p:spPr>
      </p:cxnSp>
      <p:cxnSp>
        <p:nvCxnSpPr>
          <p:cNvPr id="30773" name="Elbow Connector 154"/>
          <p:cNvCxnSpPr>
            <a:cxnSpLocks noChangeShapeType="1"/>
            <a:stCxn id="23" idx="3"/>
          </p:cNvCxnSpPr>
          <p:nvPr/>
        </p:nvCxnSpPr>
        <p:spPr bwMode="auto">
          <a:xfrm flipV="1">
            <a:off x="1724498" y="1554518"/>
            <a:ext cx="2072622" cy="1249190"/>
          </a:xfrm>
          <a:prstGeom prst="bentConnector3">
            <a:avLst>
              <a:gd name="adj1" fmla="val 50000"/>
            </a:avLst>
          </a:prstGeom>
          <a:noFill/>
          <a:ln w="9525">
            <a:solidFill>
              <a:srgbClr val="7030A0"/>
            </a:solidFill>
            <a:round/>
            <a:headEnd/>
            <a:tailEnd type="stealth" w="med" len="med"/>
          </a:ln>
        </p:spPr>
      </p:cxnSp>
      <p:sp>
        <p:nvSpPr>
          <p:cNvPr id="163" name="TextBox 162"/>
          <p:cNvSpPr txBox="1"/>
          <p:nvPr/>
        </p:nvSpPr>
        <p:spPr>
          <a:xfrm>
            <a:off x="1087388" y="3896749"/>
            <a:ext cx="516139"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r>
              <a:rPr lang="en-US" sz="700" dirty="0">
                <a:solidFill>
                  <a:srgbClr val="120C80"/>
                </a:solidFill>
              </a:rPr>
              <a:t>Name</a:t>
            </a:r>
          </a:p>
        </p:txBody>
      </p:sp>
      <p:sp>
        <p:nvSpPr>
          <p:cNvPr id="164" name="TextBox 163"/>
          <p:cNvSpPr txBox="1"/>
          <p:nvPr/>
        </p:nvSpPr>
        <p:spPr>
          <a:xfrm>
            <a:off x="1087388" y="4097512"/>
            <a:ext cx="516139"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69" name="TextBox 168"/>
          <p:cNvSpPr txBox="1"/>
          <p:nvPr/>
        </p:nvSpPr>
        <p:spPr>
          <a:xfrm>
            <a:off x="1603527" y="3896749"/>
            <a:ext cx="387104"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r>
              <a:rPr lang="en-US" sz="700" dirty="0">
                <a:solidFill>
                  <a:srgbClr val="120C80"/>
                </a:solidFill>
              </a:rPr>
              <a:t>John</a:t>
            </a:r>
          </a:p>
        </p:txBody>
      </p:sp>
      <p:grpSp>
        <p:nvGrpSpPr>
          <p:cNvPr id="29" name="Group 187"/>
          <p:cNvGrpSpPr>
            <a:grpSpLocks/>
          </p:cNvGrpSpPr>
          <p:nvPr/>
        </p:nvGrpSpPr>
        <p:grpSpPr bwMode="auto">
          <a:xfrm>
            <a:off x="1151905" y="4165827"/>
            <a:ext cx="186831" cy="40432"/>
            <a:chOff x="1894681" y="4873283"/>
            <a:chExt cx="219891" cy="47058"/>
          </a:xfrm>
        </p:grpSpPr>
        <p:sp>
          <p:nvSpPr>
            <p:cNvPr id="30786" name="Oval 169"/>
            <p:cNvSpPr>
              <a:spLocks noChangeArrowheads="1"/>
            </p:cNvSpPr>
            <p:nvPr/>
          </p:nvSpPr>
          <p:spPr bwMode="auto">
            <a:xfrm>
              <a:off x="1894681"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787" name="Oval 170"/>
            <p:cNvSpPr>
              <a:spLocks noChangeArrowheads="1"/>
            </p:cNvSpPr>
            <p:nvPr/>
          </p:nvSpPr>
          <p:spPr bwMode="auto">
            <a:xfrm>
              <a:off x="1981765"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0788" name="Oval 171"/>
            <p:cNvSpPr>
              <a:spLocks noChangeArrowheads="1"/>
            </p:cNvSpPr>
            <p:nvPr/>
          </p:nvSpPr>
          <p:spPr bwMode="auto">
            <a:xfrm>
              <a:off x="2068853"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sp>
        <p:nvSpPr>
          <p:cNvPr id="173" name="TextBox 172"/>
          <p:cNvSpPr txBox="1"/>
          <p:nvPr/>
        </p:nvSpPr>
        <p:spPr>
          <a:xfrm>
            <a:off x="1603527" y="4097512"/>
            <a:ext cx="387104"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62" name="Rounded Rectangle 161"/>
          <p:cNvSpPr/>
          <p:nvPr/>
        </p:nvSpPr>
        <p:spPr bwMode="auto">
          <a:xfrm>
            <a:off x="1022870" y="3562145"/>
            <a:ext cx="838726" cy="200763"/>
          </a:xfrm>
          <a:prstGeom prst="roundRect">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77391" tIns="40243" rIns="30956" bIns="40243">
            <a:prstTxWarp prst="textNoShape">
              <a:avLst/>
            </a:prstTxWarp>
          </a:bodyPr>
          <a:lstStyle/>
          <a:p>
            <a:pPr>
              <a:spcBef>
                <a:spcPct val="50000"/>
              </a:spcBef>
            </a:pPr>
            <a:r>
              <a:rPr lang="en-US" sz="700" dirty="0" err="1">
                <a:solidFill>
                  <a:srgbClr val="120C80"/>
                </a:solidFill>
              </a:rPr>
              <a:t>User_Designer</a:t>
            </a:r>
            <a:endParaRPr lang="en-US" sz="700" dirty="0">
              <a:solidFill>
                <a:srgbClr val="120C80"/>
              </a:solidFill>
            </a:endParaRPr>
          </a:p>
          <a:p>
            <a:pPr>
              <a:spcBef>
                <a:spcPct val="50000"/>
              </a:spcBef>
            </a:pPr>
            <a:endParaRPr lang="en-US" sz="700" dirty="0">
              <a:solidFill>
                <a:srgbClr val="120C80"/>
              </a:solidFill>
            </a:endParaRPr>
          </a:p>
        </p:txBody>
      </p:sp>
      <p:sp>
        <p:nvSpPr>
          <p:cNvPr id="189" name="TextBox 188"/>
          <p:cNvSpPr txBox="1"/>
          <p:nvPr/>
        </p:nvSpPr>
        <p:spPr>
          <a:xfrm>
            <a:off x="377696" y="5837456"/>
            <a:ext cx="774209" cy="200763"/>
          </a:xfrm>
          <a:prstGeom prst="rect">
            <a:avLst/>
          </a:prstGeom>
          <a:noFill/>
          <a:ln>
            <a:noFill/>
          </a:ln>
        </p:spPr>
        <p:txBody>
          <a:bodyPr wrap="none" lIns="78629" tIns="39315" rIns="78629" bIns="39315">
            <a:prstTxWarp prst="textNoShape">
              <a:avLst/>
            </a:prstTxWarp>
          </a:bodyPr>
          <a:lstStyle/>
          <a:p>
            <a:r>
              <a:rPr lang="en-US" sz="700" dirty="0">
                <a:solidFill>
                  <a:srgbClr val="120C80"/>
                </a:solidFill>
              </a:rPr>
              <a:t>User = John</a:t>
            </a:r>
          </a:p>
        </p:txBody>
      </p:sp>
      <p:sp>
        <p:nvSpPr>
          <p:cNvPr id="191" name="TextBox 190"/>
          <p:cNvSpPr txBox="1"/>
          <p:nvPr/>
        </p:nvSpPr>
        <p:spPr>
          <a:xfrm>
            <a:off x="1603527" y="4298275"/>
            <a:ext cx="193552"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92" name="Oval 191"/>
          <p:cNvSpPr/>
          <p:nvPr/>
        </p:nvSpPr>
        <p:spPr bwMode="auto">
          <a:xfrm>
            <a:off x="1668045" y="4365196"/>
            <a:ext cx="64517" cy="66921"/>
          </a:xfrm>
          <a:prstGeom prst="ellipse">
            <a:avLst/>
          </a:prstGeom>
          <a:solidFill>
            <a:srgbClr val="7030A0"/>
          </a:solidFill>
          <a:ln w="9525" cap="flat" cmpd="sng" algn="ctr">
            <a:solidFill>
              <a:schemeClr val="accent6">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1500" dirty="0">
              <a:solidFill>
                <a:srgbClr val="120C80"/>
              </a:solidFill>
            </a:endParaRPr>
          </a:p>
        </p:txBody>
      </p:sp>
      <p:cxnSp>
        <p:nvCxnSpPr>
          <p:cNvPr id="30783" name="Elbow Connector 192"/>
          <p:cNvCxnSpPr>
            <a:cxnSpLocks noChangeShapeType="1"/>
            <a:stCxn id="191" idx="3"/>
            <a:endCxn id="30746" idx="1"/>
          </p:cNvCxnSpPr>
          <p:nvPr/>
        </p:nvCxnSpPr>
        <p:spPr bwMode="auto">
          <a:xfrm flipV="1">
            <a:off x="1797080" y="4231354"/>
            <a:ext cx="1862940" cy="167302"/>
          </a:xfrm>
          <a:prstGeom prst="bentConnector3">
            <a:avLst>
              <a:gd name="adj1" fmla="val 50000"/>
            </a:avLst>
          </a:prstGeom>
          <a:noFill/>
          <a:ln w="9525">
            <a:solidFill>
              <a:srgbClr val="7030A0"/>
            </a:solidFill>
            <a:round/>
            <a:headEnd/>
            <a:tailEnd type="stealth" w="med" len="med"/>
          </a:ln>
        </p:spPr>
      </p:cxnSp>
      <p:sp>
        <p:nvSpPr>
          <p:cNvPr id="30784" name="Text Box 37"/>
          <p:cNvSpPr txBox="1">
            <a:spLocks noChangeArrowheads="1"/>
          </p:cNvSpPr>
          <p:nvPr/>
        </p:nvSpPr>
        <p:spPr bwMode="auto">
          <a:xfrm>
            <a:off x="1474492" y="5346702"/>
            <a:ext cx="774209" cy="184033"/>
          </a:xfrm>
          <a:prstGeom prst="rect">
            <a:avLst/>
          </a:prstGeom>
          <a:noFill/>
          <a:ln w="9525">
            <a:noFill/>
            <a:miter lim="800000"/>
            <a:headEnd/>
            <a:tailEnd/>
          </a:ln>
        </p:spPr>
        <p:txBody>
          <a:bodyPr lIns="0" tIns="0" rIns="35996" bIns="46795">
            <a:prstTxWarp prst="textNoShape">
              <a:avLst/>
            </a:prstTxWarp>
            <a:spAutoFit/>
          </a:bodyPr>
          <a:lstStyle/>
          <a:p>
            <a:pPr algn="ctr">
              <a:buFont typeface="Wingdings" pitchFamily="-65" charset="2"/>
              <a:buNone/>
            </a:pPr>
            <a:r>
              <a:rPr lang="en-US" sz="900" dirty="0">
                <a:solidFill>
                  <a:srgbClr val="120C80"/>
                </a:solidFill>
              </a:rPr>
              <a:t>SITE =  RYAN</a:t>
            </a:r>
          </a:p>
        </p:txBody>
      </p:sp>
      <p:sp>
        <p:nvSpPr>
          <p:cNvPr id="30785" name="Title 1"/>
          <p:cNvSpPr>
            <a:spLocks noGrp="1"/>
          </p:cNvSpPr>
          <p:nvPr>
            <p:ph type="title"/>
          </p:nvPr>
        </p:nvSpPr>
        <p:spPr/>
        <p:txBody>
          <a:bodyPr/>
          <a:lstStyle/>
          <a:p>
            <a:r>
              <a:rPr lang="en-US"/>
              <a:t>File storage mechanism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4"/>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Agenda</a:t>
            </a:r>
          </a:p>
        </p:txBody>
      </p:sp>
      <p:sp>
        <p:nvSpPr>
          <p:cNvPr id="14" name="Rectangle 1"/>
          <p:cNvSpPr>
            <a:spLocks noChangeArrowheads="1"/>
          </p:cNvSpPr>
          <p:nvPr/>
        </p:nvSpPr>
        <p:spPr bwMode="auto">
          <a:xfrm>
            <a:off x="1597025" y="1790701"/>
            <a:ext cx="522288" cy="3060699"/>
          </a:xfrm>
          <a:prstGeom prst="rect">
            <a:avLst/>
          </a:prstGeom>
          <a:solidFill>
            <a:schemeClr val="accent6">
              <a:lumMod val="50000"/>
            </a:schemeClr>
          </a:solidFill>
          <a:ln w="9525">
            <a:noFill/>
            <a:miter lim="800000"/>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21" name="Rectangle 10"/>
          <p:cNvSpPr>
            <a:spLocks noChangeArrowheads="1"/>
          </p:cNvSpPr>
          <p:nvPr/>
        </p:nvSpPr>
        <p:spPr bwMode="auto">
          <a:xfrm>
            <a:off x="2678113" y="41084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smtClean="0">
                <a:solidFill>
                  <a:srgbClr val="FFFFFF"/>
                </a:solidFill>
              </a:rPr>
              <a:t>Web Conferencing and Global Collaboration</a:t>
            </a:r>
            <a:endParaRPr lang="en-GB" sz="2000" dirty="0">
              <a:solidFill>
                <a:srgbClr val="FFFFFF"/>
              </a:solidFill>
            </a:endParaRPr>
          </a:p>
        </p:txBody>
      </p:sp>
      <p:sp>
        <p:nvSpPr>
          <p:cNvPr id="24" name="Rectangle 10"/>
          <p:cNvSpPr>
            <a:spLocks noChangeArrowheads="1"/>
          </p:cNvSpPr>
          <p:nvPr/>
        </p:nvSpPr>
        <p:spPr bwMode="auto">
          <a:xfrm>
            <a:off x="2678113" y="33718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Internet Security and Remote Access</a:t>
            </a:r>
            <a:endParaRPr lang="en-GB" sz="2000" dirty="0">
              <a:solidFill>
                <a:srgbClr val="FFFFFF"/>
              </a:solidFill>
            </a:endParaRPr>
          </a:p>
        </p:txBody>
      </p:sp>
      <p:sp>
        <p:nvSpPr>
          <p:cNvPr id="25" name="Rectangle 2"/>
          <p:cNvSpPr>
            <a:spLocks noChangeArrowheads="1"/>
          </p:cNvSpPr>
          <p:nvPr/>
        </p:nvSpPr>
        <p:spPr bwMode="auto">
          <a:xfrm>
            <a:off x="1811338" y="1941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1</a:t>
            </a:r>
          </a:p>
        </p:txBody>
      </p:sp>
      <p:sp>
        <p:nvSpPr>
          <p:cNvPr id="26" name="Rectangle 5"/>
          <p:cNvSpPr>
            <a:spLocks noChangeArrowheads="1"/>
          </p:cNvSpPr>
          <p:nvPr/>
        </p:nvSpPr>
        <p:spPr bwMode="auto">
          <a:xfrm>
            <a:off x="1811338" y="267493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2</a:t>
            </a:r>
          </a:p>
        </p:txBody>
      </p:sp>
      <p:sp>
        <p:nvSpPr>
          <p:cNvPr id="27" name="Rectangle 9"/>
          <p:cNvSpPr>
            <a:spLocks noChangeArrowheads="1"/>
          </p:cNvSpPr>
          <p:nvPr/>
        </p:nvSpPr>
        <p:spPr bwMode="auto">
          <a:xfrm>
            <a:off x="1811338" y="4100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4</a:t>
            </a:r>
            <a:endParaRPr lang="en-GB" sz="2000" dirty="0">
              <a:solidFill>
                <a:srgbClr val="FFFFFF"/>
              </a:solidFill>
            </a:endParaRPr>
          </a:p>
        </p:txBody>
      </p:sp>
      <p:sp>
        <p:nvSpPr>
          <p:cNvPr id="28" name="Rectangle 9"/>
          <p:cNvSpPr>
            <a:spLocks noChangeArrowheads="1"/>
          </p:cNvSpPr>
          <p:nvPr/>
        </p:nvSpPr>
        <p:spPr bwMode="auto">
          <a:xfrm>
            <a:off x="1811338" y="336708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3</a:t>
            </a:r>
            <a:endParaRPr lang="en-GB" sz="2000" dirty="0">
              <a:solidFill>
                <a:srgbClr val="FFFFFF"/>
              </a:solidFill>
            </a:endParaRPr>
          </a:p>
        </p:txBody>
      </p:sp>
      <p:sp>
        <p:nvSpPr>
          <p:cNvPr id="29" name="Rectangle 3"/>
          <p:cNvSpPr>
            <a:spLocks noChangeArrowheads="1"/>
          </p:cNvSpPr>
          <p:nvPr/>
        </p:nvSpPr>
        <p:spPr bwMode="auto">
          <a:xfrm>
            <a:off x="2678113" y="1933575"/>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a:solidFill>
                  <a:srgbClr val="FFFFFF"/>
                </a:solidFill>
              </a:rPr>
              <a:t>V6 </a:t>
            </a:r>
            <a:r>
              <a:rPr lang="en-GB" sz="2000" dirty="0" smtClean="0">
                <a:solidFill>
                  <a:srgbClr val="FFFFFF"/>
                </a:solidFill>
              </a:rPr>
              <a:t>Architecture Introduction</a:t>
            </a:r>
            <a:endParaRPr lang="en-GB" sz="2000" dirty="0">
              <a:solidFill>
                <a:srgbClr val="FFFFFF"/>
              </a:solidFill>
            </a:endParaRPr>
          </a:p>
        </p:txBody>
      </p:sp>
      <p:sp>
        <p:nvSpPr>
          <p:cNvPr id="30" name="Rectangle 6"/>
          <p:cNvSpPr>
            <a:spLocks noChangeArrowheads="1"/>
          </p:cNvSpPr>
          <p:nvPr/>
        </p:nvSpPr>
        <p:spPr bwMode="auto">
          <a:xfrm>
            <a:off x="2678113" y="2671763"/>
            <a:ext cx="5329237" cy="554037"/>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Multi-Site and Content Synchronization</a:t>
            </a:r>
            <a:endParaRPr lang="en-GB" sz="2000" dirty="0">
              <a:solidFill>
                <a:srgbClr val="FFFFFF"/>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ounded Rectangle 94"/>
          <p:cNvSpPr>
            <a:spLocks noChangeArrowheads="1"/>
          </p:cNvSpPr>
          <p:nvPr/>
        </p:nvSpPr>
        <p:spPr bwMode="auto">
          <a:xfrm>
            <a:off x="6305234" y="2424489"/>
            <a:ext cx="1096796" cy="1940707"/>
          </a:xfrm>
          <a:prstGeom prst="roundRect">
            <a:avLst>
              <a:gd name="adj" fmla="val 18347"/>
            </a:avLst>
          </a:prstGeom>
          <a:solidFill>
            <a:srgbClr val="FFCCFF">
              <a:alpha val="30196"/>
            </a:srgbClr>
          </a:solidFill>
          <a:ln w="9525">
            <a:solidFill>
              <a:srgbClr val="FF0066"/>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sp>
        <p:nvSpPr>
          <p:cNvPr id="31747" name="Rounded Rectangle 93"/>
          <p:cNvSpPr>
            <a:spLocks noChangeArrowheads="1"/>
          </p:cNvSpPr>
          <p:nvPr/>
        </p:nvSpPr>
        <p:spPr bwMode="auto">
          <a:xfrm>
            <a:off x="3660020" y="2424489"/>
            <a:ext cx="2322627" cy="1940707"/>
          </a:xfrm>
          <a:prstGeom prst="roundRect">
            <a:avLst>
              <a:gd name="adj" fmla="val 7801"/>
            </a:avLst>
          </a:prstGeom>
          <a:solidFill>
            <a:srgbClr val="FFFF00">
              <a:alpha val="18823"/>
            </a:srgbClr>
          </a:solidFill>
          <a:ln w="9525">
            <a:solidFill>
              <a:srgbClr val="FF6600"/>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sp>
        <p:nvSpPr>
          <p:cNvPr id="31748" name="Title 1"/>
          <p:cNvSpPr>
            <a:spLocks noGrp="1"/>
          </p:cNvSpPr>
          <p:nvPr>
            <p:ph type="title"/>
          </p:nvPr>
        </p:nvSpPr>
        <p:spPr>
          <a:xfrm>
            <a:off x="764801" y="149178"/>
            <a:ext cx="8228659" cy="451716"/>
          </a:xfrm>
        </p:spPr>
        <p:txBody>
          <a:bodyPr/>
          <a:lstStyle/>
          <a:p>
            <a:r>
              <a:rPr lang="en-US"/>
              <a:t>File storage mechanism</a:t>
            </a:r>
          </a:p>
        </p:txBody>
      </p:sp>
      <p:pic>
        <p:nvPicPr>
          <p:cNvPr id="31749" name="Picture 17" descr="j0312134"/>
          <p:cNvPicPr>
            <a:picLocks noChangeAspect="1" noChangeArrowheads="1"/>
          </p:cNvPicPr>
          <p:nvPr/>
        </p:nvPicPr>
        <p:blipFill>
          <a:blip r:embed="rId3"/>
          <a:srcRect/>
          <a:stretch>
            <a:fillRect/>
          </a:stretch>
        </p:blipFill>
        <p:spPr bwMode="auto">
          <a:xfrm>
            <a:off x="4720525" y="1353755"/>
            <a:ext cx="364255" cy="401525"/>
          </a:xfrm>
          <a:prstGeom prst="rect">
            <a:avLst/>
          </a:prstGeom>
          <a:noFill/>
          <a:ln w="9525">
            <a:noFill/>
            <a:miter lim="800000"/>
            <a:headEnd/>
            <a:tailEnd/>
          </a:ln>
        </p:spPr>
      </p:pic>
      <p:sp>
        <p:nvSpPr>
          <p:cNvPr id="41" name="TextBox 40"/>
          <p:cNvSpPr txBox="1"/>
          <p:nvPr/>
        </p:nvSpPr>
        <p:spPr>
          <a:xfrm>
            <a:off x="4656007" y="1755280"/>
            <a:ext cx="645174"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r>
              <a:rPr lang="en-US" sz="700" dirty="0">
                <a:solidFill>
                  <a:srgbClr val="120C80"/>
                </a:solidFill>
              </a:rPr>
              <a:t>STORE_VPM</a:t>
            </a:r>
          </a:p>
        </p:txBody>
      </p:sp>
      <p:pic>
        <p:nvPicPr>
          <p:cNvPr id="31751" name="Picture 17" descr="j0312134"/>
          <p:cNvPicPr>
            <a:picLocks noChangeAspect="1" noChangeArrowheads="1"/>
          </p:cNvPicPr>
          <p:nvPr/>
        </p:nvPicPr>
        <p:blipFill>
          <a:blip r:embed="rId3"/>
          <a:srcRect/>
          <a:stretch>
            <a:fillRect/>
          </a:stretch>
        </p:blipFill>
        <p:spPr bwMode="auto">
          <a:xfrm>
            <a:off x="5732641" y="1353755"/>
            <a:ext cx="365599" cy="401525"/>
          </a:xfrm>
          <a:prstGeom prst="rect">
            <a:avLst/>
          </a:prstGeom>
          <a:noFill/>
          <a:ln w="9525">
            <a:noFill/>
            <a:miter lim="800000"/>
            <a:headEnd/>
            <a:tailEnd/>
          </a:ln>
        </p:spPr>
      </p:pic>
      <p:sp>
        <p:nvSpPr>
          <p:cNvPr id="44" name="TextBox 43"/>
          <p:cNvSpPr txBox="1"/>
          <p:nvPr/>
        </p:nvSpPr>
        <p:spPr>
          <a:xfrm>
            <a:off x="5668124" y="1755280"/>
            <a:ext cx="516139"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endParaRPr lang="en-US" sz="700" dirty="0">
              <a:solidFill>
                <a:srgbClr val="120C80"/>
              </a:solidFill>
            </a:endParaRPr>
          </a:p>
        </p:txBody>
      </p:sp>
      <p:grpSp>
        <p:nvGrpSpPr>
          <p:cNvPr id="2" name="Group 50"/>
          <p:cNvGrpSpPr/>
          <p:nvPr/>
        </p:nvGrpSpPr>
        <p:grpSpPr>
          <a:xfrm>
            <a:off x="5834699" y="1842018"/>
            <a:ext cx="186178" cy="41328"/>
            <a:chOff x="2970190" y="4111284"/>
            <a:chExt cx="219891" cy="47058"/>
          </a:xfrm>
          <a:solidFill>
            <a:srgbClr val="008000"/>
          </a:solidFill>
        </p:grpSpPr>
        <p:sp>
          <p:nvSpPr>
            <p:cNvPr id="52" name="Oval 51"/>
            <p:cNvSpPr/>
            <p:nvPr/>
          </p:nvSpPr>
          <p:spPr bwMode="auto">
            <a:xfrm>
              <a:off x="2970190"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sp>
          <p:nvSpPr>
            <p:cNvPr id="53" name="Oval 52"/>
            <p:cNvSpPr/>
            <p:nvPr/>
          </p:nvSpPr>
          <p:spPr bwMode="auto">
            <a:xfrm>
              <a:off x="3057274"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sp>
          <p:nvSpPr>
            <p:cNvPr id="54" name="Oval 53"/>
            <p:cNvSpPr/>
            <p:nvPr/>
          </p:nvSpPr>
          <p:spPr bwMode="auto">
            <a:xfrm>
              <a:off x="3144362" y="4111284"/>
              <a:ext cx="45719" cy="47058"/>
            </a:xfrm>
            <a:prstGeom prst="ellipse">
              <a:avLst/>
            </a:prstGeom>
            <a:grpFill/>
            <a:ln>
              <a:solidFill>
                <a:srgbClr val="008000"/>
              </a:solidFill>
            </a:ln>
          </p:spPr>
          <p:txBody>
            <a:bodyPr wrap="none"/>
            <a:lstStyle/>
            <a:p>
              <a:pPr>
                <a:defRPr/>
              </a:pPr>
              <a:endParaRPr lang="en-US" sz="700" dirty="0">
                <a:solidFill>
                  <a:srgbClr val="120C80"/>
                </a:solidFill>
                <a:latin typeface="+mn-lt"/>
                <a:ea typeface="+mn-ea"/>
              </a:endParaRPr>
            </a:p>
          </p:txBody>
        </p:sp>
      </p:grpSp>
      <p:sp>
        <p:nvSpPr>
          <p:cNvPr id="31754" name="Rounded Rectangle 60"/>
          <p:cNvSpPr>
            <a:spLocks noChangeArrowheads="1"/>
          </p:cNvSpPr>
          <p:nvPr/>
        </p:nvSpPr>
        <p:spPr bwMode="auto">
          <a:xfrm>
            <a:off x="3963789" y="3361382"/>
            <a:ext cx="516139" cy="138024"/>
          </a:xfrm>
          <a:prstGeom prst="roundRect">
            <a:avLst>
              <a:gd name="adj" fmla="val 16667"/>
            </a:avLst>
          </a:prstGeom>
          <a:solidFill>
            <a:srgbClr val="E6D5F3"/>
          </a:solidFill>
          <a:ln w="9525">
            <a:solidFill>
              <a:srgbClr val="7030A0"/>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r>
              <a:rPr lang="en-US" sz="700" dirty="0">
                <a:solidFill>
                  <a:srgbClr val="120C80"/>
                </a:solidFill>
              </a:rPr>
              <a:t>Location 2</a:t>
            </a:r>
          </a:p>
        </p:txBody>
      </p:sp>
      <p:sp>
        <p:nvSpPr>
          <p:cNvPr id="31755" name="TextBox 61"/>
          <p:cNvSpPr txBox="1">
            <a:spLocks noChangeArrowheads="1"/>
          </p:cNvSpPr>
          <p:nvPr/>
        </p:nvSpPr>
        <p:spPr bwMode="auto">
          <a:xfrm>
            <a:off x="3963790" y="3496618"/>
            <a:ext cx="599474" cy="199369"/>
          </a:xfrm>
          <a:prstGeom prst="rect">
            <a:avLst/>
          </a:prstGeom>
          <a:solidFill>
            <a:srgbClr val="E6D5F3"/>
          </a:solidFill>
          <a:ln w="9525">
            <a:solidFill>
              <a:srgbClr val="7030A0"/>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3" name="Group 67"/>
          <p:cNvGrpSpPr/>
          <p:nvPr/>
        </p:nvGrpSpPr>
        <p:grpSpPr>
          <a:xfrm>
            <a:off x="4001041" y="3569316"/>
            <a:ext cx="186178" cy="41328"/>
            <a:chOff x="2970190" y="4111284"/>
            <a:chExt cx="219891" cy="47058"/>
          </a:xfrm>
          <a:solidFill>
            <a:srgbClr val="7030A0"/>
          </a:solidFill>
        </p:grpSpPr>
        <p:sp>
          <p:nvSpPr>
            <p:cNvPr id="69" name="Oval 68"/>
            <p:cNvSpPr/>
            <p:nvPr/>
          </p:nvSpPr>
          <p:spPr bwMode="auto">
            <a:xfrm>
              <a:off x="2970190"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70" name="Oval 69"/>
            <p:cNvSpPr/>
            <p:nvPr/>
          </p:nvSpPr>
          <p:spPr bwMode="auto">
            <a:xfrm>
              <a:off x="3057274"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71" name="Oval 70"/>
            <p:cNvSpPr/>
            <p:nvPr/>
          </p:nvSpPr>
          <p:spPr bwMode="auto">
            <a:xfrm>
              <a:off x="3144362"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pic>
        <p:nvPicPr>
          <p:cNvPr id="31757"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6434269" y="2693567"/>
            <a:ext cx="267478" cy="334605"/>
          </a:xfrm>
          <a:prstGeom prst="rect">
            <a:avLst/>
          </a:prstGeom>
          <a:noFill/>
          <a:ln w="9525">
            <a:noFill/>
            <a:miter lim="800000"/>
            <a:headEnd/>
            <a:tailEnd/>
          </a:ln>
        </p:spPr>
      </p:pic>
      <p:sp>
        <p:nvSpPr>
          <p:cNvPr id="77" name="Rounded Rectangle 76"/>
          <p:cNvSpPr/>
          <p:nvPr/>
        </p:nvSpPr>
        <p:spPr bwMode="auto">
          <a:xfrm>
            <a:off x="6609003" y="2558331"/>
            <a:ext cx="451622" cy="133842"/>
          </a:xfrm>
          <a:prstGeom prst="roundRect">
            <a:avLst/>
          </a:prstGeom>
          <a:solidFill>
            <a:schemeClr val="bg2">
              <a:lumMod val="20000"/>
              <a:lumOff val="80000"/>
            </a:schemeClr>
          </a:solidFill>
          <a:ln w="9525" cap="flat" cmpd="sng" algn="ctr">
            <a:solidFill>
              <a:schemeClr val="tx2">
                <a:lumMod val="50000"/>
                <a:lumOff val="50000"/>
              </a:schemeClr>
            </a:solidFill>
            <a:prstDash val="solid"/>
            <a:round/>
            <a:headEnd type="none" w="med" len="med"/>
            <a:tailEnd type="arrow" w="med" len="med"/>
          </a:ln>
          <a:effectLst/>
        </p:spPr>
        <p:txBody>
          <a:bodyPr lIns="0" tIns="0" rIns="30956" bIns="40243" anchor="ctr">
            <a:prstTxWarp prst="textNoShape">
              <a:avLst/>
            </a:prstTxWarp>
          </a:bodyPr>
          <a:lstStyle/>
          <a:p>
            <a:pPr algn="ctr">
              <a:spcBef>
                <a:spcPct val="50000"/>
              </a:spcBef>
            </a:pPr>
            <a:r>
              <a:rPr lang="en-US" sz="700" dirty="0">
                <a:solidFill>
                  <a:srgbClr val="595959"/>
                </a:solidFill>
              </a:rPr>
              <a:t>Location 3</a:t>
            </a:r>
          </a:p>
        </p:txBody>
      </p:sp>
      <p:sp>
        <p:nvSpPr>
          <p:cNvPr id="78" name="TextBox 77"/>
          <p:cNvSpPr txBox="1"/>
          <p:nvPr/>
        </p:nvSpPr>
        <p:spPr>
          <a:xfrm>
            <a:off x="6609003" y="2693567"/>
            <a:ext cx="516139" cy="200763"/>
          </a:xfrm>
          <a:prstGeom prst="rect">
            <a:avLst/>
          </a:prstGeom>
          <a:solidFill>
            <a:schemeClr val="bg2">
              <a:lumMod val="20000"/>
              <a:lumOff val="80000"/>
            </a:schemeClr>
          </a:solidFill>
          <a:ln w="9525" cap="flat" cmpd="sng" algn="ctr">
            <a:solidFill>
              <a:schemeClr val="tx2">
                <a:lumMod val="50000"/>
                <a:lumOff val="50000"/>
              </a:schemeClr>
            </a:solidFill>
            <a:prstDash val="solid"/>
            <a:round/>
            <a:headEnd type="none" w="med" len="med"/>
            <a:tailEnd type="arrow" w="med" len="med"/>
          </a:ln>
          <a:effectLst/>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5" name="Group 78"/>
          <p:cNvGrpSpPr/>
          <p:nvPr/>
        </p:nvGrpSpPr>
        <p:grpSpPr>
          <a:xfrm>
            <a:off x="6646255" y="2766265"/>
            <a:ext cx="186178" cy="41328"/>
            <a:chOff x="2970190" y="4111284"/>
            <a:chExt cx="219891" cy="47058"/>
          </a:xfrm>
          <a:solidFill>
            <a:schemeClr val="tx2">
              <a:lumMod val="50000"/>
              <a:lumOff val="50000"/>
            </a:schemeClr>
          </a:solidFill>
        </p:grpSpPr>
        <p:sp>
          <p:nvSpPr>
            <p:cNvPr id="80" name="Oval 79"/>
            <p:cNvSpPr/>
            <p:nvPr/>
          </p:nvSpPr>
          <p:spPr bwMode="auto">
            <a:xfrm>
              <a:off x="2970190"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1" name="Oval 80"/>
            <p:cNvSpPr/>
            <p:nvPr/>
          </p:nvSpPr>
          <p:spPr bwMode="auto">
            <a:xfrm>
              <a:off x="3057274"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2" name="Oval 81"/>
            <p:cNvSpPr/>
            <p:nvPr/>
          </p:nvSpPr>
          <p:spPr bwMode="auto">
            <a:xfrm>
              <a:off x="3144362" y="4111284"/>
              <a:ext cx="45719" cy="47058"/>
            </a:xfrm>
            <a:prstGeom prst="ellipse">
              <a:avLst/>
            </a:prstGeom>
            <a:grpFill/>
            <a:ln w="9525" cap="flat" cmpd="sng" algn="ctr">
              <a:solidFill>
                <a:schemeClr val="tx1"/>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pic>
        <p:nvPicPr>
          <p:cNvPr id="31761"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6434269" y="3228934"/>
            <a:ext cx="267478" cy="334605"/>
          </a:xfrm>
          <a:prstGeom prst="rect">
            <a:avLst/>
          </a:prstGeom>
          <a:noFill/>
          <a:ln w="9525">
            <a:noFill/>
            <a:miter lim="800000"/>
            <a:headEnd/>
            <a:tailEnd/>
          </a:ln>
        </p:spPr>
      </p:pic>
      <p:sp>
        <p:nvSpPr>
          <p:cNvPr id="31762" name="Rounded Rectangle 83"/>
          <p:cNvSpPr>
            <a:spLocks noChangeArrowheads="1"/>
          </p:cNvSpPr>
          <p:nvPr/>
        </p:nvSpPr>
        <p:spPr bwMode="auto">
          <a:xfrm>
            <a:off x="6609003" y="3093698"/>
            <a:ext cx="451622" cy="133842"/>
          </a:xfrm>
          <a:prstGeom prst="roundRect">
            <a:avLst>
              <a:gd name="adj" fmla="val 16667"/>
            </a:avLst>
          </a:prstGeom>
          <a:solidFill>
            <a:srgbClr val="89B0FF"/>
          </a:solidFill>
          <a:ln w="9525">
            <a:solidFill>
              <a:srgbClr val="000099"/>
            </a:solidFill>
            <a:round/>
            <a:headEnd/>
            <a:tailEnd type="arrow" w="med" len="med"/>
          </a:ln>
        </p:spPr>
        <p:txBody>
          <a:bodyPr lIns="0" tIns="0" rIns="30956" bIns="40243" anchor="ctr">
            <a:prstTxWarp prst="textNoShape">
              <a:avLst/>
            </a:prstTxWarp>
          </a:bodyPr>
          <a:lstStyle/>
          <a:p>
            <a:pPr algn="ctr">
              <a:spcBef>
                <a:spcPct val="50000"/>
              </a:spcBef>
            </a:pPr>
            <a:r>
              <a:rPr lang="en-US" sz="700" dirty="0">
                <a:solidFill>
                  <a:schemeClr val="bg1"/>
                </a:solidFill>
              </a:rPr>
              <a:t>Location 4</a:t>
            </a:r>
          </a:p>
        </p:txBody>
      </p:sp>
      <p:sp>
        <p:nvSpPr>
          <p:cNvPr id="31763" name="TextBox 84"/>
          <p:cNvSpPr txBox="1">
            <a:spLocks noChangeArrowheads="1"/>
          </p:cNvSpPr>
          <p:nvPr/>
        </p:nvSpPr>
        <p:spPr bwMode="auto">
          <a:xfrm>
            <a:off x="6609003" y="3228934"/>
            <a:ext cx="516139" cy="200763"/>
          </a:xfrm>
          <a:prstGeom prst="rect">
            <a:avLst/>
          </a:prstGeom>
          <a:solidFill>
            <a:srgbClr val="89B0FF"/>
          </a:solidFill>
          <a:ln w="9525">
            <a:solidFill>
              <a:srgbClr val="000099"/>
            </a:solidFill>
            <a:round/>
            <a:headEnd/>
            <a:tailEnd type="arrow" w="med" len="med"/>
          </a:ln>
        </p:spPr>
        <p:txBody>
          <a:bodyPr lIns="30956" tIns="0" rIns="30956" bIns="40243" anchor="ctr">
            <a:prstTxWarp prst="textNoShape">
              <a:avLst/>
            </a:prstTxWarp>
          </a:bodyPr>
          <a:lstStyle/>
          <a:p>
            <a:pPr>
              <a:spcBef>
                <a:spcPct val="50000"/>
              </a:spcBef>
              <a:tabLst>
                <a:tab pos="308511" algn="l"/>
              </a:tabLst>
            </a:pPr>
            <a:endParaRPr lang="en-US" sz="700" dirty="0">
              <a:solidFill>
                <a:srgbClr val="120C80"/>
              </a:solidFill>
            </a:endParaRPr>
          </a:p>
        </p:txBody>
      </p:sp>
      <p:grpSp>
        <p:nvGrpSpPr>
          <p:cNvPr id="11" name="Group 85"/>
          <p:cNvGrpSpPr/>
          <p:nvPr/>
        </p:nvGrpSpPr>
        <p:grpSpPr>
          <a:xfrm>
            <a:off x="6646255" y="3301633"/>
            <a:ext cx="186178" cy="41328"/>
            <a:chOff x="2970190" y="4111284"/>
            <a:chExt cx="219891" cy="47058"/>
          </a:xfrm>
          <a:solidFill>
            <a:schemeClr val="bg1"/>
          </a:solidFill>
        </p:grpSpPr>
        <p:sp>
          <p:nvSpPr>
            <p:cNvPr id="87" name="Oval 86"/>
            <p:cNvSpPr/>
            <p:nvPr/>
          </p:nvSpPr>
          <p:spPr bwMode="auto">
            <a:xfrm>
              <a:off x="2970190"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8" name="Oval 87"/>
            <p:cNvSpPr/>
            <p:nvPr/>
          </p:nvSpPr>
          <p:spPr bwMode="auto">
            <a:xfrm>
              <a:off x="3057274"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sp>
          <p:nvSpPr>
            <p:cNvPr id="89" name="Oval 88"/>
            <p:cNvSpPr/>
            <p:nvPr/>
          </p:nvSpPr>
          <p:spPr bwMode="auto">
            <a:xfrm>
              <a:off x="3144362" y="4111284"/>
              <a:ext cx="45719" cy="47058"/>
            </a:xfrm>
            <a:prstGeom prst="ellipse">
              <a:avLst/>
            </a:prstGeom>
            <a:grpFill/>
            <a:ln w="9525" cap="flat" cmpd="sng" algn="ctr">
              <a:solidFill>
                <a:schemeClr val="accent2">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defRPr/>
              </a:pPr>
              <a:endParaRPr lang="en-US" sz="1500" dirty="0">
                <a:solidFill>
                  <a:srgbClr val="120C80"/>
                </a:solidFill>
                <a:latin typeface="Arial" charset="0"/>
                <a:ea typeface="+mn-ea"/>
                <a:cs typeface="Arial" pitchFamily="34" charset="0"/>
              </a:endParaRPr>
            </a:p>
          </p:txBody>
        </p:sp>
      </p:grpSp>
      <p:sp>
        <p:nvSpPr>
          <p:cNvPr id="31765" name="Rounded Rectangle 96"/>
          <p:cNvSpPr>
            <a:spLocks noChangeArrowheads="1"/>
          </p:cNvSpPr>
          <p:nvPr/>
        </p:nvSpPr>
        <p:spPr bwMode="auto">
          <a:xfrm>
            <a:off x="6333460" y="4097512"/>
            <a:ext cx="1004053" cy="267684"/>
          </a:xfrm>
          <a:prstGeom prst="roundRect">
            <a:avLst>
              <a:gd name="adj" fmla="val 50000"/>
            </a:avLst>
          </a:prstGeom>
          <a:noFill/>
          <a:ln w="9525">
            <a:solidFill>
              <a:srgbClr val="FF0066"/>
            </a:solidFill>
            <a:round/>
            <a:headEnd/>
            <a:tailEnd type="arrow" w="med" len="med"/>
          </a:ln>
        </p:spPr>
        <p:txBody>
          <a:bodyPr lIns="77391" tIns="40243" rIns="30956" bIns="40243">
            <a:prstTxWarp prst="textNoShape">
              <a:avLst/>
            </a:prstTxWarp>
          </a:bodyPr>
          <a:lstStyle/>
          <a:p>
            <a:pPr>
              <a:spcBef>
                <a:spcPct val="50000"/>
              </a:spcBef>
            </a:pPr>
            <a:r>
              <a:rPr lang="en-US" sz="1000" dirty="0" err="1">
                <a:solidFill>
                  <a:srgbClr val="FF0066"/>
                </a:solidFill>
              </a:rPr>
              <a:t>SITE_Munich</a:t>
            </a:r>
            <a:endParaRPr lang="en-US" sz="1000" dirty="0">
              <a:solidFill>
                <a:srgbClr val="FF0066"/>
              </a:solidFill>
            </a:endParaRPr>
          </a:p>
        </p:txBody>
      </p:sp>
      <p:cxnSp>
        <p:nvCxnSpPr>
          <p:cNvPr id="31766" name="Straight Connector 98"/>
          <p:cNvCxnSpPr>
            <a:cxnSpLocks noChangeShapeType="1"/>
          </p:cNvCxnSpPr>
          <p:nvPr/>
        </p:nvCxnSpPr>
        <p:spPr bwMode="auto">
          <a:xfrm>
            <a:off x="3530985" y="2289253"/>
            <a:ext cx="4838806" cy="1395"/>
          </a:xfrm>
          <a:prstGeom prst="line">
            <a:avLst/>
          </a:prstGeom>
          <a:noFill/>
          <a:ln w="9525">
            <a:solidFill>
              <a:schemeClr val="tx1"/>
            </a:solidFill>
            <a:prstDash val="lgDashDot"/>
            <a:round/>
            <a:headEnd/>
            <a:tailEnd/>
          </a:ln>
        </p:spPr>
      </p:cxnSp>
      <p:cxnSp>
        <p:nvCxnSpPr>
          <p:cNvPr id="31767" name="Straight Connector 99"/>
          <p:cNvCxnSpPr>
            <a:cxnSpLocks noChangeShapeType="1"/>
          </p:cNvCxnSpPr>
          <p:nvPr/>
        </p:nvCxnSpPr>
        <p:spPr bwMode="auto">
          <a:xfrm>
            <a:off x="3530985" y="3896750"/>
            <a:ext cx="4838806" cy="2788"/>
          </a:xfrm>
          <a:prstGeom prst="line">
            <a:avLst/>
          </a:prstGeom>
          <a:noFill/>
          <a:ln w="9525">
            <a:solidFill>
              <a:schemeClr val="tx1"/>
            </a:solidFill>
            <a:prstDash val="lgDashDot"/>
            <a:round/>
            <a:headEnd/>
            <a:tailEnd/>
          </a:ln>
        </p:spPr>
      </p:cxnSp>
      <p:pic>
        <p:nvPicPr>
          <p:cNvPr id="31768"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3789055" y="3496618"/>
            <a:ext cx="267478" cy="334605"/>
          </a:xfrm>
          <a:prstGeom prst="rect">
            <a:avLst/>
          </a:prstGeom>
          <a:noFill/>
          <a:ln w="9525">
            <a:noFill/>
            <a:miter lim="800000"/>
            <a:headEnd/>
            <a:tailEnd/>
          </a:ln>
        </p:spPr>
      </p:pic>
      <p:sp>
        <p:nvSpPr>
          <p:cNvPr id="102" name="Rounded Rectangle 101"/>
          <p:cNvSpPr/>
          <p:nvPr/>
        </p:nvSpPr>
        <p:spPr bwMode="auto">
          <a:xfrm>
            <a:off x="7724617" y="1487596"/>
            <a:ext cx="838726"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STORE</a:t>
            </a:r>
          </a:p>
        </p:txBody>
      </p:sp>
      <p:sp>
        <p:nvSpPr>
          <p:cNvPr id="104" name="Rounded Rectangle 103"/>
          <p:cNvSpPr/>
          <p:nvPr/>
        </p:nvSpPr>
        <p:spPr bwMode="auto">
          <a:xfrm>
            <a:off x="7732682" y="2826015"/>
            <a:ext cx="1153249"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LOCATION</a:t>
            </a:r>
          </a:p>
        </p:txBody>
      </p:sp>
      <p:sp>
        <p:nvSpPr>
          <p:cNvPr id="105" name="Rounded Rectangle 104"/>
          <p:cNvSpPr/>
          <p:nvPr/>
        </p:nvSpPr>
        <p:spPr bwMode="auto">
          <a:xfrm>
            <a:off x="7724617" y="4030591"/>
            <a:ext cx="838726"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SITE</a:t>
            </a:r>
          </a:p>
        </p:txBody>
      </p:sp>
      <p:cxnSp>
        <p:nvCxnSpPr>
          <p:cNvPr id="31772" name="Straight Connector 106"/>
          <p:cNvCxnSpPr>
            <a:cxnSpLocks noChangeShapeType="1"/>
          </p:cNvCxnSpPr>
          <p:nvPr/>
        </p:nvCxnSpPr>
        <p:spPr bwMode="auto">
          <a:xfrm rot="5400000">
            <a:off x="6055367" y="2826040"/>
            <a:ext cx="3210810" cy="1344"/>
          </a:xfrm>
          <a:prstGeom prst="line">
            <a:avLst/>
          </a:prstGeom>
          <a:noFill/>
          <a:ln w="9525">
            <a:solidFill>
              <a:schemeClr val="tx1"/>
            </a:solidFill>
            <a:prstDash val="lgDashDot"/>
            <a:round/>
            <a:headEnd/>
            <a:tailEnd/>
          </a:ln>
        </p:spPr>
      </p:cxnSp>
      <p:sp>
        <p:nvSpPr>
          <p:cNvPr id="31773" name="Oval 12"/>
          <p:cNvSpPr>
            <a:spLocks noChangeArrowheads="1"/>
          </p:cNvSpPr>
          <p:nvPr/>
        </p:nvSpPr>
        <p:spPr bwMode="auto">
          <a:xfrm>
            <a:off x="356190" y="5290935"/>
            <a:ext cx="2924790" cy="1316111"/>
          </a:xfrm>
          <a:prstGeom prst="ellipse">
            <a:avLst/>
          </a:prstGeom>
          <a:solidFill>
            <a:srgbClr val="CCFFFF">
              <a:alpha val="23921"/>
            </a:srgbClr>
          </a:solidFill>
          <a:ln w="9525">
            <a:solidFill>
              <a:schemeClr val="tx1"/>
            </a:solidFill>
            <a:prstDash val="dash"/>
            <a:round/>
            <a:headEnd/>
            <a:tailEnd/>
          </a:ln>
        </p:spPr>
        <p:txBody>
          <a:bodyPr wrap="none" lIns="89990" tIns="46795" rIns="35996" bIns="46795" anchor="ctr">
            <a:prstTxWarp prst="textNoShape">
              <a:avLst/>
            </a:prstTxWarp>
          </a:bodyPr>
          <a:lstStyle/>
          <a:p>
            <a:pPr algn="ctr"/>
            <a:endParaRPr lang="en-US" sz="1400" dirty="0">
              <a:ea typeface="SimSun" charset="-122"/>
              <a:cs typeface="SimSun" charset="-122"/>
            </a:endParaRPr>
          </a:p>
        </p:txBody>
      </p:sp>
      <p:grpSp>
        <p:nvGrpSpPr>
          <p:cNvPr id="14" name="Group 19"/>
          <p:cNvGrpSpPr>
            <a:grpSpLocks/>
          </p:cNvGrpSpPr>
          <p:nvPr/>
        </p:nvGrpSpPr>
        <p:grpSpPr bwMode="auto">
          <a:xfrm>
            <a:off x="2248701" y="6305901"/>
            <a:ext cx="145164" cy="371594"/>
            <a:chOff x="3750" y="1749"/>
            <a:chExt cx="198" cy="509"/>
          </a:xfrm>
        </p:grpSpPr>
        <p:sp>
          <p:nvSpPr>
            <p:cNvPr id="31843" name="AutoShape 20"/>
            <p:cNvSpPr>
              <a:spLocks noChangeArrowheads="1"/>
            </p:cNvSpPr>
            <p:nvPr/>
          </p:nvSpPr>
          <p:spPr bwMode="auto">
            <a:xfrm>
              <a:off x="3750" y="1749"/>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1844" name="AutoShape 21"/>
            <p:cNvSpPr>
              <a:spLocks noChangeArrowheads="1"/>
            </p:cNvSpPr>
            <p:nvPr/>
          </p:nvSpPr>
          <p:spPr bwMode="auto">
            <a:xfrm>
              <a:off x="3786" y="1791"/>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sp>
          <p:nvSpPr>
            <p:cNvPr id="31845" name="AutoShape 22"/>
            <p:cNvSpPr>
              <a:spLocks noChangeArrowheads="1"/>
            </p:cNvSpPr>
            <p:nvPr/>
          </p:nvSpPr>
          <p:spPr bwMode="auto">
            <a:xfrm>
              <a:off x="3822" y="1821"/>
              <a:ext cx="126" cy="437"/>
            </a:xfrm>
            <a:prstGeom prst="foldedCorner">
              <a:avLst>
                <a:gd name="adj" fmla="val 12500"/>
              </a:avLst>
            </a:prstGeom>
            <a:solidFill>
              <a:srgbClr val="FFFF99"/>
            </a:solidFill>
            <a:ln w="9525">
              <a:solidFill>
                <a:schemeClr val="tx1"/>
              </a:solidFill>
              <a:round/>
              <a:headEnd/>
              <a:tailEnd/>
            </a:ln>
          </p:spPr>
          <p:txBody>
            <a:bodyPr lIns="90000" tIns="46800" rIns="36000" bIns="46800" anchor="ctr">
              <a:prstTxWarp prst="textNoShape">
                <a:avLst/>
              </a:prstTxWarp>
              <a:spAutoFit/>
            </a:bodyPr>
            <a:lstStyle/>
            <a:p>
              <a:pPr algn="ctr"/>
              <a:endParaRPr lang="en-US" sz="1400" dirty="0">
                <a:ea typeface="SimSun" charset="-122"/>
                <a:cs typeface="SimSun" charset="-122"/>
              </a:endParaRPr>
            </a:p>
          </p:txBody>
        </p:sp>
      </p:grpSp>
      <p:sp>
        <p:nvSpPr>
          <p:cNvPr id="31775" name="Line 36"/>
          <p:cNvSpPr>
            <a:spLocks noChangeShapeType="1"/>
          </p:cNvSpPr>
          <p:nvPr/>
        </p:nvSpPr>
        <p:spPr bwMode="auto">
          <a:xfrm>
            <a:off x="1539010" y="6038219"/>
            <a:ext cx="193552" cy="202156"/>
          </a:xfrm>
          <a:prstGeom prst="line">
            <a:avLst/>
          </a:prstGeom>
          <a:noFill/>
          <a:ln w="9525">
            <a:solidFill>
              <a:schemeClr val="tx1"/>
            </a:solidFill>
            <a:round/>
            <a:headEnd/>
            <a:tailEnd type="triangle" w="med" len="med"/>
          </a:ln>
        </p:spPr>
        <p:txBody>
          <a:bodyPr lIns="89990" tIns="46795" rIns="35996" bIns="46795">
            <a:prstTxWarp prst="textNoShape">
              <a:avLst/>
            </a:prstTxWarp>
            <a:spAutoFit/>
          </a:bodyPr>
          <a:lstStyle/>
          <a:p>
            <a:endParaRPr lang="en-US"/>
          </a:p>
        </p:txBody>
      </p:sp>
      <p:pic>
        <p:nvPicPr>
          <p:cNvPr id="31776" name="Picture 48"/>
          <p:cNvPicPr>
            <a:picLocks noChangeAspect="1" noChangeArrowheads="1"/>
          </p:cNvPicPr>
          <p:nvPr/>
        </p:nvPicPr>
        <p:blipFill>
          <a:blip r:embed="rId5" cstate="print"/>
          <a:srcRect/>
          <a:stretch>
            <a:fillRect/>
          </a:stretch>
        </p:blipFill>
        <p:spPr bwMode="auto">
          <a:xfrm>
            <a:off x="1280940" y="5703615"/>
            <a:ext cx="330652" cy="475417"/>
          </a:xfrm>
          <a:prstGeom prst="rect">
            <a:avLst/>
          </a:prstGeom>
          <a:noFill/>
          <a:ln w="28440">
            <a:noFill/>
            <a:miter lim="800000"/>
            <a:headEnd/>
            <a:tailEnd/>
          </a:ln>
        </p:spPr>
      </p:pic>
      <p:grpSp>
        <p:nvGrpSpPr>
          <p:cNvPr id="15" name="Group 50"/>
          <p:cNvGrpSpPr>
            <a:grpSpLocks/>
          </p:cNvGrpSpPr>
          <p:nvPr/>
        </p:nvGrpSpPr>
        <p:grpSpPr bwMode="auto">
          <a:xfrm>
            <a:off x="551086" y="5371799"/>
            <a:ext cx="681466" cy="469840"/>
            <a:chOff x="4210" y="1843"/>
            <a:chExt cx="590" cy="406"/>
          </a:xfrm>
        </p:grpSpPr>
        <p:pic>
          <p:nvPicPr>
            <p:cNvPr id="31841" name="Picture 51" descr="PC_xml_Web_Service"/>
            <p:cNvPicPr>
              <a:picLocks noChangeAspect="1" noChangeArrowheads="1"/>
            </p:cNvPicPr>
            <p:nvPr/>
          </p:nvPicPr>
          <p:blipFill>
            <a:blip r:embed="rId6"/>
            <a:srcRect/>
            <a:stretch>
              <a:fillRect/>
            </a:stretch>
          </p:blipFill>
          <p:spPr bwMode="auto">
            <a:xfrm>
              <a:off x="4371" y="1843"/>
              <a:ext cx="430" cy="407"/>
            </a:xfrm>
            <a:prstGeom prst="rect">
              <a:avLst/>
            </a:prstGeom>
            <a:noFill/>
            <a:ln w="9525">
              <a:noFill/>
              <a:miter lim="800000"/>
              <a:headEnd/>
              <a:tailEnd/>
            </a:ln>
          </p:spPr>
        </p:pic>
        <p:pic>
          <p:nvPicPr>
            <p:cNvPr id="31842" name="Picture 52" descr="BlueUser"/>
            <p:cNvPicPr>
              <a:picLocks noChangeAspect="1" noChangeArrowheads="1"/>
            </p:cNvPicPr>
            <p:nvPr/>
          </p:nvPicPr>
          <p:blipFill>
            <a:blip r:embed="rId7"/>
            <a:srcRect/>
            <a:stretch>
              <a:fillRect/>
            </a:stretch>
          </p:blipFill>
          <p:spPr bwMode="auto">
            <a:xfrm>
              <a:off x="4210" y="1949"/>
              <a:ext cx="274" cy="287"/>
            </a:xfrm>
            <a:prstGeom prst="rect">
              <a:avLst/>
            </a:prstGeom>
            <a:noFill/>
            <a:ln w="9525">
              <a:noFill/>
              <a:miter lim="800000"/>
              <a:headEnd/>
              <a:tailEnd/>
            </a:ln>
          </p:spPr>
        </p:pic>
      </p:grpSp>
      <p:sp>
        <p:nvSpPr>
          <p:cNvPr id="31778" name="Text Box 37"/>
          <p:cNvSpPr txBox="1">
            <a:spLocks noChangeArrowheads="1"/>
          </p:cNvSpPr>
          <p:nvPr/>
        </p:nvSpPr>
        <p:spPr bwMode="auto">
          <a:xfrm>
            <a:off x="1732562" y="6172061"/>
            <a:ext cx="1290348" cy="133842"/>
          </a:xfrm>
          <a:prstGeom prst="rect">
            <a:avLst/>
          </a:prstGeom>
          <a:noFill/>
          <a:ln w="9525">
            <a:noFill/>
            <a:miter lim="800000"/>
            <a:headEnd/>
            <a:tailEnd/>
          </a:ln>
        </p:spPr>
        <p:txBody>
          <a:bodyPr lIns="0" tIns="0" rIns="35996" bIns="46795">
            <a:prstTxWarp prst="textNoShape">
              <a:avLst/>
            </a:prstTxWarp>
          </a:bodyPr>
          <a:lstStyle/>
          <a:p>
            <a:pPr algn="ctr">
              <a:buFont typeface="Wingdings" pitchFamily="-65" charset="2"/>
              <a:buNone/>
            </a:pPr>
            <a:r>
              <a:rPr lang="en-US" sz="700" dirty="0">
                <a:solidFill>
                  <a:srgbClr val="120C80"/>
                </a:solidFill>
              </a:rPr>
              <a:t>&lt;</a:t>
            </a:r>
            <a:r>
              <a:rPr lang="en-US" sz="700" dirty="0" err="1">
                <a:solidFill>
                  <a:srgbClr val="120C80"/>
                </a:solidFill>
              </a:rPr>
              <a:t>Client_Destination</a:t>
            </a:r>
            <a:r>
              <a:rPr lang="en-US" sz="700" dirty="0">
                <a:solidFill>
                  <a:srgbClr val="120C80"/>
                </a:solidFill>
              </a:rPr>
              <a:t>&gt;\Location</a:t>
            </a:r>
          </a:p>
        </p:txBody>
      </p:sp>
      <p:cxnSp>
        <p:nvCxnSpPr>
          <p:cNvPr id="31779" name="Elbow Connector 91"/>
          <p:cNvCxnSpPr>
            <a:cxnSpLocks noChangeShapeType="1"/>
          </p:cNvCxnSpPr>
          <p:nvPr/>
        </p:nvCxnSpPr>
        <p:spPr bwMode="auto">
          <a:xfrm rot="16200000" flipH="1">
            <a:off x="1028624" y="5727147"/>
            <a:ext cx="203551" cy="290328"/>
          </a:xfrm>
          <a:prstGeom prst="bentConnector2">
            <a:avLst/>
          </a:prstGeom>
          <a:noFill/>
          <a:ln w="9525">
            <a:solidFill>
              <a:schemeClr val="tx1"/>
            </a:solidFill>
            <a:round/>
            <a:headEnd type="triangle" w="med" len="med"/>
            <a:tailEnd type="triangle" w="med" len="med"/>
          </a:ln>
        </p:spPr>
      </p:cxnSp>
      <p:sp>
        <p:nvSpPr>
          <p:cNvPr id="124" name="Text Box 37"/>
          <p:cNvSpPr txBox="1">
            <a:spLocks noChangeArrowheads="1"/>
          </p:cNvSpPr>
          <p:nvPr/>
        </p:nvSpPr>
        <p:spPr bwMode="auto">
          <a:xfrm>
            <a:off x="1345457" y="5636694"/>
            <a:ext cx="645174" cy="191003"/>
          </a:xfrm>
          <a:prstGeom prst="rect">
            <a:avLst/>
          </a:prstGeom>
          <a:noFill/>
          <a:ln w="9525">
            <a:noFill/>
            <a:miter lim="800000"/>
            <a:headEnd/>
            <a:tailEnd/>
          </a:ln>
        </p:spPr>
        <p:txBody>
          <a:bodyPr lIns="0" tIns="0" rIns="35996" bIns="46795">
            <a:prstTxWarp prst="textNoShape">
              <a:avLst/>
            </a:prstTxWarp>
            <a:spAutoFit/>
          </a:bodyPr>
          <a:lstStyle/>
          <a:p>
            <a:pPr algn="ctr">
              <a:buFont typeface="Wingdings" pitchFamily="-65" charset="2"/>
              <a:buNone/>
            </a:pPr>
            <a:r>
              <a:rPr lang="en-US" sz="900" dirty="0">
                <a:solidFill>
                  <a:srgbClr val="120C80"/>
                </a:solidFill>
              </a:rPr>
              <a:t>FCS_HOST</a:t>
            </a:r>
            <a:endParaRPr lang="en-US" sz="700" dirty="0">
              <a:solidFill>
                <a:srgbClr val="120C80"/>
              </a:solidFill>
            </a:endParaRPr>
          </a:p>
        </p:txBody>
      </p:sp>
      <p:cxnSp>
        <p:nvCxnSpPr>
          <p:cNvPr id="31781" name="Straight Connector 129"/>
          <p:cNvCxnSpPr>
            <a:cxnSpLocks noChangeShapeType="1"/>
          </p:cNvCxnSpPr>
          <p:nvPr/>
        </p:nvCxnSpPr>
        <p:spPr bwMode="auto">
          <a:xfrm rot="5400000">
            <a:off x="1571911" y="2858803"/>
            <a:ext cx="3145283" cy="1344"/>
          </a:xfrm>
          <a:prstGeom prst="line">
            <a:avLst/>
          </a:prstGeom>
          <a:noFill/>
          <a:ln w="44450" cmpd="dbl">
            <a:solidFill>
              <a:srgbClr val="C00000"/>
            </a:solidFill>
            <a:round/>
            <a:headEnd/>
            <a:tailEnd/>
          </a:ln>
        </p:spPr>
      </p:cxnSp>
      <p:sp>
        <p:nvSpPr>
          <p:cNvPr id="132" name="Rounded Rectangle 131"/>
          <p:cNvSpPr/>
          <p:nvPr/>
        </p:nvSpPr>
        <p:spPr bwMode="auto">
          <a:xfrm>
            <a:off x="4498746" y="818387"/>
            <a:ext cx="2193592"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System Environment</a:t>
            </a:r>
          </a:p>
        </p:txBody>
      </p:sp>
      <p:sp>
        <p:nvSpPr>
          <p:cNvPr id="133" name="Rounded Rectangle 132"/>
          <p:cNvSpPr/>
          <p:nvPr/>
        </p:nvSpPr>
        <p:spPr bwMode="auto">
          <a:xfrm>
            <a:off x="627701" y="818387"/>
            <a:ext cx="2193592" cy="345307"/>
          </a:xfrm>
          <a:prstGeom prst="roundRect">
            <a:avLst/>
          </a:prstGeom>
          <a:solidFill>
            <a:schemeClr val="bg2">
              <a:lumMod val="20000"/>
              <a:lumOff val="80000"/>
            </a:schemeClr>
          </a:solidFill>
          <a:ln w="9525" cap="flat" cmpd="sng" algn="ctr">
            <a:solidFill>
              <a:schemeClr val="tx1">
                <a:lumMod val="65000"/>
                <a:lumOff val="35000"/>
              </a:schemeClr>
            </a:solidFill>
            <a:prstDash val="solid"/>
            <a:round/>
            <a:headEnd type="none" w="med" len="med"/>
            <a:tailEnd type="arrow" w="med" len="med"/>
          </a:ln>
          <a:effectLst/>
        </p:spPr>
        <p:txBody>
          <a:bodyPr lIns="77391" tIns="40243" rIns="30956" bIns="40243">
            <a:prstTxWarp prst="textNoShape">
              <a:avLst/>
            </a:prstTxWarp>
            <a:spAutoFit/>
          </a:bodyPr>
          <a:lstStyle/>
          <a:p>
            <a:pPr algn="ctr">
              <a:spcBef>
                <a:spcPct val="50000"/>
              </a:spcBef>
            </a:pPr>
            <a:r>
              <a:rPr lang="en-US" sz="1500" dirty="0">
                <a:solidFill>
                  <a:srgbClr val="595959"/>
                </a:solidFill>
              </a:rPr>
              <a:t>Business Environment</a:t>
            </a:r>
          </a:p>
        </p:txBody>
      </p:sp>
      <p:sp>
        <p:nvSpPr>
          <p:cNvPr id="31784" name="Rounded Rectangle 137"/>
          <p:cNvSpPr>
            <a:spLocks noChangeArrowheads="1"/>
          </p:cNvSpPr>
          <p:nvPr/>
        </p:nvSpPr>
        <p:spPr bwMode="auto">
          <a:xfrm>
            <a:off x="2635805" y="5435930"/>
            <a:ext cx="709692" cy="361094"/>
          </a:xfrm>
          <a:prstGeom prst="roundRect">
            <a:avLst>
              <a:gd name="adj" fmla="val 43148"/>
            </a:avLst>
          </a:prstGeom>
          <a:solidFill>
            <a:schemeClr val="bg1"/>
          </a:solidFill>
          <a:ln w="44450" cmpd="dbl">
            <a:solidFill>
              <a:schemeClr val="accent2"/>
            </a:solidFill>
            <a:round/>
            <a:headEnd/>
            <a:tailEnd type="arrow" w="med" len="med"/>
          </a:ln>
        </p:spPr>
        <p:txBody>
          <a:bodyPr lIns="77391" tIns="40243" rIns="30956" bIns="40243" anchor="ctr">
            <a:prstTxWarp prst="textNoShape">
              <a:avLst/>
            </a:prstTxWarp>
          </a:bodyPr>
          <a:lstStyle/>
          <a:p>
            <a:pPr algn="ctr">
              <a:spcBef>
                <a:spcPct val="50000"/>
              </a:spcBef>
            </a:pPr>
            <a:r>
              <a:rPr lang="en-US" sz="1500" dirty="0">
                <a:solidFill>
                  <a:srgbClr val="120C80"/>
                </a:solidFill>
              </a:rPr>
              <a:t>FCS</a:t>
            </a:r>
          </a:p>
        </p:txBody>
      </p:sp>
      <p:cxnSp>
        <p:nvCxnSpPr>
          <p:cNvPr id="31785" name="Elbow Connector 141"/>
          <p:cNvCxnSpPr>
            <a:cxnSpLocks noChangeShapeType="1"/>
            <a:stCxn id="39" idx="2"/>
            <a:endCxn id="77" idx="0"/>
          </p:cNvCxnSpPr>
          <p:nvPr/>
        </p:nvCxnSpPr>
        <p:spPr bwMode="auto">
          <a:xfrm rot="16200000" flipH="1">
            <a:off x="5111599" y="835116"/>
            <a:ext cx="602288" cy="2844143"/>
          </a:xfrm>
          <a:prstGeom prst="bentConnector3">
            <a:avLst>
              <a:gd name="adj1" fmla="val 32542"/>
            </a:avLst>
          </a:prstGeom>
          <a:noFill/>
          <a:ln w="9525">
            <a:solidFill>
              <a:srgbClr val="008000"/>
            </a:solidFill>
            <a:round/>
            <a:headEnd/>
            <a:tailEnd type="stealth" w="med" len="med"/>
          </a:ln>
        </p:spPr>
      </p:cxnSp>
      <p:sp>
        <p:nvSpPr>
          <p:cNvPr id="189" name="TextBox 188"/>
          <p:cNvSpPr txBox="1"/>
          <p:nvPr/>
        </p:nvSpPr>
        <p:spPr>
          <a:xfrm>
            <a:off x="377696" y="5837456"/>
            <a:ext cx="774209" cy="200763"/>
          </a:xfrm>
          <a:prstGeom prst="rect">
            <a:avLst/>
          </a:prstGeom>
          <a:noFill/>
          <a:ln>
            <a:noFill/>
          </a:ln>
        </p:spPr>
        <p:txBody>
          <a:bodyPr wrap="none" lIns="78629" tIns="39315" rIns="78629" bIns="39315">
            <a:prstTxWarp prst="textNoShape">
              <a:avLst/>
            </a:prstTxWarp>
          </a:bodyPr>
          <a:lstStyle/>
          <a:p>
            <a:r>
              <a:rPr lang="en-US" sz="700" dirty="0">
                <a:solidFill>
                  <a:srgbClr val="120C80"/>
                </a:solidFill>
              </a:rPr>
              <a:t>User = John</a:t>
            </a:r>
          </a:p>
        </p:txBody>
      </p:sp>
      <p:sp>
        <p:nvSpPr>
          <p:cNvPr id="31787" name="Text Box 37"/>
          <p:cNvSpPr txBox="1">
            <a:spLocks noChangeArrowheads="1"/>
          </p:cNvSpPr>
          <p:nvPr/>
        </p:nvSpPr>
        <p:spPr bwMode="auto">
          <a:xfrm>
            <a:off x="1474492" y="5346702"/>
            <a:ext cx="774209" cy="184033"/>
          </a:xfrm>
          <a:prstGeom prst="rect">
            <a:avLst/>
          </a:prstGeom>
          <a:noFill/>
          <a:ln w="9525">
            <a:noFill/>
            <a:miter lim="800000"/>
            <a:headEnd/>
            <a:tailEnd/>
          </a:ln>
        </p:spPr>
        <p:txBody>
          <a:bodyPr lIns="0" tIns="0" rIns="35996" bIns="46795">
            <a:prstTxWarp prst="textNoShape">
              <a:avLst/>
            </a:prstTxWarp>
            <a:spAutoFit/>
          </a:bodyPr>
          <a:lstStyle/>
          <a:p>
            <a:pPr algn="ctr">
              <a:buFont typeface="Wingdings" pitchFamily="-65" charset="2"/>
              <a:buNone/>
            </a:pPr>
            <a:r>
              <a:rPr lang="en-US" sz="900" dirty="0">
                <a:solidFill>
                  <a:srgbClr val="120C80"/>
                </a:solidFill>
              </a:rPr>
              <a:t>SITE =  RYAN</a:t>
            </a:r>
          </a:p>
        </p:txBody>
      </p:sp>
      <p:sp>
        <p:nvSpPr>
          <p:cNvPr id="31788" name="Rounded Rectangle 130"/>
          <p:cNvSpPr>
            <a:spLocks noChangeArrowheads="1"/>
          </p:cNvSpPr>
          <p:nvPr/>
        </p:nvSpPr>
        <p:spPr bwMode="auto">
          <a:xfrm>
            <a:off x="119627" y="751466"/>
            <a:ext cx="8895339" cy="4216018"/>
          </a:xfrm>
          <a:prstGeom prst="roundRect">
            <a:avLst>
              <a:gd name="adj" fmla="val 16667"/>
            </a:avLst>
          </a:prstGeom>
          <a:solidFill>
            <a:schemeClr val="bg1">
              <a:alpha val="65097"/>
            </a:schemeClr>
          </a:solidFill>
          <a:ln w="44450" cmpd="dbl">
            <a:solidFill>
              <a:schemeClr val="accent2"/>
            </a:solidFill>
            <a:round/>
            <a:headEnd/>
            <a:tailEnd type="arrow" w="med" len="med"/>
          </a:ln>
        </p:spPr>
        <p:txBody>
          <a:bodyPr lIns="77391" tIns="40243" rIns="30956" bIns="40243">
            <a:prstTxWarp prst="textNoShape">
              <a:avLst/>
            </a:prstTxWarp>
          </a:bodyPr>
          <a:lstStyle/>
          <a:p>
            <a:pPr>
              <a:spcBef>
                <a:spcPct val="50000"/>
              </a:spcBef>
            </a:pPr>
            <a:endParaRPr lang="en-US" sz="1500" dirty="0">
              <a:solidFill>
                <a:srgbClr val="120C80"/>
              </a:solidFill>
            </a:endParaRPr>
          </a:p>
        </p:txBody>
      </p:sp>
      <p:grpSp>
        <p:nvGrpSpPr>
          <p:cNvPr id="16" name="Group 128"/>
          <p:cNvGrpSpPr>
            <a:grpSpLocks/>
          </p:cNvGrpSpPr>
          <p:nvPr/>
        </p:nvGrpSpPr>
        <p:grpSpPr bwMode="auto">
          <a:xfrm>
            <a:off x="434149" y="1297987"/>
            <a:ext cx="1419383" cy="1940707"/>
            <a:chOff x="1589881" y="1389857"/>
            <a:chExt cx="1676400" cy="2209799"/>
          </a:xfrm>
        </p:grpSpPr>
        <p:sp>
          <p:nvSpPr>
            <p:cNvPr id="4" name="Folded Corner 3"/>
            <p:cNvSpPr/>
            <p:nvPr/>
          </p:nvSpPr>
          <p:spPr bwMode="auto">
            <a:xfrm>
              <a:off x="1589881" y="1618457"/>
              <a:ext cx="1676400" cy="1981199"/>
            </a:xfrm>
            <a:prstGeom prst="foldedCorner">
              <a:avLst>
                <a:gd name="adj" fmla="val 21554"/>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nvGrpSpPr>
            <p:cNvPr id="24" name="Group 48"/>
            <p:cNvGrpSpPr>
              <a:grpSpLocks/>
            </p:cNvGrpSpPr>
            <p:nvPr/>
          </p:nvGrpSpPr>
          <p:grpSpPr bwMode="auto">
            <a:xfrm>
              <a:off x="1589881" y="1847056"/>
              <a:ext cx="1524000" cy="1371600"/>
              <a:chOff x="1589881" y="1847056"/>
              <a:chExt cx="1524000" cy="1371600"/>
            </a:xfrm>
          </p:grpSpPr>
          <p:sp>
            <p:nvSpPr>
              <p:cNvPr id="6" name="TextBox 5"/>
              <p:cNvSpPr txBox="1"/>
              <p:nvPr/>
            </p:nvSpPr>
            <p:spPr>
              <a:xfrm>
                <a:off x="1589881" y="18470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Type</a:t>
                </a:r>
              </a:p>
            </p:txBody>
          </p:sp>
          <p:sp>
            <p:nvSpPr>
              <p:cNvPr id="7" name="TextBox 6"/>
              <p:cNvSpPr txBox="1"/>
              <p:nvPr/>
            </p:nvSpPr>
            <p:spPr>
              <a:xfrm>
                <a:off x="1589881" y="20756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Name</a:t>
                </a:r>
              </a:p>
            </p:txBody>
          </p:sp>
          <p:sp>
            <p:nvSpPr>
              <p:cNvPr id="8" name="TextBox 7"/>
              <p:cNvSpPr txBox="1"/>
              <p:nvPr/>
            </p:nvSpPr>
            <p:spPr>
              <a:xfrm>
                <a:off x="1589881" y="2304257"/>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Revision </a:t>
                </a:r>
              </a:p>
            </p:txBody>
          </p:sp>
          <p:sp>
            <p:nvSpPr>
              <p:cNvPr id="9" name="TextBox 8"/>
              <p:cNvSpPr txBox="1"/>
              <p:nvPr/>
            </p:nvSpPr>
            <p:spPr>
              <a:xfrm>
                <a:off x="1589881" y="2532856"/>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State</a:t>
                </a:r>
              </a:p>
            </p:txBody>
          </p:sp>
          <p:sp>
            <p:nvSpPr>
              <p:cNvPr id="10" name="TextBox 9"/>
              <p:cNvSpPr txBox="1"/>
              <p:nvPr/>
            </p:nvSpPr>
            <p:spPr>
              <a:xfrm>
                <a:off x="1589881" y="2761456"/>
                <a:ext cx="609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2" name="TextBox 11"/>
              <p:cNvSpPr txBox="1"/>
              <p:nvPr/>
            </p:nvSpPr>
            <p:spPr>
              <a:xfrm>
                <a:off x="1589881" y="2990056"/>
                <a:ext cx="6096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Life Cycle</a:t>
                </a:r>
              </a:p>
            </p:txBody>
          </p:sp>
          <p:sp>
            <p:nvSpPr>
              <p:cNvPr id="13" name="TextBox 12"/>
              <p:cNvSpPr txBox="1"/>
              <p:nvPr/>
            </p:nvSpPr>
            <p:spPr>
              <a:xfrm>
                <a:off x="2199481" y="1847057"/>
                <a:ext cx="914400" cy="228600"/>
              </a:xfrm>
              <a:prstGeom prst="rect">
                <a:avLst/>
              </a:prstGeom>
              <a:noFill/>
              <a:ln>
                <a:solidFill>
                  <a:schemeClr val="accent2">
                    <a:lumMod val="75000"/>
                  </a:schemeClr>
                </a:solidFill>
              </a:ln>
            </p:spPr>
            <p:txBody>
              <a:bodyPr wrap="none">
                <a:prstTxWarp prst="textNoShape">
                  <a:avLst/>
                </a:prstTxWarp>
              </a:bodyPr>
              <a:lstStyle/>
              <a:p>
                <a:r>
                  <a:rPr lang="en-US" sz="700" dirty="0">
                    <a:solidFill>
                      <a:srgbClr val="120C80"/>
                    </a:solidFill>
                  </a:rPr>
                  <a:t>CAD</a:t>
                </a:r>
              </a:p>
            </p:txBody>
          </p:sp>
          <p:sp>
            <p:nvSpPr>
              <p:cNvPr id="31823" name="Oval 13"/>
              <p:cNvSpPr>
                <a:spLocks noChangeArrowheads="1"/>
              </p:cNvSpPr>
              <p:nvPr/>
            </p:nvSpPr>
            <p:spPr bwMode="auto">
              <a:xfrm>
                <a:off x="1666081"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24" name="Oval 14"/>
              <p:cNvSpPr>
                <a:spLocks noChangeArrowheads="1"/>
              </p:cNvSpPr>
              <p:nvPr/>
            </p:nvSpPr>
            <p:spPr bwMode="auto">
              <a:xfrm>
                <a:off x="1753165"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25" name="Oval 15"/>
              <p:cNvSpPr>
                <a:spLocks noChangeArrowheads="1"/>
              </p:cNvSpPr>
              <p:nvPr/>
            </p:nvSpPr>
            <p:spPr bwMode="auto">
              <a:xfrm>
                <a:off x="1840253" y="2892084"/>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17" name="TextBox 16"/>
              <p:cNvSpPr txBox="1"/>
              <p:nvPr/>
            </p:nvSpPr>
            <p:spPr>
              <a:xfrm>
                <a:off x="2199481" y="2075657"/>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8" name="TextBox 17"/>
              <p:cNvSpPr txBox="1"/>
              <p:nvPr/>
            </p:nvSpPr>
            <p:spPr>
              <a:xfrm>
                <a:off x="2199481" y="2304257"/>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19" name="TextBox 18"/>
              <p:cNvSpPr txBox="1"/>
              <p:nvPr/>
            </p:nvSpPr>
            <p:spPr>
              <a:xfrm>
                <a:off x="2199481" y="2532856"/>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0" name="TextBox 19"/>
              <p:cNvSpPr txBox="1"/>
              <p:nvPr/>
            </p:nvSpPr>
            <p:spPr>
              <a:xfrm>
                <a:off x="21994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1" name="TextBox 20"/>
              <p:cNvSpPr txBox="1"/>
              <p:nvPr/>
            </p:nvSpPr>
            <p:spPr>
              <a:xfrm>
                <a:off x="24280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2" name="TextBox 21"/>
              <p:cNvSpPr txBox="1"/>
              <p:nvPr/>
            </p:nvSpPr>
            <p:spPr>
              <a:xfrm>
                <a:off x="26566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3" name="TextBox 22"/>
              <p:cNvSpPr txBox="1"/>
              <p:nvPr/>
            </p:nvSpPr>
            <p:spPr>
              <a:xfrm>
                <a:off x="2885281" y="2990056"/>
                <a:ext cx="2286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sp>
            <p:nvSpPr>
              <p:cNvPr id="25" name="Circular Arrow 24"/>
              <p:cNvSpPr/>
              <p:nvPr/>
            </p:nvSpPr>
            <p:spPr bwMode="auto">
              <a:xfrm>
                <a:off x="2199481" y="2990056"/>
                <a:ext cx="228600" cy="228600"/>
              </a:xfrm>
              <a:prstGeom prst="circularArrow">
                <a:avLst>
                  <a:gd name="adj1" fmla="val 12500"/>
                  <a:gd name="adj2" fmla="val 1336296"/>
                  <a:gd name="adj3" fmla="val 20457681"/>
                  <a:gd name="adj4" fmla="val 2329799"/>
                  <a:gd name="adj5" fmla="val 18232"/>
                </a:avLst>
              </a:prstGeom>
              <a:solidFill>
                <a:srgbClr val="92D050"/>
              </a:solidFill>
              <a:ln w="9525" cap="flat" cmpd="sng" algn="ctr">
                <a:solidFill>
                  <a:srgbClr val="008000"/>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26" name="Circular Arrow 25"/>
              <p:cNvSpPr/>
              <p:nvPr/>
            </p:nvSpPr>
            <p:spPr bwMode="auto">
              <a:xfrm>
                <a:off x="2428081" y="2990056"/>
                <a:ext cx="228600" cy="228600"/>
              </a:xfrm>
              <a:prstGeom prst="circularArrow">
                <a:avLst>
                  <a:gd name="adj1" fmla="val 12500"/>
                  <a:gd name="adj2" fmla="val 1336296"/>
                  <a:gd name="adj3" fmla="val 20457681"/>
                  <a:gd name="adj4" fmla="val 2329799"/>
                  <a:gd name="adj5" fmla="val 18232"/>
                </a:avLst>
              </a:prstGeom>
              <a:solidFill>
                <a:schemeClr val="accent6">
                  <a:lumMod val="60000"/>
                  <a:lumOff val="40000"/>
                </a:schemeClr>
              </a:solidFill>
              <a:ln w="9525" cap="flat" cmpd="sng" algn="ctr">
                <a:solidFill>
                  <a:schemeClr val="accent6">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nvGrpSpPr>
              <p:cNvPr id="28" name="Group 30"/>
              <p:cNvGrpSpPr>
                <a:grpSpLocks/>
              </p:cNvGrpSpPr>
              <p:nvPr/>
            </p:nvGrpSpPr>
            <p:grpSpPr bwMode="auto">
              <a:xfrm>
                <a:off x="2687162" y="3077142"/>
                <a:ext cx="176347" cy="47058"/>
                <a:chOff x="1239362" y="4543198"/>
                <a:chExt cx="176347" cy="47058"/>
              </a:xfrm>
            </p:grpSpPr>
            <p:sp>
              <p:nvSpPr>
                <p:cNvPr id="31838" name="Oval 27"/>
                <p:cNvSpPr>
                  <a:spLocks noChangeArrowheads="1"/>
                </p:cNvSpPr>
                <p:nvPr/>
              </p:nvSpPr>
              <p:spPr bwMode="auto">
                <a:xfrm>
                  <a:off x="1239362"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39" name="Oval 28"/>
                <p:cNvSpPr>
                  <a:spLocks noChangeArrowheads="1"/>
                </p:cNvSpPr>
                <p:nvPr/>
              </p:nvSpPr>
              <p:spPr bwMode="auto">
                <a:xfrm>
                  <a:off x="1304674"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40" name="Oval 29"/>
                <p:cNvSpPr>
                  <a:spLocks noChangeArrowheads="1"/>
                </p:cNvSpPr>
                <p:nvPr/>
              </p:nvSpPr>
              <p:spPr bwMode="auto">
                <a:xfrm>
                  <a:off x="1369990" y="4543198"/>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sp>
            <p:nvSpPr>
              <p:cNvPr id="27" name="Oval 26"/>
              <p:cNvSpPr/>
              <p:nvPr/>
            </p:nvSpPr>
            <p:spPr bwMode="auto">
              <a:xfrm>
                <a:off x="2961481" y="3066256"/>
                <a:ext cx="76200" cy="76200"/>
              </a:xfrm>
              <a:prstGeom prst="ellipse">
                <a:avLst/>
              </a:prstGeom>
              <a:solidFill>
                <a:srgbClr val="7030A0"/>
              </a:solidFill>
              <a:ln w="9525" cap="flat" cmpd="sng" algn="ctr">
                <a:solidFill>
                  <a:schemeClr val="accent6">
                    <a:lumMod val="75000"/>
                  </a:schemeClr>
                </a:solidFill>
                <a:prstDash val="solid"/>
                <a:round/>
                <a:headEnd type="none" w="med" len="med"/>
                <a:tailEnd type="arrow" w="med" len="med"/>
              </a:ln>
              <a:effectLst/>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2" name="TextBox 31"/>
              <p:cNvSpPr txBox="1"/>
              <p:nvPr/>
            </p:nvSpPr>
            <p:spPr>
              <a:xfrm>
                <a:off x="2199481" y="2761456"/>
                <a:ext cx="914400" cy="228600"/>
              </a:xfrm>
              <a:prstGeom prst="rect">
                <a:avLst/>
              </a:prstGeom>
              <a:noFill/>
              <a:ln>
                <a:solidFill>
                  <a:schemeClr val="accent2">
                    <a:lumMod val="75000"/>
                  </a:schemeClr>
                </a:solidFill>
              </a:ln>
            </p:spPr>
            <p:txBody>
              <a:bodyPr wrap="none">
                <a:prstTxWarp prst="textNoShape">
                  <a:avLst/>
                </a:prstTxWarp>
              </a:bodyPr>
              <a:lstStyle/>
              <a:p>
                <a:endParaRPr lang="en-US" sz="700" dirty="0">
                  <a:solidFill>
                    <a:srgbClr val="120C80"/>
                  </a:solidFill>
                </a:endParaRPr>
              </a:p>
            </p:txBody>
          </p:sp>
        </p:grpSp>
        <p:sp>
          <p:nvSpPr>
            <p:cNvPr id="34" name="Rounded Rectangle 33"/>
            <p:cNvSpPr/>
            <p:nvPr/>
          </p:nvSpPr>
          <p:spPr bwMode="auto">
            <a:xfrm>
              <a:off x="1589881" y="1389857"/>
              <a:ext cx="990600" cy="228600"/>
            </a:xfrm>
            <a:prstGeom prst="roundRect">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90000" tIns="46800" rIns="36000" bIns="46800">
              <a:prstTxWarp prst="textNoShape">
                <a:avLst/>
              </a:prstTxWarp>
            </a:bodyPr>
            <a:lstStyle/>
            <a:p>
              <a:pPr>
                <a:spcBef>
                  <a:spcPct val="50000"/>
                </a:spcBef>
              </a:pPr>
              <a:r>
                <a:rPr lang="en-US" sz="700" dirty="0">
                  <a:solidFill>
                    <a:srgbClr val="120C80"/>
                  </a:solidFill>
                </a:rPr>
                <a:t>Document_User1</a:t>
              </a:r>
            </a:p>
            <a:p>
              <a:pPr>
                <a:spcBef>
                  <a:spcPct val="50000"/>
                </a:spcBef>
              </a:pPr>
              <a:endParaRPr lang="en-US" sz="700" dirty="0">
                <a:solidFill>
                  <a:srgbClr val="120C80"/>
                </a:solidFill>
              </a:endParaRPr>
            </a:p>
          </p:txBody>
        </p:sp>
      </p:grpSp>
      <p:cxnSp>
        <p:nvCxnSpPr>
          <p:cNvPr id="31790" name="Elbow Connector 154"/>
          <p:cNvCxnSpPr>
            <a:cxnSpLocks noChangeShapeType="1"/>
            <a:stCxn id="23" idx="3"/>
          </p:cNvCxnSpPr>
          <p:nvPr/>
        </p:nvCxnSpPr>
        <p:spPr bwMode="auto">
          <a:xfrm flipV="1">
            <a:off x="1724498" y="1554518"/>
            <a:ext cx="2072622" cy="1249190"/>
          </a:xfrm>
          <a:prstGeom prst="bentConnector3">
            <a:avLst>
              <a:gd name="adj1" fmla="val 50000"/>
            </a:avLst>
          </a:prstGeom>
          <a:noFill/>
          <a:ln w="31750">
            <a:solidFill>
              <a:srgbClr val="7030A0"/>
            </a:solidFill>
            <a:round/>
            <a:headEnd/>
            <a:tailEnd type="stealth" w="med" len="med"/>
          </a:ln>
        </p:spPr>
      </p:cxnSp>
      <p:pic>
        <p:nvPicPr>
          <p:cNvPr id="31791" name="Picture 17" descr="j0312134"/>
          <p:cNvPicPr>
            <a:picLocks noChangeAspect="1" noChangeArrowheads="1"/>
          </p:cNvPicPr>
          <p:nvPr/>
        </p:nvPicPr>
        <p:blipFill>
          <a:blip r:embed="rId3"/>
          <a:srcRect/>
          <a:stretch>
            <a:fillRect/>
          </a:stretch>
        </p:blipFill>
        <p:spPr bwMode="auto">
          <a:xfrm>
            <a:off x="3797119" y="1353755"/>
            <a:ext cx="365599" cy="401525"/>
          </a:xfrm>
          <a:prstGeom prst="rect">
            <a:avLst/>
          </a:prstGeom>
          <a:noFill/>
          <a:ln w="9525">
            <a:noFill/>
            <a:miter lim="800000"/>
            <a:headEnd/>
            <a:tailEnd/>
          </a:ln>
        </p:spPr>
      </p:pic>
      <p:sp>
        <p:nvSpPr>
          <p:cNvPr id="39" name="TextBox 38"/>
          <p:cNvSpPr txBox="1"/>
          <p:nvPr/>
        </p:nvSpPr>
        <p:spPr>
          <a:xfrm>
            <a:off x="3668084" y="1755280"/>
            <a:ext cx="645174" cy="200763"/>
          </a:xfrm>
          <a:prstGeom prst="rect">
            <a:avLst/>
          </a:prstGeom>
          <a:solidFill>
            <a:srgbClr val="E1F7E1"/>
          </a:solidFill>
          <a:ln>
            <a:solidFill>
              <a:srgbClr val="008000"/>
            </a:solidFill>
          </a:ln>
        </p:spPr>
        <p:txBody>
          <a:bodyPr wrap="none" lIns="78629" tIns="39315" rIns="78629" bIns="39315">
            <a:prstTxWarp prst="textNoShape">
              <a:avLst/>
            </a:prstTxWarp>
          </a:bodyPr>
          <a:lstStyle/>
          <a:p>
            <a:r>
              <a:rPr lang="en-US" sz="700" dirty="0">
                <a:solidFill>
                  <a:srgbClr val="120C80"/>
                </a:solidFill>
              </a:rPr>
              <a:t>STORE_CAD</a:t>
            </a:r>
          </a:p>
        </p:txBody>
      </p:sp>
      <p:cxnSp>
        <p:nvCxnSpPr>
          <p:cNvPr id="31793" name="Elbow Connector 139"/>
          <p:cNvCxnSpPr>
            <a:cxnSpLocks noChangeShapeType="1"/>
            <a:stCxn id="39" idx="2"/>
            <a:endCxn id="58" idx="0"/>
          </p:cNvCxnSpPr>
          <p:nvPr/>
        </p:nvCxnSpPr>
        <p:spPr bwMode="auto">
          <a:xfrm rot="16200000" flipH="1">
            <a:off x="3811842" y="2134873"/>
            <a:ext cx="602288" cy="244629"/>
          </a:xfrm>
          <a:prstGeom prst="bentConnector3">
            <a:avLst>
              <a:gd name="adj1" fmla="val 50000"/>
            </a:avLst>
          </a:prstGeom>
          <a:noFill/>
          <a:ln w="31750">
            <a:solidFill>
              <a:srgbClr val="008000"/>
            </a:solidFill>
            <a:round/>
            <a:headEnd/>
            <a:tailEnd type="stealth" w="med" len="med"/>
          </a:ln>
        </p:spPr>
      </p:cxnSp>
      <p:sp>
        <p:nvSpPr>
          <p:cNvPr id="58" name="Rounded Rectangle 57"/>
          <p:cNvSpPr/>
          <p:nvPr/>
        </p:nvSpPr>
        <p:spPr bwMode="auto">
          <a:xfrm>
            <a:off x="3963789" y="2558331"/>
            <a:ext cx="543022" cy="133842"/>
          </a:xfrm>
          <a:prstGeom prst="roundRect">
            <a:avLst/>
          </a:prstGeom>
          <a:solidFill>
            <a:schemeClr val="accent6">
              <a:lumMod val="20000"/>
              <a:lumOff val="80000"/>
            </a:schemeClr>
          </a:solidFill>
          <a:ln w="38100" cap="flat" cmpd="dbl" algn="ctr">
            <a:solidFill>
              <a:srgbClr val="7030A0"/>
            </a:solidFill>
            <a:prstDash val="solid"/>
            <a:round/>
            <a:headEnd type="none" w="med" len="med"/>
            <a:tailEnd type="arrow" w="med" len="med"/>
          </a:ln>
          <a:effectLst/>
        </p:spPr>
        <p:txBody>
          <a:bodyPr lIns="0" tIns="0" rIns="30956" bIns="40243" anchor="ctr">
            <a:prstTxWarp prst="textNoShape">
              <a:avLst/>
            </a:prstTxWarp>
          </a:bodyPr>
          <a:lstStyle/>
          <a:p>
            <a:pPr algn="ctr">
              <a:spcBef>
                <a:spcPct val="50000"/>
              </a:spcBef>
            </a:pPr>
            <a:r>
              <a:rPr lang="en-US" sz="700" dirty="0">
                <a:solidFill>
                  <a:srgbClr val="262673"/>
                </a:solidFill>
              </a:rPr>
              <a:t>Location 1</a:t>
            </a:r>
          </a:p>
        </p:txBody>
      </p:sp>
      <p:sp>
        <p:nvSpPr>
          <p:cNvPr id="59" name="TextBox 58"/>
          <p:cNvSpPr txBox="1"/>
          <p:nvPr/>
        </p:nvSpPr>
        <p:spPr>
          <a:xfrm>
            <a:off x="3963789" y="2692174"/>
            <a:ext cx="1935522" cy="514454"/>
          </a:xfrm>
          <a:prstGeom prst="rect">
            <a:avLst/>
          </a:prstGeom>
          <a:solidFill>
            <a:schemeClr val="accent6">
              <a:lumMod val="20000"/>
              <a:lumOff val="80000"/>
            </a:schemeClr>
          </a:solidFill>
          <a:ln w="38100" cap="flat" cmpd="dbl" algn="ctr">
            <a:solidFill>
              <a:srgbClr val="7030A0"/>
            </a:solidFill>
            <a:prstDash val="solid"/>
            <a:round/>
            <a:headEnd type="none" w="med" len="med"/>
            <a:tailEnd type="arrow" w="med" len="med"/>
          </a:ln>
          <a:effectLst/>
        </p:spPr>
        <p:txBody>
          <a:bodyPr lIns="30956" tIns="0" rIns="30956" bIns="40243" anchor="ctr">
            <a:prstTxWarp prst="textNoShape">
              <a:avLst/>
            </a:prstTxWarp>
          </a:bodyPr>
          <a:lstStyle/>
          <a:p>
            <a:pPr>
              <a:spcBef>
                <a:spcPct val="50000"/>
              </a:spcBef>
              <a:tabLst>
                <a:tab pos="308511" algn="l"/>
              </a:tabLst>
            </a:pPr>
            <a:r>
              <a:rPr lang="en-US" sz="700" dirty="0">
                <a:solidFill>
                  <a:srgbClr val="262673"/>
                </a:solidFill>
              </a:rPr>
              <a:t>Name : </a:t>
            </a:r>
            <a:r>
              <a:rPr lang="en-US" sz="700" dirty="0" err="1">
                <a:solidFill>
                  <a:srgbClr val="262673"/>
                </a:solidFill>
              </a:rPr>
              <a:t>Remote_Loc</a:t>
            </a:r>
            <a:endParaRPr lang="en-US" sz="700" dirty="0">
              <a:solidFill>
                <a:srgbClr val="262673"/>
              </a:solidFill>
            </a:endParaRPr>
          </a:p>
          <a:p>
            <a:pPr>
              <a:spcBef>
                <a:spcPct val="50000"/>
              </a:spcBef>
              <a:tabLst>
                <a:tab pos="308511" algn="l"/>
              </a:tabLst>
            </a:pPr>
            <a:r>
              <a:rPr lang="en-US" sz="700" dirty="0">
                <a:solidFill>
                  <a:srgbClr val="262673"/>
                </a:solidFill>
              </a:rPr>
              <a:t>Path : 	</a:t>
            </a:r>
            <a:r>
              <a:rPr lang="fr-FR" sz="700" dirty="0">
                <a:solidFill>
                  <a:srgbClr val="262673"/>
                </a:solidFill>
              </a:rPr>
              <a:t>&lt;</a:t>
            </a:r>
            <a:r>
              <a:rPr lang="fr-FR" sz="700" dirty="0" err="1">
                <a:solidFill>
                  <a:srgbClr val="262673"/>
                </a:solidFill>
              </a:rPr>
              <a:t>Client_Destination</a:t>
            </a:r>
            <a:r>
              <a:rPr lang="fr-FR" sz="700" dirty="0">
                <a:solidFill>
                  <a:srgbClr val="262673"/>
                </a:solidFill>
              </a:rPr>
              <a:t>&gt;\Location</a:t>
            </a:r>
          </a:p>
          <a:p>
            <a:pPr>
              <a:spcBef>
                <a:spcPct val="50000"/>
              </a:spcBef>
              <a:tabLst>
                <a:tab pos="308511" algn="l"/>
              </a:tabLst>
            </a:pPr>
            <a:r>
              <a:rPr lang="en-US" sz="700" dirty="0">
                <a:solidFill>
                  <a:srgbClr val="262673"/>
                </a:solidFill>
              </a:rPr>
              <a:t>URL : 	http://&lt;FCS_HOST&gt;:&lt;PORT&gt;/</a:t>
            </a:r>
            <a:r>
              <a:rPr lang="en-US" sz="700" dirty="0" err="1">
                <a:solidFill>
                  <a:srgbClr val="262673"/>
                </a:solidFill>
              </a:rPr>
              <a:t>ematrix</a:t>
            </a:r>
            <a:endParaRPr lang="en-US" sz="700" dirty="0">
              <a:solidFill>
                <a:srgbClr val="262673"/>
              </a:solidFill>
            </a:endParaRPr>
          </a:p>
        </p:txBody>
      </p:sp>
      <p:pic>
        <p:nvPicPr>
          <p:cNvPr id="31796" name="Picture 4"/>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3789055" y="2998894"/>
            <a:ext cx="267478" cy="334605"/>
          </a:xfrm>
          <a:prstGeom prst="rect">
            <a:avLst/>
          </a:prstGeom>
          <a:noFill/>
          <a:ln w="9525">
            <a:noFill/>
            <a:miter lim="800000"/>
            <a:headEnd/>
            <a:tailEnd/>
          </a:ln>
        </p:spPr>
      </p:pic>
      <p:sp>
        <p:nvSpPr>
          <p:cNvPr id="160" name="Folded Corner 159"/>
          <p:cNvSpPr/>
          <p:nvPr/>
        </p:nvSpPr>
        <p:spPr bwMode="auto">
          <a:xfrm>
            <a:off x="1022870" y="3762908"/>
            <a:ext cx="1032279" cy="803051"/>
          </a:xfrm>
          <a:prstGeom prst="foldedCorner">
            <a:avLst>
              <a:gd name="adj" fmla="val 21554"/>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77391" tIns="40243" rIns="30956" bIns="40243">
            <a:prstTxWarp prst="textNoShape">
              <a:avLst/>
            </a:prstTxWarp>
          </a:bodyPr>
          <a:lstStyle/>
          <a:p>
            <a:pPr>
              <a:spcBef>
                <a:spcPct val="50000"/>
              </a:spcBef>
            </a:pPr>
            <a:endParaRPr lang="en-US" sz="1500" dirty="0">
              <a:solidFill>
                <a:srgbClr val="120C80"/>
              </a:solidFill>
            </a:endParaRPr>
          </a:p>
        </p:txBody>
      </p:sp>
      <p:pic>
        <p:nvPicPr>
          <p:cNvPr id="31798" name="Picture 52" descr="BlueUser"/>
          <p:cNvPicPr>
            <a:picLocks noChangeAspect="1" noChangeArrowheads="1"/>
          </p:cNvPicPr>
          <p:nvPr/>
        </p:nvPicPr>
        <p:blipFill>
          <a:blip r:embed="rId7"/>
          <a:srcRect/>
          <a:stretch>
            <a:fillRect/>
          </a:stretch>
        </p:blipFill>
        <p:spPr bwMode="auto">
          <a:xfrm>
            <a:off x="700283" y="3629066"/>
            <a:ext cx="435493" cy="457293"/>
          </a:xfrm>
          <a:prstGeom prst="rect">
            <a:avLst/>
          </a:prstGeom>
          <a:noFill/>
          <a:ln w="9525">
            <a:noFill/>
            <a:miter lim="800000"/>
            <a:headEnd/>
            <a:tailEnd/>
          </a:ln>
        </p:spPr>
      </p:pic>
      <p:sp>
        <p:nvSpPr>
          <p:cNvPr id="163" name="TextBox 162"/>
          <p:cNvSpPr txBox="1"/>
          <p:nvPr/>
        </p:nvSpPr>
        <p:spPr>
          <a:xfrm>
            <a:off x="1087388" y="3896749"/>
            <a:ext cx="516139"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r>
              <a:rPr lang="en-US" sz="700" dirty="0">
                <a:solidFill>
                  <a:srgbClr val="120C80"/>
                </a:solidFill>
              </a:rPr>
              <a:t>Name</a:t>
            </a:r>
          </a:p>
        </p:txBody>
      </p:sp>
      <p:sp>
        <p:nvSpPr>
          <p:cNvPr id="164" name="TextBox 163"/>
          <p:cNvSpPr txBox="1"/>
          <p:nvPr/>
        </p:nvSpPr>
        <p:spPr>
          <a:xfrm>
            <a:off x="1087388" y="4097512"/>
            <a:ext cx="516139"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69" name="TextBox 168"/>
          <p:cNvSpPr txBox="1"/>
          <p:nvPr/>
        </p:nvSpPr>
        <p:spPr>
          <a:xfrm>
            <a:off x="1603527" y="3896749"/>
            <a:ext cx="387104"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r>
              <a:rPr lang="en-US" sz="700" dirty="0">
                <a:solidFill>
                  <a:srgbClr val="120C80"/>
                </a:solidFill>
              </a:rPr>
              <a:t>John</a:t>
            </a:r>
          </a:p>
        </p:txBody>
      </p:sp>
      <p:grpSp>
        <p:nvGrpSpPr>
          <p:cNvPr id="29" name="Group 187"/>
          <p:cNvGrpSpPr>
            <a:grpSpLocks/>
          </p:cNvGrpSpPr>
          <p:nvPr/>
        </p:nvGrpSpPr>
        <p:grpSpPr bwMode="auto">
          <a:xfrm>
            <a:off x="1151905" y="4165827"/>
            <a:ext cx="186831" cy="40432"/>
            <a:chOff x="1894681" y="4873283"/>
            <a:chExt cx="219891" cy="47058"/>
          </a:xfrm>
        </p:grpSpPr>
        <p:sp>
          <p:nvSpPr>
            <p:cNvPr id="31810" name="Oval 169"/>
            <p:cNvSpPr>
              <a:spLocks noChangeArrowheads="1"/>
            </p:cNvSpPr>
            <p:nvPr/>
          </p:nvSpPr>
          <p:spPr bwMode="auto">
            <a:xfrm>
              <a:off x="1894681"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11" name="Oval 170"/>
            <p:cNvSpPr>
              <a:spLocks noChangeArrowheads="1"/>
            </p:cNvSpPr>
            <p:nvPr/>
          </p:nvSpPr>
          <p:spPr bwMode="auto">
            <a:xfrm>
              <a:off x="1981765"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sp>
          <p:nvSpPr>
            <p:cNvPr id="31812" name="Oval 171"/>
            <p:cNvSpPr>
              <a:spLocks noChangeArrowheads="1"/>
            </p:cNvSpPr>
            <p:nvPr/>
          </p:nvSpPr>
          <p:spPr bwMode="auto">
            <a:xfrm>
              <a:off x="2068853" y="4873283"/>
              <a:ext cx="45719" cy="47058"/>
            </a:xfrm>
            <a:prstGeom prst="ellipse">
              <a:avLst/>
            </a:prstGeom>
            <a:noFill/>
            <a:ln w="9525">
              <a:solidFill>
                <a:schemeClr val="tx1"/>
              </a:solidFill>
              <a:round/>
              <a:headEnd/>
              <a:tailEnd type="arrow" w="med" len="med"/>
            </a:ln>
          </p:spPr>
          <p:txBody>
            <a:bodyPr lIns="90000" tIns="46800" rIns="36000" bIns="46800">
              <a:prstTxWarp prst="textNoShape">
                <a:avLst/>
              </a:prstTxWarp>
            </a:bodyPr>
            <a:lstStyle/>
            <a:p>
              <a:pPr>
                <a:spcBef>
                  <a:spcPct val="50000"/>
                </a:spcBef>
              </a:pPr>
              <a:endParaRPr lang="en-US" sz="1500" dirty="0">
                <a:solidFill>
                  <a:srgbClr val="120C80"/>
                </a:solidFill>
              </a:endParaRPr>
            </a:p>
          </p:txBody>
        </p:sp>
      </p:grpSp>
      <p:sp>
        <p:nvSpPr>
          <p:cNvPr id="31803" name="Rounded Rectangle 95"/>
          <p:cNvSpPr>
            <a:spLocks noChangeArrowheads="1"/>
          </p:cNvSpPr>
          <p:nvPr/>
        </p:nvSpPr>
        <p:spPr bwMode="auto">
          <a:xfrm>
            <a:off x="3660020" y="4097512"/>
            <a:ext cx="903244" cy="267684"/>
          </a:xfrm>
          <a:prstGeom prst="roundRect">
            <a:avLst>
              <a:gd name="adj" fmla="val 50000"/>
            </a:avLst>
          </a:prstGeom>
          <a:noFill/>
          <a:ln w="9525">
            <a:solidFill>
              <a:srgbClr val="FF6600"/>
            </a:solidFill>
            <a:round/>
            <a:headEnd/>
            <a:tailEnd type="arrow" w="med" len="med"/>
          </a:ln>
        </p:spPr>
        <p:txBody>
          <a:bodyPr lIns="77391" tIns="40243" rIns="30956" bIns="40243">
            <a:prstTxWarp prst="textNoShape">
              <a:avLst/>
            </a:prstTxWarp>
          </a:bodyPr>
          <a:lstStyle/>
          <a:p>
            <a:pPr>
              <a:spcBef>
                <a:spcPct val="50000"/>
              </a:spcBef>
            </a:pPr>
            <a:r>
              <a:rPr lang="en-US" sz="1000" dirty="0" err="1">
                <a:solidFill>
                  <a:srgbClr val="FF6600"/>
                </a:solidFill>
              </a:rPr>
              <a:t>SITE_Ryan</a:t>
            </a:r>
            <a:endParaRPr lang="en-US" sz="1000" dirty="0">
              <a:solidFill>
                <a:srgbClr val="FF6600"/>
              </a:solidFill>
            </a:endParaRPr>
          </a:p>
        </p:txBody>
      </p:sp>
      <p:sp>
        <p:nvSpPr>
          <p:cNvPr id="31804" name="Rounded Rectangle 136"/>
          <p:cNvSpPr>
            <a:spLocks noChangeArrowheads="1"/>
          </p:cNvSpPr>
          <p:nvPr/>
        </p:nvSpPr>
        <p:spPr bwMode="auto">
          <a:xfrm>
            <a:off x="3151945" y="4748596"/>
            <a:ext cx="2903284" cy="458688"/>
          </a:xfrm>
          <a:prstGeom prst="roundRect">
            <a:avLst>
              <a:gd name="adj" fmla="val 50000"/>
            </a:avLst>
          </a:prstGeom>
          <a:solidFill>
            <a:schemeClr val="bg1"/>
          </a:solidFill>
          <a:ln w="44450" cmpd="dbl">
            <a:solidFill>
              <a:schemeClr val="accent2"/>
            </a:solidFill>
            <a:round/>
            <a:headEnd/>
            <a:tailEnd type="arrow" w="med" len="med"/>
          </a:ln>
        </p:spPr>
        <p:txBody>
          <a:bodyPr lIns="77391" tIns="40243" rIns="30956" bIns="40243">
            <a:prstTxWarp prst="textNoShape">
              <a:avLst/>
            </a:prstTxWarp>
          </a:bodyPr>
          <a:lstStyle/>
          <a:p>
            <a:pPr algn="ctr">
              <a:spcBef>
                <a:spcPct val="50000"/>
              </a:spcBef>
            </a:pPr>
            <a:r>
              <a:rPr lang="en-US" sz="1500" dirty="0">
                <a:solidFill>
                  <a:srgbClr val="120C80"/>
                </a:solidFill>
              </a:rPr>
              <a:t>Master Collaboration Server</a:t>
            </a:r>
          </a:p>
        </p:txBody>
      </p:sp>
      <p:sp>
        <p:nvSpPr>
          <p:cNvPr id="162" name="Rounded Rectangle 161"/>
          <p:cNvSpPr/>
          <p:nvPr/>
        </p:nvSpPr>
        <p:spPr bwMode="auto">
          <a:xfrm>
            <a:off x="1022870" y="3562145"/>
            <a:ext cx="838726" cy="200763"/>
          </a:xfrm>
          <a:prstGeom prst="roundRect">
            <a:avLst/>
          </a:prstGeom>
          <a:solidFill>
            <a:schemeClr val="accent1"/>
          </a:solidFill>
          <a:ln w="31750" cap="flat" cmpd="dbl" algn="ctr">
            <a:solidFill>
              <a:schemeClr val="accent2">
                <a:lumMod val="75000"/>
              </a:schemeClr>
            </a:solidFill>
            <a:prstDash val="solid"/>
            <a:round/>
            <a:headEnd type="none" w="med" len="med"/>
            <a:tailEnd type="none" w="med" len="med"/>
          </a:ln>
          <a:effectLst/>
        </p:spPr>
        <p:txBody>
          <a:bodyPr lIns="77391" tIns="40243" rIns="30956" bIns="40243">
            <a:prstTxWarp prst="textNoShape">
              <a:avLst/>
            </a:prstTxWarp>
          </a:bodyPr>
          <a:lstStyle/>
          <a:p>
            <a:pPr>
              <a:spcBef>
                <a:spcPct val="50000"/>
              </a:spcBef>
            </a:pPr>
            <a:r>
              <a:rPr lang="en-US" sz="700" dirty="0" err="1">
                <a:solidFill>
                  <a:srgbClr val="120C80"/>
                </a:solidFill>
              </a:rPr>
              <a:t>User_Designer</a:t>
            </a:r>
            <a:endParaRPr lang="en-US" sz="700" dirty="0">
              <a:solidFill>
                <a:srgbClr val="120C80"/>
              </a:solidFill>
            </a:endParaRPr>
          </a:p>
          <a:p>
            <a:pPr>
              <a:spcBef>
                <a:spcPct val="50000"/>
              </a:spcBef>
            </a:pPr>
            <a:endParaRPr lang="en-US" sz="700" dirty="0">
              <a:solidFill>
                <a:srgbClr val="120C80"/>
              </a:solidFill>
            </a:endParaRPr>
          </a:p>
        </p:txBody>
      </p:sp>
      <p:sp>
        <p:nvSpPr>
          <p:cNvPr id="173" name="TextBox 172"/>
          <p:cNvSpPr txBox="1"/>
          <p:nvPr/>
        </p:nvSpPr>
        <p:spPr>
          <a:xfrm>
            <a:off x="1603527" y="4097512"/>
            <a:ext cx="387104"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91" name="TextBox 190"/>
          <p:cNvSpPr txBox="1"/>
          <p:nvPr/>
        </p:nvSpPr>
        <p:spPr>
          <a:xfrm>
            <a:off x="1603527" y="4298275"/>
            <a:ext cx="193552" cy="200763"/>
          </a:xfrm>
          <a:prstGeom prst="rect">
            <a:avLst/>
          </a:prstGeom>
          <a:noFill/>
          <a:ln>
            <a:solidFill>
              <a:schemeClr val="accent2">
                <a:lumMod val="75000"/>
              </a:schemeClr>
            </a:solidFill>
          </a:ln>
        </p:spPr>
        <p:txBody>
          <a:bodyPr wrap="none" lIns="78629" tIns="39315" rIns="78629" bIns="39315">
            <a:prstTxWarp prst="textNoShape">
              <a:avLst/>
            </a:prstTxWarp>
          </a:bodyPr>
          <a:lstStyle/>
          <a:p>
            <a:endParaRPr lang="en-US" sz="700" dirty="0">
              <a:solidFill>
                <a:srgbClr val="120C80"/>
              </a:solidFill>
            </a:endParaRPr>
          </a:p>
        </p:txBody>
      </p:sp>
      <p:sp>
        <p:nvSpPr>
          <p:cNvPr id="192" name="Oval 191"/>
          <p:cNvSpPr/>
          <p:nvPr/>
        </p:nvSpPr>
        <p:spPr bwMode="auto">
          <a:xfrm>
            <a:off x="1668045" y="4365196"/>
            <a:ext cx="64517" cy="66921"/>
          </a:xfrm>
          <a:prstGeom prst="ellipse">
            <a:avLst/>
          </a:prstGeom>
          <a:solidFill>
            <a:srgbClr val="7030A0"/>
          </a:solidFill>
          <a:ln w="9525" cap="flat" cmpd="sng" algn="ctr">
            <a:solidFill>
              <a:schemeClr val="accent6">
                <a:lumMod val="75000"/>
              </a:schemeClr>
            </a:solidFill>
            <a:prstDash val="solid"/>
            <a:round/>
            <a:headEnd type="none" w="med" len="med"/>
            <a:tailEnd type="arrow" w="med" len="med"/>
          </a:ln>
          <a:effectLst/>
        </p:spPr>
        <p:txBody>
          <a:bodyPr lIns="77391" tIns="40243" rIns="30956" bIns="40243">
            <a:prstTxWarp prst="textNoShape">
              <a:avLst/>
            </a:prstTxWarp>
          </a:bodyPr>
          <a:lstStyle/>
          <a:p>
            <a:pPr>
              <a:spcBef>
                <a:spcPct val="50000"/>
              </a:spcBef>
            </a:pPr>
            <a:endParaRPr lang="en-US" sz="1500" dirty="0">
              <a:solidFill>
                <a:srgbClr val="120C80"/>
              </a:solidFill>
            </a:endParaRPr>
          </a:p>
        </p:txBody>
      </p:sp>
      <p:cxnSp>
        <p:nvCxnSpPr>
          <p:cNvPr id="31809" name="Elbow Connector 192"/>
          <p:cNvCxnSpPr>
            <a:cxnSpLocks noChangeShapeType="1"/>
            <a:stCxn id="191" idx="3"/>
            <a:endCxn id="31803" idx="1"/>
          </p:cNvCxnSpPr>
          <p:nvPr/>
        </p:nvCxnSpPr>
        <p:spPr bwMode="auto">
          <a:xfrm flipV="1">
            <a:off x="1797080" y="4231354"/>
            <a:ext cx="1862940" cy="167302"/>
          </a:xfrm>
          <a:prstGeom prst="bentConnector3">
            <a:avLst>
              <a:gd name="adj1" fmla="val 50000"/>
            </a:avLst>
          </a:prstGeom>
          <a:noFill/>
          <a:ln w="31750">
            <a:solidFill>
              <a:srgbClr val="7030A0"/>
            </a:solidFill>
            <a:round/>
            <a:headEnd/>
            <a:tailEnd type="stealth"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8"/>
          <p:cNvSpPr>
            <a:spLocks noChangeArrowheads="1"/>
          </p:cNvSpPr>
          <p:nvPr/>
        </p:nvSpPr>
        <p:spPr bwMode="auto">
          <a:xfrm>
            <a:off x="2036763" y="4021138"/>
            <a:ext cx="6289675" cy="881062"/>
          </a:xfrm>
          <a:prstGeom prst="rect">
            <a:avLst/>
          </a:prstGeom>
          <a:solidFill>
            <a:srgbClr val="00B8FF"/>
          </a:solidFill>
          <a:ln w="28440" algn="ctr">
            <a:solidFill>
              <a:srgbClr val="000000"/>
            </a:solidFill>
            <a:round/>
            <a:headEnd/>
            <a:tailEnd type="arrow" w="med" len="med"/>
          </a:ln>
        </p:spPr>
        <p:txBody>
          <a:bodyPr/>
          <a:lstStyle/>
          <a:p>
            <a:pPr>
              <a:buClr>
                <a:srgbClr val="000000"/>
              </a:buClr>
              <a:buSzPct val="100000"/>
              <a:buFont typeface="Arial" pitchFamily="34" charset="0"/>
              <a:buNone/>
            </a:pPr>
            <a:endParaRPr lang="en-US" sz="1800">
              <a:ea typeface="SimSun" charset="-122"/>
            </a:endParaRPr>
          </a:p>
        </p:txBody>
      </p:sp>
      <p:sp>
        <p:nvSpPr>
          <p:cNvPr id="31747" name="Rectangle 27"/>
          <p:cNvSpPr>
            <a:spLocks noChangeArrowheads="1"/>
          </p:cNvSpPr>
          <p:nvPr/>
        </p:nvSpPr>
        <p:spPr bwMode="auto">
          <a:xfrm>
            <a:off x="2028825" y="2676525"/>
            <a:ext cx="6289675" cy="881063"/>
          </a:xfrm>
          <a:prstGeom prst="rect">
            <a:avLst/>
          </a:prstGeom>
          <a:solidFill>
            <a:srgbClr val="00B8FF"/>
          </a:solidFill>
          <a:ln w="28440" algn="ctr">
            <a:solidFill>
              <a:srgbClr val="000000"/>
            </a:solidFill>
            <a:round/>
            <a:headEnd/>
            <a:tailEnd type="arrow" w="med" len="med"/>
          </a:ln>
        </p:spPr>
        <p:txBody>
          <a:bodyPr/>
          <a:lstStyle/>
          <a:p>
            <a:pPr>
              <a:buClr>
                <a:srgbClr val="000000"/>
              </a:buClr>
              <a:buSzPct val="100000"/>
              <a:buFont typeface="Arial" pitchFamily="34" charset="0"/>
              <a:buNone/>
            </a:pPr>
            <a:endParaRPr lang="en-US" sz="1800">
              <a:ea typeface="SimSun" charset="-122"/>
            </a:endParaRPr>
          </a:p>
        </p:txBody>
      </p:sp>
      <p:sp>
        <p:nvSpPr>
          <p:cNvPr id="31748" name="Title 1"/>
          <p:cNvSpPr>
            <a:spLocks noGrp="1"/>
          </p:cNvSpPr>
          <p:nvPr>
            <p:ph type="title"/>
          </p:nvPr>
        </p:nvSpPr>
        <p:spPr>
          <a:xfrm>
            <a:off x="712788" y="152400"/>
            <a:ext cx="8226425" cy="447675"/>
          </a:xfrm>
        </p:spPr>
        <p:txBody>
          <a:bodyPr/>
          <a:lstStyle/>
          <a:p>
            <a:r>
              <a:rPr lang="en-US" smtClean="0"/>
              <a:t>3 Scenarios</a:t>
            </a:r>
          </a:p>
        </p:txBody>
      </p:sp>
      <p:sp>
        <p:nvSpPr>
          <p:cNvPr id="31749" name="Rectangle 3"/>
          <p:cNvSpPr>
            <a:spLocks noChangeArrowheads="1"/>
          </p:cNvSpPr>
          <p:nvPr/>
        </p:nvSpPr>
        <p:spPr bwMode="auto">
          <a:xfrm>
            <a:off x="2141538" y="736600"/>
            <a:ext cx="1862137" cy="623888"/>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1</a:t>
            </a:r>
            <a:br>
              <a:rPr lang="en-US" sz="1800">
                <a:ea typeface="SimSun" charset="-122"/>
              </a:rPr>
            </a:br>
            <a:r>
              <a:rPr lang="en-US" sz="1800">
                <a:ea typeface="SimSun" charset="-122"/>
              </a:rPr>
              <a:t>(LOCATION 1)</a:t>
            </a:r>
          </a:p>
        </p:txBody>
      </p:sp>
      <p:sp>
        <p:nvSpPr>
          <p:cNvPr id="31750" name="Flowchart: Magnetic Disk 5"/>
          <p:cNvSpPr>
            <a:spLocks noChangeArrowheads="1"/>
          </p:cNvSpPr>
          <p:nvPr/>
        </p:nvSpPr>
        <p:spPr bwMode="auto">
          <a:xfrm>
            <a:off x="4549775" y="1238250"/>
            <a:ext cx="1338263" cy="490538"/>
          </a:xfrm>
          <a:prstGeom prst="flowChartMagneticDisk">
            <a:avLst/>
          </a:prstGeom>
          <a:solidFill>
            <a:srgbClr val="B2DAF4"/>
          </a:solidFill>
          <a:ln w="28440" algn="ctr">
            <a:solidFill>
              <a:srgbClr val="000000"/>
            </a:solidFill>
            <a:round/>
            <a:headEnd/>
            <a:tailEnd/>
          </a:ln>
        </p:spPr>
        <p:txBody>
          <a:bodyPr/>
          <a:lstStyle/>
          <a:p>
            <a:pPr algn="ctr">
              <a:buClr>
                <a:srgbClr val="000000"/>
              </a:buClr>
              <a:buSzPct val="100000"/>
              <a:buFont typeface="Arial" pitchFamily="34" charset="0"/>
              <a:buNone/>
            </a:pPr>
            <a:endParaRPr lang="en-US" sz="1800">
              <a:ea typeface="SimSun" charset="-122"/>
            </a:endParaRPr>
          </a:p>
        </p:txBody>
      </p:sp>
      <p:sp>
        <p:nvSpPr>
          <p:cNvPr id="31751" name="TextBox 6"/>
          <p:cNvSpPr txBox="1">
            <a:spLocks noChangeArrowheads="1"/>
          </p:cNvSpPr>
          <p:nvPr/>
        </p:nvSpPr>
        <p:spPr bwMode="auto">
          <a:xfrm>
            <a:off x="401638" y="914400"/>
            <a:ext cx="1384300" cy="461963"/>
          </a:xfrm>
          <a:prstGeom prst="rect">
            <a:avLst/>
          </a:prstGeom>
          <a:noFill/>
          <a:ln w="9525">
            <a:noFill/>
            <a:miter lim="800000"/>
            <a:headEnd/>
            <a:tailEnd/>
          </a:ln>
        </p:spPr>
        <p:txBody>
          <a:bodyPr wrap="none">
            <a:spAutoFit/>
          </a:bodyPr>
          <a:lstStyle/>
          <a:p>
            <a:r>
              <a:rPr lang="en-US"/>
              <a:t>Capacity</a:t>
            </a:r>
          </a:p>
        </p:txBody>
      </p:sp>
      <p:sp>
        <p:nvSpPr>
          <p:cNvPr id="31752" name="Rectangle 7"/>
          <p:cNvSpPr>
            <a:spLocks noChangeArrowheads="1"/>
          </p:cNvSpPr>
          <p:nvPr/>
        </p:nvSpPr>
        <p:spPr bwMode="auto">
          <a:xfrm>
            <a:off x="2125663" y="1435100"/>
            <a:ext cx="1862137" cy="623888"/>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2</a:t>
            </a:r>
            <a:br>
              <a:rPr lang="en-US" sz="1800">
                <a:ea typeface="SimSun" charset="-122"/>
              </a:rPr>
            </a:br>
            <a:r>
              <a:rPr lang="en-US" sz="1800">
                <a:ea typeface="SimSun" charset="-122"/>
              </a:rPr>
              <a:t>(LOCATION 2)</a:t>
            </a:r>
          </a:p>
        </p:txBody>
      </p:sp>
      <p:cxnSp>
        <p:nvCxnSpPr>
          <p:cNvPr id="31753" name="Straight Arrow Connector 9"/>
          <p:cNvCxnSpPr>
            <a:cxnSpLocks noChangeShapeType="1"/>
            <a:stCxn id="31750" idx="2"/>
            <a:endCxn id="31749" idx="3"/>
          </p:cNvCxnSpPr>
          <p:nvPr/>
        </p:nvCxnSpPr>
        <p:spPr bwMode="auto">
          <a:xfrm rot="10800000">
            <a:off x="4003675" y="1047750"/>
            <a:ext cx="546100" cy="434975"/>
          </a:xfrm>
          <a:prstGeom prst="straightConnector1">
            <a:avLst/>
          </a:prstGeom>
          <a:noFill/>
          <a:ln w="28440" algn="ctr">
            <a:solidFill>
              <a:srgbClr val="000000"/>
            </a:solidFill>
            <a:round/>
            <a:headEnd/>
            <a:tailEnd type="arrow" w="med" len="med"/>
          </a:ln>
        </p:spPr>
      </p:cxnSp>
      <p:cxnSp>
        <p:nvCxnSpPr>
          <p:cNvPr id="31754" name="Straight Arrow Connector 11"/>
          <p:cNvCxnSpPr>
            <a:cxnSpLocks noChangeShapeType="1"/>
            <a:stCxn id="31750" idx="2"/>
            <a:endCxn id="31752" idx="3"/>
          </p:cNvCxnSpPr>
          <p:nvPr/>
        </p:nvCxnSpPr>
        <p:spPr bwMode="auto">
          <a:xfrm rot="10800000" flipV="1">
            <a:off x="3987800" y="1482725"/>
            <a:ext cx="561975" cy="263525"/>
          </a:xfrm>
          <a:prstGeom prst="straightConnector1">
            <a:avLst/>
          </a:prstGeom>
          <a:noFill/>
          <a:ln w="28440" algn="ctr">
            <a:solidFill>
              <a:srgbClr val="000000"/>
            </a:solidFill>
            <a:round/>
            <a:headEnd/>
            <a:tailEnd type="arrow" w="med" len="med"/>
          </a:ln>
        </p:spPr>
      </p:cxnSp>
      <p:sp>
        <p:nvSpPr>
          <p:cNvPr id="31755" name="TextBox 12"/>
          <p:cNvSpPr txBox="1">
            <a:spLocks noChangeArrowheads="1"/>
          </p:cNvSpPr>
          <p:nvPr/>
        </p:nvSpPr>
        <p:spPr bwMode="auto">
          <a:xfrm>
            <a:off x="222250" y="3367088"/>
            <a:ext cx="1727200" cy="461962"/>
          </a:xfrm>
          <a:prstGeom prst="rect">
            <a:avLst/>
          </a:prstGeom>
          <a:noFill/>
          <a:ln w="9525">
            <a:noFill/>
            <a:miter lim="800000"/>
            <a:headEnd/>
            <a:tailEnd/>
          </a:ln>
        </p:spPr>
        <p:txBody>
          <a:bodyPr wrap="none">
            <a:spAutoFit/>
          </a:bodyPr>
          <a:lstStyle/>
          <a:p>
            <a:r>
              <a:rPr lang="en-US"/>
              <a:t>Distribution</a:t>
            </a:r>
          </a:p>
        </p:txBody>
      </p:sp>
      <p:sp>
        <p:nvSpPr>
          <p:cNvPr id="31756" name="Rectangle 13"/>
          <p:cNvSpPr>
            <a:spLocks noChangeArrowheads="1"/>
          </p:cNvSpPr>
          <p:nvPr/>
        </p:nvSpPr>
        <p:spPr bwMode="auto">
          <a:xfrm>
            <a:off x="2203450" y="2806700"/>
            <a:ext cx="1863725" cy="623888"/>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1</a:t>
            </a:r>
            <a:br>
              <a:rPr lang="en-US" sz="1800">
                <a:ea typeface="SimSun" charset="-122"/>
              </a:rPr>
            </a:br>
            <a:r>
              <a:rPr lang="en-US" sz="1800">
                <a:ea typeface="SimSun" charset="-122"/>
              </a:rPr>
              <a:t>(LOCATION 1)</a:t>
            </a:r>
          </a:p>
        </p:txBody>
      </p:sp>
      <p:sp>
        <p:nvSpPr>
          <p:cNvPr id="31757" name="Flowchart: Magnetic Disk 14"/>
          <p:cNvSpPr>
            <a:spLocks noChangeArrowheads="1"/>
          </p:cNvSpPr>
          <p:nvPr/>
        </p:nvSpPr>
        <p:spPr bwMode="auto">
          <a:xfrm>
            <a:off x="4935538" y="2873375"/>
            <a:ext cx="1338262" cy="490538"/>
          </a:xfrm>
          <a:prstGeom prst="flowChartMagneticDisk">
            <a:avLst/>
          </a:prstGeom>
          <a:solidFill>
            <a:srgbClr val="B2DAF4"/>
          </a:solidFill>
          <a:ln w="28440" algn="ctr">
            <a:solidFill>
              <a:srgbClr val="000000"/>
            </a:solidFill>
            <a:round/>
            <a:headEnd/>
            <a:tailEnd/>
          </a:ln>
        </p:spPr>
        <p:txBody>
          <a:bodyPr/>
          <a:lstStyle/>
          <a:p>
            <a:pPr algn="ctr">
              <a:buClr>
                <a:srgbClr val="000000"/>
              </a:buClr>
              <a:buSzPct val="100000"/>
              <a:buFont typeface="Arial" pitchFamily="34" charset="0"/>
              <a:buNone/>
            </a:pPr>
            <a:endParaRPr lang="en-US" sz="1800">
              <a:ea typeface="SimSun" charset="-122"/>
            </a:endParaRPr>
          </a:p>
        </p:txBody>
      </p:sp>
      <p:cxnSp>
        <p:nvCxnSpPr>
          <p:cNvPr id="31758" name="Straight Arrow Connector 23"/>
          <p:cNvCxnSpPr>
            <a:cxnSpLocks noChangeShapeType="1"/>
            <a:stCxn id="31757" idx="2"/>
            <a:endCxn id="31756" idx="3"/>
          </p:cNvCxnSpPr>
          <p:nvPr/>
        </p:nvCxnSpPr>
        <p:spPr bwMode="auto">
          <a:xfrm rot="10800000">
            <a:off x="4067175" y="3117850"/>
            <a:ext cx="868363" cy="0"/>
          </a:xfrm>
          <a:prstGeom prst="straightConnector1">
            <a:avLst/>
          </a:prstGeom>
          <a:noFill/>
          <a:ln w="28440" algn="ctr">
            <a:solidFill>
              <a:srgbClr val="000000"/>
            </a:solidFill>
            <a:round/>
            <a:headEnd/>
            <a:tailEnd type="arrow" w="med" len="med"/>
          </a:ln>
        </p:spPr>
      </p:cxnSp>
      <p:sp>
        <p:nvSpPr>
          <p:cNvPr id="31759" name="Rectangle 24"/>
          <p:cNvSpPr>
            <a:spLocks noChangeArrowheads="1"/>
          </p:cNvSpPr>
          <p:nvPr/>
        </p:nvSpPr>
        <p:spPr bwMode="auto">
          <a:xfrm>
            <a:off x="2211388" y="4117975"/>
            <a:ext cx="1862137" cy="625475"/>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2</a:t>
            </a:r>
            <a:br>
              <a:rPr lang="en-US" sz="1800">
                <a:ea typeface="SimSun" charset="-122"/>
              </a:rPr>
            </a:br>
            <a:r>
              <a:rPr lang="en-US" sz="1800">
                <a:ea typeface="SimSun" charset="-122"/>
              </a:rPr>
              <a:t>(LOCATION 2)</a:t>
            </a:r>
          </a:p>
        </p:txBody>
      </p:sp>
      <p:sp>
        <p:nvSpPr>
          <p:cNvPr id="31760" name="Flowchart: Magnetic Disk 25"/>
          <p:cNvSpPr>
            <a:spLocks noChangeArrowheads="1"/>
          </p:cNvSpPr>
          <p:nvPr/>
        </p:nvSpPr>
        <p:spPr bwMode="auto">
          <a:xfrm>
            <a:off x="4943475" y="4162425"/>
            <a:ext cx="1338263" cy="609600"/>
          </a:xfrm>
          <a:prstGeom prst="flowChartMagneticDisk">
            <a:avLst/>
          </a:prstGeom>
          <a:solidFill>
            <a:srgbClr val="B2DAF4"/>
          </a:solidFill>
          <a:ln w="28440" algn="ctr">
            <a:solidFill>
              <a:srgbClr val="000000"/>
            </a:solidFill>
            <a:round/>
            <a:headEnd/>
            <a:tailEnd/>
          </a:ln>
        </p:spPr>
        <p:txBody>
          <a:bodyPr/>
          <a:lstStyle/>
          <a:p>
            <a:pPr algn="ctr">
              <a:buClr>
                <a:srgbClr val="000000"/>
              </a:buClr>
              <a:buSzPct val="100000"/>
              <a:buFont typeface="Arial" pitchFamily="34" charset="0"/>
              <a:buNone/>
            </a:pPr>
            <a:endParaRPr lang="en-US" sz="1200">
              <a:ea typeface="SimSun" charset="-122"/>
            </a:endParaRPr>
          </a:p>
        </p:txBody>
      </p:sp>
      <p:cxnSp>
        <p:nvCxnSpPr>
          <p:cNvPr id="31761" name="Straight Arrow Connector 26"/>
          <p:cNvCxnSpPr>
            <a:cxnSpLocks noChangeShapeType="1"/>
            <a:stCxn id="31760" idx="2"/>
            <a:endCxn id="31759" idx="3"/>
          </p:cNvCxnSpPr>
          <p:nvPr/>
        </p:nvCxnSpPr>
        <p:spPr bwMode="auto">
          <a:xfrm rot="10800000">
            <a:off x="4073525" y="4430713"/>
            <a:ext cx="869950" cy="36512"/>
          </a:xfrm>
          <a:prstGeom prst="straightConnector1">
            <a:avLst/>
          </a:prstGeom>
          <a:noFill/>
          <a:ln w="28440" algn="ctr">
            <a:solidFill>
              <a:srgbClr val="000000"/>
            </a:solidFill>
            <a:round/>
            <a:headEnd/>
            <a:tailEnd type="arrow" w="med" len="med"/>
          </a:ln>
        </p:spPr>
      </p:cxnSp>
      <p:sp>
        <p:nvSpPr>
          <p:cNvPr id="31762" name="TextBox 29"/>
          <p:cNvSpPr txBox="1">
            <a:spLocks noChangeArrowheads="1"/>
          </p:cNvSpPr>
          <p:nvPr/>
        </p:nvSpPr>
        <p:spPr bwMode="auto">
          <a:xfrm>
            <a:off x="5630863" y="2208213"/>
            <a:ext cx="971550" cy="461962"/>
          </a:xfrm>
          <a:prstGeom prst="rect">
            <a:avLst/>
          </a:prstGeom>
          <a:noFill/>
          <a:ln w="9525">
            <a:noFill/>
            <a:miter lim="800000"/>
            <a:headEnd/>
            <a:tailEnd/>
          </a:ln>
        </p:spPr>
        <p:txBody>
          <a:bodyPr wrap="none">
            <a:spAutoFit/>
          </a:bodyPr>
          <a:lstStyle/>
          <a:p>
            <a:r>
              <a:rPr lang="en-US"/>
              <a:t>Site 1</a:t>
            </a:r>
          </a:p>
        </p:txBody>
      </p:sp>
      <p:sp>
        <p:nvSpPr>
          <p:cNvPr id="31763" name="TextBox 30"/>
          <p:cNvSpPr txBox="1">
            <a:spLocks noChangeArrowheads="1"/>
          </p:cNvSpPr>
          <p:nvPr/>
        </p:nvSpPr>
        <p:spPr bwMode="auto">
          <a:xfrm>
            <a:off x="5594350" y="3575050"/>
            <a:ext cx="971550" cy="461963"/>
          </a:xfrm>
          <a:prstGeom prst="rect">
            <a:avLst/>
          </a:prstGeom>
          <a:noFill/>
          <a:ln w="9525">
            <a:noFill/>
            <a:miter lim="800000"/>
            <a:headEnd/>
            <a:tailEnd/>
          </a:ln>
        </p:spPr>
        <p:txBody>
          <a:bodyPr wrap="none">
            <a:spAutoFit/>
          </a:bodyPr>
          <a:lstStyle/>
          <a:p>
            <a:r>
              <a:rPr lang="en-US"/>
              <a:t>Site 2</a:t>
            </a:r>
          </a:p>
        </p:txBody>
      </p:sp>
      <p:cxnSp>
        <p:nvCxnSpPr>
          <p:cNvPr id="31764" name="Straight Connector 32"/>
          <p:cNvCxnSpPr>
            <a:cxnSpLocks noChangeShapeType="1"/>
          </p:cNvCxnSpPr>
          <p:nvPr/>
        </p:nvCxnSpPr>
        <p:spPr bwMode="auto">
          <a:xfrm flipV="1">
            <a:off x="568325" y="2185988"/>
            <a:ext cx="7940675" cy="33337"/>
          </a:xfrm>
          <a:prstGeom prst="line">
            <a:avLst/>
          </a:prstGeom>
          <a:noFill/>
          <a:ln w="28440" algn="ctr">
            <a:solidFill>
              <a:srgbClr val="000000"/>
            </a:solidFill>
            <a:round/>
            <a:headEnd/>
            <a:tailEnd/>
          </a:ln>
        </p:spPr>
      </p:cxnSp>
      <p:cxnSp>
        <p:nvCxnSpPr>
          <p:cNvPr id="31765" name="Straight Connector 33"/>
          <p:cNvCxnSpPr>
            <a:cxnSpLocks noChangeShapeType="1"/>
          </p:cNvCxnSpPr>
          <p:nvPr/>
        </p:nvCxnSpPr>
        <p:spPr bwMode="auto">
          <a:xfrm flipV="1">
            <a:off x="374650" y="4970463"/>
            <a:ext cx="7940675" cy="33337"/>
          </a:xfrm>
          <a:prstGeom prst="line">
            <a:avLst/>
          </a:prstGeom>
          <a:noFill/>
          <a:ln w="28440" algn="ctr">
            <a:solidFill>
              <a:srgbClr val="000000"/>
            </a:solidFill>
            <a:round/>
            <a:headEnd/>
            <a:tailEnd/>
          </a:ln>
        </p:spPr>
      </p:cxnSp>
      <p:sp>
        <p:nvSpPr>
          <p:cNvPr id="31766" name="Rectangle 34"/>
          <p:cNvSpPr>
            <a:spLocks noChangeArrowheads="1"/>
          </p:cNvSpPr>
          <p:nvPr/>
        </p:nvSpPr>
        <p:spPr bwMode="auto">
          <a:xfrm>
            <a:off x="2036763" y="5114925"/>
            <a:ext cx="6402387" cy="1587500"/>
          </a:xfrm>
          <a:prstGeom prst="rect">
            <a:avLst/>
          </a:prstGeom>
          <a:solidFill>
            <a:srgbClr val="00B8FF"/>
          </a:solidFill>
          <a:ln w="28440" algn="ctr">
            <a:solidFill>
              <a:srgbClr val="000000"/>
            </a:solidFill>
            <a:round/>
            <a:headEnd/>
            <a:tailEnd type="arrow" w="med" len="med"/>
          </a:ln>
        </p:spPr>
        <p:txBody>
          <a:bodyPr/>
          <a:lstStyle/>
          <a:p>
            <a:pPr>
              <a:buClr>
                <a:srgbClr val="000000"/>
              </a:buClr>
              <a:buSzPct val="100000"/>
              <a:buFont typeface="Arial" pitchFamily="34" charset="0"/>
              <a:buNone/>
            </a:pPr>
            <a:endParaRPr lang="en-US" sz="1800">
              <a:ea typeface="SimSun" charset="-122"/>
            </a:endParaRPr>
          </a:p>
        </p:txBody>
      </p:sp>
      <p:sp>
        <p:nvSpPr>
          <p:cNvPr id="31767" name="Rectangle 35"/>
          <p:cNvSpPr>
            <a:spLocks noChangeArrowheads="1"/>
          </p:cNvSpPr>
          <p:nvPr/>
        </p:nvSpPr>
        <p:spPr bwMode="auto">
          <a:xfrm>
            <a:off x="2278063" y="5222875"/>
            <a:ext cx="1895475" cy="647700"/>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1</a:t>
            </a:r>
            <a:br>
              <a:rPr lang="en-US" sz="1800">
                <a:ea typeface="SimSun" charset="-122"/>
              </a:rPr>
            </a:br>
            <a:r>
              <a:rPr lang="en-US" sz="1800">
                <a:ea typeface="SimSun" charset="-122"/>
              </a:rPr>
              <a:t>(LOCATION 1)</a:t>
            </a:r>
          </a:p>
        </p:txBody>
      </p:sp>
      <p:sp>
        <p:nvSpPr>
          <p:cNvPr id="31768" name="Flowchart: Magnetic Disk 36"/>
          <p:cNvSpPr>
            <a:spLocks noChangeArrowheads="1"/>
          </p:cNvSpPr>
          <p:nvPr/>
        </p:nvSpPr>
        <p:spPr bwMode="auto">
          <a:xfrm>
            <a:off x="5010150" y="5267325"/>
            <a:ext cx="1362075" cy="509588"/>
          </a:xfrm>
          <a:prstGeom prst="flowChartMagneticDisk">
            <a:avLst/>
          </a:prstGeom>
          <a:solidFill>
            <a:srgbClr val="B2DAF4"/>
          </a:solidFill>
          <a:ln w="28440" algn="ctr">
            <a:solidFill>
              <a:srgbClr val="000000"/>
            </a:solidFill>
            <a:round/>
            <a:headEnd/>
            <a:tailEnd/>
          </a:ln>
        </p:spPr>
        <p:txBody>
          <a:bodyPr/>
          <a:lstStyle/>
          <a:p>
            <a:pPr algn="ctr">
              <a:buClr>
                <a:srgbClr val="000000"/>
              </a:buClr>
              <a:buSzPct val="100000"/>
              <a:buFont typeface="Arial" pitchFamily="34" charset="0"/>
              <a:buNone/>
            </a:pPr>
            <a:endParaRPr lang="en-US" sz="1800">
              <a:ea typeface="SimSun" charset="-122"/>
            </a:endParaRPr>
          </a:p>
        </p:txBody>
      </p:sp>
      <p:cxnSp>
        <p:nvCxnSpPr>
          <p:cNvPr id="31769" name="Straight Arrow Connector 37"/>
          <p:cNvCxnSpPr>
            <a:cxnSpLocks noChangeShapeType="1"/>
            <a:stCxn id="31768" idx="2"/>
            <a:endCxn id="31767" idx="3"/>
          </p:cNvCxnSpPr>
          <p:nvPr/>
        </p:nvCxnSpPr>
        <p:spPr bwMode="auto">
          <a:xfrm rot="10800000" flipV="1">
            <a:off x="4173538" y="5521325"/>
            <a:ext cx="836612" cy="25400"/>
          </a:xfrm>
          <a:prstGeom prst="straightConnector1">
            <a:avLst/>
          </a:prstGeom>
          <a:noFill/>
          <a:ln w="28440" algn="ctr">
            <a:solidFill>
              <a:srgbClr val="000000"/>
            </a:solidFill>
            <a:round/>
            <a:headEnd/>
            <a:tailEnd type="arrow" w="med" len="med"/>
          </a:ln>
        </p:spPr>
      </p:cxnSp>
      <p:sp>
        <p:nvSpPr>
          <p:cNvPr id="31770" name="Rectangle 38"/>
          <p:cNvSpPr>
            <a:spLocks noChangeArrowheads="1"/>
          </p:cNvSpPr>
          <p:nvPr/>
        </p:nvSpPr>
        <p:spPr bwMode="auto">
          <a:xfrm>
            <a:off x="2274888" y="5988050"/>
            <a:ext cx="1895475" cy="647700"/>
          </a:xfrm>
          <a:prstGeom prst="rect">
            <a:avLst/>
          </a:prstGeom>
          <a:solidFill>
            <a:srgbClr val="B2DAF4"/>
          </a:solidFill>
          <a:ln w="28440" algn="ctr">
            <a:solidFill>
              <a:srgbClr val="000000"/>
            </a:solidFill>
            <a:round/>
            <a:headEnd/>
            <a:tailEnd type="arrow" w="med" len="med"/>
          </a:ln>
        </p:spPr>
        <p:txBody>
          <a:bodyPr/>
          <a:lstStyle/>
          <a:p>
            <a:pPr>
              <a:buClr>
                <a:srgbClr val="000000"/>
              </a:buClr>
              <a:buSzPct val="100000"/>
              <a:buFont typeface="Arial" pitchFamily="34" charset="0"/>
              <a:buNone/>
            </a:pPr>
            <a:r>
              <a:rPr lang="en-US" sz="1800">
                <a:ea typeface="SimSun" charset="-122"/>
              </a:rPr>
              <a:t>FCS 2</a:t>
            </a:r>
            <a:br>
              <a:rPr lang="en-US" sz="1800">
                <a:ea typeface="SimSun" charset="-122"/>
              </a:rPr>
            </a:br>
            <a:r>
              <a:rPr lang="en-US" sz="1800">
                <a:ea typeface="SimSun" charset="-122"/>
              </a:rPr>
              <a:t>(LOCATION 2)</a:t>
            </a:r>
          </a:p>
        </p:txBody>
      </p:sp>
      <p:sp>
        <p:nvSpPr>
          <p:cNvPr id="31771" name="Flowchart: Magnetic Disk 39"/>
          <p:cNvSpPr>
            <a:spLocks noChangeArrowheads="1"/>
          </p:cNvSpPr>
          <p:nvPr/>
        </p:nvSpPr>
        <p:spPr bwMode="auto">
          <a:xfrm>
            <a:off x="5006975" y="6032500"/>
            <a:ext cx="1362075" cy="509588"/>
          </a:xfrm>
          <a:prstGeom prst="flowChartMagneticDisk">
            <a:avLst/>
          </a:prstGeom>
          <a:solidFill>
            <a:srgbClr val="B2DAF4"/>
          </a:solidFill>
          <a:ln w="28440" algn="ctr">
            <a:solidFill>
              <a:srgbClr val="000000"/>
            </a:solidFill>
            <a:round/>
            <a:headEnd/>
            <a:tailEnd/>
          </a:ln>
        </p:spPr>
        <p:txBody>
          <a:bodyPr/>
          <a:lstStyle/>
          <a:p>
            <a:pPr algn="ctr">
              <a:buClr>
                <a:srgbClr val="000000"/>
              </a:buClr>
              <a:buSzPct val="100000"/>
              <a:buFont typeface="Arial" pitchFamily="34" charset="0"/>
              <a:buNone/>
            </a:pPr>
            <a:endParaRPr lang="en-US" sz="1800">
              <a:ea typeface="SimSun" charset="-122"/>
            </a:endParaRPr>
          </a:p>
        </p:txBody>
      </p:sp>
      <p:cxnSp>
        <p:nvCxnSpPr>
          <p:cNvPr id="31772" name="Straight Arrow Connector 40"/>
          <p:cNvCxnSpPr>
            <a:cxnSpLocks noChangeShapeType="1"/>
            <a:stCxn id="31771" idx="2"/>
            <a:endCxn id="31770" idx="3"/>
          </p:cNvCxnSpPr>
          <p:nvPr/>
        </p:nvCxnSpPr>
        <p:spPr bwMode="auto">
          <a:xfrm rot="10800000" flipV="1">
            <a:off x="4170363" y="6288088"/>
            <a:ext cx="836612" cy="23812"/>
          </a:xfrm>
          <a:prstGeom prst="straightConnector1">
            <a:avLst/>
          </a:prstGeom>
          <a:noFill/>
          <a:ln w="28440" algn="ctr">
            <a:solidFill>
              <a:srgbClr val="000000"/>
            </a:solidFill>
            <a:round/>
            <a:headEnd/>
            <a:tailEnd type="arrow" w="med" len="med"/>
          </a:ln>
        </p:spPr>
      </p:cxnSp>
      <p:sp>
        <p:nvSpPr>
          <p:cNvPr id="31773" name="TextBox 41"/>
          <p:cNvSpPr txBox="1">
            <a:spLocks noChangeArrowheads="1"/>
          </p:cNvSpPr>
          <p:nvPr/>
        </p:nvSpPr>
        <p:spPr bwMode="auto">
          <a:xfrm>
            <a:off x="301625" y="5541963"/>
            <a:ext cx="1672603" cy="461665"/>
          </a:xfrm>
          <a:prstGeom prst="rect">
            <a:avLst/>
          </a:prstGeom>
          <a:noFill/>
          <a:ln w="9525">
            <a:noFill/>
            <a:miter lim="800000"/>
            <a:headEnd/>
            <a:tailEnd/>
          </a:ln>
        </p:spPr>
        <p:txBody>
          <a:bodyPr wrap="none">
            <a:spAutoFit/>
          </a:bodyPr>
          <a:lstStyle/>
          <a:p>
            <a:r>
              <a:rPr lang="en-US" dirty="0"/>
              <a:t>Multi-</a:t>
            </a:r>
            <a:r>
              <a:rPr lang="en-US" dirty="0" smtClean="0"/>
              <a:t>Store</a:t>
            </a:r>
            <a:endParaRPr lang="en-US" dirty="0"/>
          </a:p>
        </p:txBody>
      </p:sp>
      <p:sp>
        <p:nvSpPr>
          <p:cNvPr id="31774" name="TextBox 43"/>
          <p:cNvSpPr txBox="1">
            <a:spLocks noChangeArrowheads="1"/>
          </p:cNvSpPr>
          <p:nvPr/>
        </p:nvSpPr>
        <p:spPr bwMode="auto">
          <a:xfrm>
            <a:off x="6456363" y="1193800"/>
            <a:ext cx="1717675" cy="460375"/>
          </a:xfrm>
          <a:prstGeom prst="rect">
            <a:avLst/>
          </a:prstGeom>
          <a:noFill/>
          <a:ln w="9525">
            <a:noFill/>
            <a:miter lim="800000"/>
            <a:headEnd/>
            <a:tailEnd/>
          </a:ln>
        </p:spPr>
        <p:txBody>
          <a:bodyPr wrap="none">
            <a:spAutoFit/>
          </a:bodyPr>
          <a:lstStyle/>
          <a:p>
            <a:r>
              <a:rPr lang="en-US"/>
              <a:t>(STORE A)</a:t>
            </a:r>
          </a:p>
        </p:txBody>
      </p:sp>
      <p:sp>
        <p:nvSpPr>
          <p:cNvPr id="31775" name="TextBox 45"/>
          <p:cNvSpPr txBox="1">
            <a:spLocks noChangeArrowheads="1"/>
          </p:cNvSpPr>
          <p:nvPr/>
        </p:nvSpPr>
        <p:spPr bwMode="auto">
          <a:xfrm>
            <a:off x="6456363" y="2873375"/>
            <a:ext cx="1717675" cy="461963"/>
          </a:xfrm>
          <a:prstGeom prst="rect">
            <a:avLst/>
          </a:prstGeom>
          <a:noFill/>
          <a:ln w="9525">
            <a:noFill/>
            <a:miter lim="800000"/>
            <a:headEnd/>
            <a:tailEnd/>
          </a:ln>
        </p:spPr>
        <p:txBody>
          <a:bodyPr wrap="none">
            <a:spAutoFit/>
          </a:bodyPr>
          <a:lstStyle/>
          <a:p>
            <a:r>
              <a:rPr lang="en-US"/>
              <a:t>(STORE A)</a:t>
            </a:r>
          </a:p>
        </p:txBody>
      </p:sp>
      <p:sp>
        <p:nvSpPr>
          <p:cNvPr id="31776" name="TextBox 46"/>
          <p:cNvSpPr txBox="1">
            <a:spLocks noChangeArrowheads="1"/>
          </p:cNvSpPr>
          <p:nvPr/>
        </p:nvSpPr>
        <p:spPr bwMode="auto">
          <a:xfrm>
            <a:off x="6456363" y="4241800"/>
            <a:ext cx="1717675" cy="460375"/>
          </a:xfrm>
          <a:prstGeom prst="rect">
            <a:avLst/>
          </a:prstGeom>
          <a:noFill/>
          <a:ln w="9525">
            <a:noFill/>
            <a:miter lim="800000"/>
            <a:headEnd/>
            <a:tailEnd/>
          </a:ln>
        </p:spPr>
        <p:txBody>
          <a:bodyPr wrap="none">
            <a:spAutoFit/>
          </a:bodyPr>
          <a:lstStyle/>
          <a:p>
            <a:r>
              <a:rPr lang="en-US"/>
              <a:t>(STORE A)</a:t>
            </a:r>
          </a:p>
        </p:txBody>
      </p:sp>
      <p:sp>
        <p:nvSpPr>
          <p:cNvPr id="31777" name="TextBox 47"/>
          <p:cNvSpPr txBox="1">
            <a:spLocks noChangeArrowheads="1"/>
          </p:cNvSpPr>
          <p:nvPr/>
        </p:nvSpPr>
        <p:spPr bwMode="auto">
          <a:xfrm>
            <a:off x="6456363" y="5297488"/>
            <a:ext cx="1717675" cy="460375"/>
          </a:xfrm>
          <a:prstGeom prst="rect">
            <a:avLst/>
          </a:prstGeom>
          <a:noFill/>
          <a:ln w="9525">
            <a:noFill/>
            <a:miter lim="800000"/>
            <a:headEnd/>
            <a:tailEnd/>
          </a:ln>
        </p:spPr>
        <p:txBody>
          <a:bodyPr wrap="none">
            <a:spAutoFit/>
          </a:bodyPr>
          <a:lstStyle/>
          <a:p>
            <a:r>
              <a:rPr lang="en-US"/>
              <a:t>(STORE A)</a:t>
            </a:r>
          </a:p>
        </p:txBody>
      </p:sp>
      <p:sp>
        <p:nvSpPr>
          <p:cNvPr id="31778" name="TextBox 48"/>
          <p:cNvSpPr txBox="1">
            <a:spLocks noChangeArrowheads="1"/>
          </p:cNvSpPr>
          <p:nvPr/>
        </p:nvSpPr>
        <p:spPr bwMode="auto">
          <a:xfrm>
            <a:off x="6456363" y="6037263"/>
            <a:ext cx="1733550" cy="460375"/>
          </a:xfrm>
          <a:prstGeom prst="rect">
            <a:avLst/>
          </a:prstGeom>
          <a:noFill/>
          <a:ln w="9525">
            <a:noFill/>
            <a:miter lim="800000"/>
            <a:headEnd/>
            <a:tailEnd/>
          </a:ln>
        </p:spPr>
        <p:txBody>
          <a:bodyPr wrap="none">
            <a:spAutoFit/>
          </a:bodyPr>
          <a:lstStyle/>
          <a:p>
            <a:r>
              <a:rPr lang="en-US"/>
              <a:t>(STORE B)</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819150" y="822325"/>
            <a:ext cx="4713288" cy="942975"/>
          </a:xfrm>
          <a:prstGeom prst="rect">
            <a:avLst/>
          </a:prstGeom>
          <a:noFill/>
          <a:ln w="9525">
            <a:noFill/>
            <a:miter lim="800000"/>
            <a:headEnd/>
            <a:tailEnd/>
          </a:ln>
        </p:spPr>
        <p:txBody>
          <a:bodyPr wrap="none">
            <a:spAutoFit/>
          </a:bodyPr>
          <a:lstStyle/>
          <a:p>
            <a:pPr marL="342900" indent="-342900" defTabSz="914400" eaLnBrk="0" hangingPunct="0">
              <a:spcBef>
                <a:spcPct val="50000"/>
              </a:spcBef>
            </a:pPr>
            <a:r>
              <a:rPr lang="en-US" sz="1400" b="1">
                <a:solidFill>
                  <a:srgbClr val="120C80"/>
                </a:solidFill>
                <a:ea typeface="SimSun" charset="-122"/>
              </a:rPr>
              <a:t>Step1 . file1 (     ) on LOCATION1</a:t>
            </a:r>
          </a:p>
          <a:p>
            <a:pPr marL="342900" indent="-342900" defTabSz="914400" eaLnBrk="0" hangingPunct="0">
              <a:spcBef>
                <a:spcPct val="50000"/>
              </a:spcBef>
            </a:pPr>
            <a:r>
              <a:rPr lang="en-US" sz="1400" b="1">
                <a:solidFill>
                  <a:srgbClr val="FF0000"/>
                </a:solidFill>
                <a:ea typeface="SimSun" charset="-122"/>
              </a:rPr>
              <a:t>Step2 . User on LOCATION3 requests file1</a:t>
            </a:r>
          </a:p>
          <a:p>
            <a:pPr marL="342900" indent="-342900" defTabSz="914400" eaLnBrk="0" hangingPunct="0">
              <a:spcBef>
                <a:spcPct val="50000"/>
              </a:spcBef>
            </a:pPr>
            <a:r>
              <a:rPr lang="en-US" sz="1400" b="1">
                <a:solidFill>
                  <a:srgbClr val="FF0000"/>
                </a:solidFill>
                <a:ea typeface="SimSun" charset="-122"/>
              </a:rPr>
              <a:t>Step3 . The system synchronizes file1 on LOCATION3</a:t>
            </a:r>
          </a:p>
        </p:txBody>
      </p:sp>
      <p:grpSp>
        <p:nvGrpSpPr>
          <p:cNvPr id="33797" name="Group 68"/>
          <p:cNvGrpSpPr>
            <a:grpSpLocks/>
          </p:cNvGrpSpPr>
          <p:nvPr/>
        </p:nvGrpSpPr>
        <p:grpSpPr bwMode="auto">
          <a:xfrm>
            <a:off x="5757863" y="1746250"/>
            <a:ext cx="1076325" cy="1546225"/>
            <a:chOff x="268" y="3022"/>
            <a:chExt cx="678" cy="974"/>
          </a:xfrm>
        </p:grpSpPr>
        <p:sp>
          <p:nvSpPr>
            <p:cNvPr id="33865" name="Text Box 71"/>
            <p:cNvSpPr txBox="1">
              <a:spLocks noChangeArrowheads="1"/>
            </p:cNvSpPr>
            <p:nvPr/>
          </p:nvSpPr>
          <p:spPr bwMode="auto">
            <a:xfrm>
              <a:off x="358" y="3890"/>
              <a:ext cx="240" cy="106"/>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FCS</a:t>
              </a:r>
            </a:p>
          </p:txBody>
        </p:sp>
        <p:sp>
          <p:nvSpPr>
            <p:cNvPr id="33866" name="Text Box 74"/>
            <p:cNvSpPr txBox="1">
              <a:spLocks noChangeArrowheads="1"/>
            </p:cNvSpPr>
            <p:nvPr/>
          </p:nvSpPr>
          <p:spPr bwMode="auto">
            <a:xfrm>
              <a:off x="268" y="3168"/>
              <a:ext cx="258" cy="106"/>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MCS</a:t>
              </a:r>
            </a:p>
          </p:txBody>
        </p:sp>
        <p:sp>
          <p:nvSpPr>
            <p:cNvPr id="33867" name="Line 75"/>
            <p:cNvSpPr>
              <a:spLocks noChangeShapeType="1"/>
            </p:cNvSpPr>
            <p:nvPr/>
          </p:nvSpPr>
          <p:spPr bwMode="auto">
            <a:xfrm>
              <a:off x="586" y="3022"/>
              <a:ext cx="90" cy="48"/>
            </a:xfrm>
            <a:prstGeom prst="line">
              <a:avLst/>
            </a:prstGeom>
            <a:noFill/>
            <a:ln w="12700">
              <a:solidFill>
                <a:schemeClr val="tx1"/>
              </a:solidFill>
              <a:round/>
              <a:headEnd/>
              <a:tailEnd type="triangle" w="med" len="med"/>
            </a:ln>
          </p:spPr>
          <p:txBody>
            <a:bodyPr rIns="36576" anchor="ctr"/>
            <a:lstStyle/>
            <a:p>
              <a:endParaRPr lang="en-US"/>
            </a:p>
          </p:txBody>
        </p:sp>
        <p:sp>
          <p:nvSpPr>
            <p:cNvPr id="33868" name="Line 78"/>
            <p:cNvSpPr>
              <a:spLocks noChangeShapeType="1"/>
            </p:cNvSpPr>
            <p:nvPr/>
          </p:nvSpPr>
          <p:spPr bwMode="auto">
            <a:xfrm>
              <a:off x="611" y="3604"/>
              <a:ext cx="74" cy="35"/>
            </a:xfrm>
            <a:prstGeom prst="line">
              <a:avLst/>
            </a:prstGeom>
            <a:noFill/>
            <a:ln w="12700">
              <a:solidFill>
                <a:schemeClr val="tx1"/>
              </a:solidFill>
              <a:round/>
              <a:headEnd/>
              <a:tailEnd type="triangle" w="med" len="med"/>
            </a:ln>
          </p:spPr>
          <p:txBody>
            <a:bodyPr rIns="36576" anchor="ctr"/>
            <a:lstStyle/>
            <a:p>
              <a:endParaRPr lang="en-US"/>
            </a:p>
          </p:txBody>
        </p:sp>
        <p:grpSp>
          <p:nvGrpSpPr>
            <p:cNvPr id="33869" name="Group 79"/>
            <p:cNvGrpSpPr>
              <a:grpSpLocks/>
            </p:cNvGrpSpPr>
            <p:nvPr/>
          </p:nvGrpSpPr>
          <p:grpSpPr bwMode="auto">
            <a:xfrm>
              <a:off x="748" y="3610"/>
              <a:ext cx="198" cy="286"/>
              <a:chOff x="3750" y="1749"/>
              <a:chExt cx="198" cy="286"/>
            </a:xfrm>
          </p:grpSpPr>
          <p:sp>
            <p:nvSpPr>
              <p:cNvPr id="33870" name="AutoShape 80"/>
              <p:cNvSpPr>
                <a:spLocks noChangeArrowheads="1"/>
              </p:cNvSpPr>
              <p:nvPr/>
            </p:nvSpPr>
            <p:spPr bwMode="auto">
              <a:xfrm>
                <a:off x="3750" y="1749"/>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71" name="AutoShape 81"/>
              <p:cNvSpPr>
                <a:spLocks noChangeArrowheads="1"/>
              </p:cNvSpPr>
              <p:nvPr/>
            </p:nvSpPr>
            <p:spPr bwMode="auto">
              <a:xfrm>
                <a:off x="3786" y="1791"/>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72" name="AutoShape 82"/>
              <p:cNvSpPr>
                <a:spLocks noChangeArrowheads="1"/>
              </p:cNvSpPr>
              <p:nvPr/>
            </p:nvSpPr>
            <p:spPr bwMode="auto">
              <a:xfrm>
                <a:off x="3822" y="1821"/>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grpSp>
      <p:sp>
        <p:nvSpPr>
          <p:cNvPr id="81967" name="AutoShape 83"/>
          <p:cNvSpPr>
            <a:spLocks noChangeArrowheads="1"/>
          </p:cNvSpPr>
          <p:nvPr/>
        </p:nvSpPr>
        <p:spPr bwMode="auto">
          <a:xfrm>
            <a:off x="7092950" y="615950"/>
            <a:ext cx="1857375" cy="1952625"/>
          </a:xfrm>
          <a:prstGeom prst="leftArrowCallout">
            <a:avLst>
              <a:gd name="adj1" fmla="val 24997"/>
              <a:gd name="adj2" fmla="val 24997"/>
              <a:gd name="adj3" fmla="val 23296"/>
              <a:gd name="adj4" fmla="val 66667"/>
            </a:avLst>
          </a:prstGeom>
          <a:solidFill>
            <a:schemeClr val="accent6">
              <a:lumMod val="20000"/>
              <a:lumOff val="80000"/>
            </a:schemeClr>
          </a:solidFill>
          <a:ln w="9525">
            <a:solidFill>
              <a:schemeClr val="tx1"/>
            </a:solidFill>
            <a:miter lim="800000"/>
            <a:headEnd/>
            <a:tailEnd/>
          </a:ln>
        </p:spPr>
        <p:txBody>
          <a:bodyPr wrap="none" anchor="ctr"/>
          <a:lstStyle/>
          <a:p>
            <a:pPr defTabSz="914400" eaLnBrk="0" hangingPunct="0">
              <a:spcBef>
                <a:spcPct val="50000"/>
              </a:spcBef>
              <a:defRPr/>
            </a:pPr>
            <a:r>
              <a:rPr lang="en-US" sz="800" b="1">
                <a:ea typeface="SimSun" charset="-122"/>
              </a:rPr>
              <a:t>File information</a:t>
            </a:r>
          </a:p>
          <a:p>
            <a:pPr defTabSz="914400" eaLnBrk="0" hangingPunct="0">
              <a:spcBef>
                <a:spcPct val="50000"/>
              </a:spcBef>
              <a:defRPr/>
            </a:pPr>
            <a:r>
              <a:rPr lang="en-US" sz="800" b="1">
                <a:ea typeface="SimSun" charset="-122"/>
              </a:rPr>
              <a:t>About LOCATION</a:t>
            </a:r>
            <a:br>
              <a:rPr lang="en-US" sz="800" b="1">
                <a:ea typeface="SimSun" charset="-122"/>
              </a:rPr>
            </a:br>
            <a:r>
              <a:rPr lang="en-US" sz="800" b="1">
                <a:ea typeface="SimSun" charset="-122"/>
              </a:rPr>
              <a:t> is saved in DB</a:t>
            </a:r>
          </a:p>
          <a:p>
            <a:pPr defTabSz="914400" eaLnBrk="0" hangingPunct="0">
              <a:spcBef>
                <a:spcPct val="50000"/>
              </a:spcBef>
              <a:defRPr/>
            </a:pPr>
            <a:r>
              <a:rPr lang="en-US" sz="800" b="1">
                <a:ea typeface="SimSun" charset="-122"/>
              </a:rPr>
              <a:t>Step1:</a:t>
            </a:r>
          </a:p>
          <a:p>
            <a:pPr defTabSz="914400" eaLnBrk="0" hangingPunct="0">
              <a:spcBef>
                <a:spcPct val="50000"/>
              </a:spcBef>
              <a:defRPr/>
            </a:pPr>
            <a:r>
              <a:rPr lang="en-US" sz="800" b="1">
                <a:ea typeface="SimSun" charset="-122"/>
              </a:rPr>
              <a:t>file1 on </a:t>
            </a:r>
            <a:r>
              <a:rPr lang="en-US" sz="900" b="1">
                <a:ea typeface="SimSun" charset="-122"/>
              </a:rPr>
              <a:t>LOCATION1</a:t>
            </a:r>
          </a:p>
          <a:p>
            <a:pPr defTabSz="914400" eaLnBrk="0" hangingPunct="0">
              <a:spcBef>
                <a:spcPct val="50000"/>
              </a:spcBef>
              <a:defRPr/>
            </a:pPr>
            <a:r>
              <a:rPr lang="en-US" sz="800" b="1">
                <a:ea typeface="SimSun" charset="-122"/>
              </a:rPr>
              <a:t>Step3:</a:t>
            </a:r>
          </a:p>
          <a:p>
            <a:pPr defTabSz="914400" eaLnBrk="0" hangingPunct="0">
              <a:spcBef>
                <a:spcPct val="50000"/>
              </a:spcBef>
              <a:defRPr/>
            </a:pPr>
            <a:r>
              <a:rPr lang="en-US" sz="800" b="1">
                <a:ea typeface="SimSun" charset="-122"/>
              </a:rPr>
              <a:t>file1 on LOCATION1</a:t>
            </a:r>
          </a:p>
          <a:p>
            <a:pPr defTabSz="914400" eaLnBrk="0" hangingPunct="0">
              <a:spcBef>
                <a:spcPct val="50000"/>
              </a:spcBef>
              <a:defRPr/>
            </a:pPr>
            <a:r>
              <a:rPr lang="en-US" sz="800" b="1">
                <a:ea typeface="SimSun" charset="-122"/>
              </a:rPr>
              <a:t>file1 on LOCATION3</a:t>
            </a:r>
          </a:p>
          <a:p>
            <a:pPr defTabSz="914400" eaLnBrk="0" hangingPunct="0">
              <a:spcBef>
                <a:spcPct val="50000"/>
              </a:spcBef>
              <a:defRPr/>
            </a:pPr>
            <a:endParaRPr lang="en-US" sz="800" b="1">
              <a:solidFill>
                <a:schemeClr val="bg1"/>
              </a:solidFill>
              <a:ea typeface="SimSun" charset="-122"/>
            </a:endParaRPr>
          </a:p>
        </p:txBody>
      </p:sp>
      <p:sp>
        <p:nvSpPr>
          <p:cNvPr id="33799" name="AutoShape 84"/>
          <p:cNvSpPr>
            <a:spLocks noChangeAspect="1" noChangeArrowheads="1"/>
          </p:cNvSpPr>
          <p:nvPr/>
        </p:nvSpPr>
        <p:spPr bwMode="auto">
          <a:xfrm>
            <a:off x="2036763" y="844550"/>
            <a:ext cx="160337" cy="339725"/>
          </a:xfrm>
          <a:prstGeom prst="foldedCorner">
            <a:avLst>
              <a:gd name="adj" fmla="val 12500"/>
            </a:avLst>
          </a:prstGeom>
          <a:solidFill>
            <a:srgbClr val="FFCC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00" name="Rectangle 88"/>
          <p:cNvSpPr>
            <a:spLocks noGrp="1" noChangeArrowheads="1"/>
          </p:cNvSpPr>
          <p:nvPr>
            <p:ph type="title"/>
          </p:nvPr>
        </p:nvSpPr>
        <p:spPr/>
        <p:txBody>
          <a:bodyPr/>
          <a:lstStyle/>
          <a:p>
            <a:pPr defTabSz="914400" eaLnBrk="1" hangingPunct="1"/>
            <a:r>
              <a:rPr lang="en-US" smtClean="0"/>
              <a:t>Synchronizations on demand</a:t>
            </a:r>
          </a:p>
        </p:txBody>
      </p:sp>
      <p:pic>
        <p:nvPicPr>
          <p:cNvPr id="33802" name="Picture 84"/>
          <p:cNvPicPr>
            <a:picLocks noChangeAspect="1" noChangeArrowheads="1"/>
          </p:cNvPicPr>
          <p:nvPr/>
        </p:nvPicPr>
        <p:blipFill>
          <a:blip r:embed="rId3"/>
          <a:srcRect/>
          <a:stretch>
            <a:fillRect/>
          </a:stretch>
        </p:blipFill>
        <p:spPr bwMode="auto">
          <a:xfrm>
            <a:off x="5721350" y="2187575"/>
            <a:ext cx="615950" cy="885825"/>
          </a:xfrm>
          <a:prstGeom prst="rect">
            <a:avLst/>
          </a:prstGeom>
          <a:noFill/>
          <a:ln w="28440">
            <a:noFill/>
            <a:miter lim="800000"/>
            <a:headEnd/>
            <a:tailEnd/>
          </a:ln>
        </p:spPr>
      </p:pic>
      <p:pic>
        <p:nvPicPr>
          <p:cNvPr id="33803" name="Picture 85"/>
          <p:cNvPicPr>
            <a:picLocks noChangeAspect="1" noChangeArrowheads="1"/>
          </p:cNvPicPr>
          <p:nvPr/>
        </p:nvPicPr>
        <p:blipFill>
          <a:blip r:embed="rId4"/>
          <a:srcRect/>
          <a:stretch>
            <a:fillRect/>
          </a:stretch>
        </p:blipFill>
        <p:spPr bwMode="auto">
          <a:xfrm>
            <a:off x="5664200" y="1244600"/>
            <a:ext cx="603250" cy="819150"/>
          </a:xfrm>
          <a:prstGeom prst="rect">
            <a:avLst/>
          </a:prstGeom>
          <a:noFill/>
          <a:ln w="28440">
            <a:noFill/>
            <a:miter lim="800000"/>
            <a:headEnd/>
            <a:tailEnd/>
          </a:ln>
        </p:spPr>
      </p:pic>
      <p:pic>
        <p:nvPicPr>
          <p:cNvPr id="33804" name="Picture 86"/>
          <p:cNvPicPr>
            <a:picLocks noChangeAspect="1" noChangeArrowheads="1"/>
          </p:cNvPicPr>
          <p:nvPr/>
        </p:nvPicPr>
        <p:blipFill>
          <a:blip r:embed="rId5"/>
          <a:srcRect/>
          <a:stretch>
            <a:fillRect/>
          </a:stretch>
        </p:blipFill>
        <p:spPr bwMode="auto">
          <a:xfrm>
            <a:off x="6478588" y="1270000"/>
            <a:ext cx="595312" cy="812800"/>
          </a:xfrm>
          <a:prstGeom prst="rect">
            <a:avLst/>
          </a:prstGeom>
          <a:noFill/>
          <a:ln w="28440">
            <a:noFill/>
            <a:miter lim="800000"/>
            <a:headEnd/>
            <a:tailEnd/>
          </a:ln>
        </p:spPr>
      </p:pic>
      <p:sp>
        <p:nvSpPr>
          <p:cNvPr id="33805" name="Oval 9"/>
          <p:cNvSpPr>
            <a:spLocks noChangeAspect="1" noChangeArrowheads="1"/>
          </p:cNvSpPr>
          <p:nvPr/>
        </p:nvSpPr>
        <p:spPr bwMode="auto">
          <a:xfrm>
            <a:off x="5578475" y="4827588"/>
            <a:ext cx="2133600" cy="1731962"/>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sp>
        <p:nvSpPr>
          <p:cNvPr id="33806" name="Oval 9"/>
          <p:cNvSpPr>
            <a:spLocks noChangeAspect="1" noChangeArrowheads="1"/>
          </p:cNvSpPr>
          <p:nvPr/>
        </p:nvSpPr>
        <p:spPr bwMode="auto">
          <a:xfrm>
            <a:off x="1577975" y="4559300"/>
            <a:ext cx="2133600" cy="1731963"/>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sp>
        <p:nvSpPr>
          <p:cNvPr id="33807" name="Oval 9"/>
          <p:cNvSpPr>
            <a:spLocks noChangeAspect="1" noChangeArrowheads="1"/>
          </p:cNvSpPr>
          <p:nvPr/>
        </p:nvSpPr>
        <p:spPr bwMode="auto">
          <a:xfrm>
            <a:off x="963613" y="2252663"/>
            <a:ext cx="2135187" cy="1731962"/>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grpSp>
        <p:nvGrpSpPr>
          <p:cNvPr id="33808" name="Group 11"/>
          <p:cNvGrpSpPr>
            <a:grpSpLocks noChangeAspect="1"/>
          </p:cNvGrpSpPr>
          <p:nvPr/>
        </p:nvGrpSpPr>
        <p:grpSpPr bwMode="auto">
          <a:xfrm>
            <a:off x="2212975" y="2987675"/>
            <a:ext cx="252413" cy="431800"/>
            <a:chOff x="3750" y="1725"/>
            <a:chExt cx="198" cy="340"/>
          </a:xfrm>
        </p:grpSpPr>
        <p:sp>
          <p:nvSpPr>
            <p:cNvPr id="33862"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63"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64"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09" name="Line 15"/>
          <p:cNvSpPr>
            <a:spLocks noChangeAspect="1" noChangeShapeType="1"/>
          </p:cNvSpPr>
          <p:nvPr/>
        </p:nvSpPr>
        <p:spPr bwMode="auto">
          <a:xfrm>
            <a:off x="2044700" y="30749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10" name="Text Box 16"/>
          <p:cNvSpPr txBox="1">
            <a:spLocks noChangeAspect="1" noChangeArrowheads="1"/>
          </p:cNvSpPr>
          <p:nvPr/>
        </p:nvSpPr>
        <p:spPr bwMode="auto">
          <a:xfrm>
            <a:off x="2251075" y="3309938"/>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3811" name="Text Box 17"/>
          <p:cNvSpPr txBox="1">
            <a:spLocks noChangeAspect="1" noChangeArrowheads="1"/>
          </p:cNvSpPr>
          <p:nvPr/>
        </p:nvSpPr>
        <p:spPr bwMode="auto">
          <a:xfrm>
            <a:off x="590550" y="2954338"/>
            <a:ext cx="1339850" cy="233014"/>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900" dirty="0" smtClean="0">
                <a:solidFill>
                  <a:srgbClr val="120C80"/>
                </a:solidFill>
                <a:latin typeface="Times New Roman" pitchFamily="18" charset="0"/>
                <a:ea typeface="SimSun" charset="-122"/>
              </a:rPr>
              <a:t>FCS</a:t>
            </a:r>
            <a:endParaRPr lang="fr-FR" sz="900" dirty="0">
              <a:solidFill>
                <a:srgbClr val="120C80"/>
              </a:solidFill>
              <a:latin typeface="Times New Roman" pitchFamily="18" charset="0"/>
              <a:ea typeface="SimSun" charset="-122"/>
            </a:endParaRPr>
          </a:p>
        </p:txBody>
      </p:sp>
      <p:sp>
        <p:nvSpPr>
          <p:cNvPr id="33812" name="Text Box 18"/>
          <p:cNvSpPr txBox="1">
            <a:spLocks noChangeAspect="1" noChangeArrowheads="1"/>
          </p:cNvSpPr>
          <p:nvPr/>
        </p:nvSpPr>
        <p:spPr bwMode="auto">
          <a:xfrm>
            <a:off x="730250" y="2049463"/>
            <a:ext cx="666750" cy="30480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a:solidFill>
                  <a:srgbClr val="120C80"/>
                </a:solidFill>
                <a:latin typeface="Times New Roman" pitchFamily="18" charset="0"/>
                <a:ea typeface="SimSun" charset="-122"/>
              </a:rPr>
              <a:t>SITE 1</a:t>
            </a:r>
          </a:p>
        </p:txBody>
      </p:sp>
      <p:grpSp>
        <p:nvGrpSpPr>
          <p:cNvPr id="33813" name="Group 20"/>
          <p:cNvGrpSpPr>
            <a:grpSpLocks noChangeAspect="1"/>
          </p:cNvGrpSpPr>
          <p:nvPr/>
        </p:nvGrpSpPr>
        <p:grpSpPr bwMode="auto">
          <a:xfrm>
            <a:off x="2212975" y="2987675"/>
            <a:ext cx="252413" cy="431800"/>
            <a:chOff x="3750" y="1725"/>
            <a:chExt cx="198" cy="340"/>
          </a:xfrm>
        </p:grpSpPr>
        <p:sp>
          <p:nvSpPr>
            <p:cNvPr id="33859"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60"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61"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14" name="Line 24"/>
          <p:cNvSpPr>
            <a:spLocks noChangeAspect="1" noChangeShapeType="1"/>
          </p:cNvSpPr>
          <p:nvPr/>
        </p:nvSpPr>
        <p:spPr bwMode="auto">
          <a:xfrm>
            <a:off x="2044700" y="30749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15" name="Text Box 25"/>
          <p:cNvSpPr txBox="1">
            <a:spLocks noChangeAspect="1" noChangeArrowheads="1"/>
          </p:cNvSpPr>
          <p:nvPr/>
        </p:nvSpPr>
        <p:spPr bwMode="auto">
          <a:xfrm>
            <a:off x="1603375" y="3665538"/>
            <a:ext cx="942975" cy="214312"/>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a:solidFill>
                  <a:srgbClr val="120C80"/>
                </a:solidFill>
                <a:latin typeface="Times New Roman" pitchFamily="18" charset="0"/>
                <a:ea typeface="SimSun" charset="-122"/>
              </a:rPr>
              <a:t>LOCATION1</a:t>
            </a:r>
          </a:p>
        </p:txBody>
      </p:sp>
      <p:pic>
        <p:nvPicPr>
          <p:cNvPr id="33816" name="Picture 84"/>
          <p:cNvPicPr>
            <a:picLocks noChangeAspect="1" noChangeArrowheads="1"/>
          </p:cNvPicPr>
          <p:nvPr/>
        </p:nvPicPr>
        <p:blipFill>
          <a:blip r:embed="rId3"/>
          <a:srcRect/>
          <a:stretch>
            <a:fillRect/>
          </a:stretch>
        </p:blipFill>
        <p:spPr bwMode="auto">
          <a:xfrm>
            <a:off x="1428750" y="2733675"/>
            <a:ext cx="615950" cy="885825"/>
          </a:xfrm>
          <a:prstGeom prst="rect">
            <a:avLst/>
          </a:prstGeom>
          <a:noFill/>
          <a:ln w="28440">
            <a:noFill/>
            <a:miter lim="800000"/>
            <a:headEnd/>
            <a:tailEnd/>
          </a:ln>
        </p:spPr>
      </p:pic>
      <p:grpSp>
        <p:nvGrpSpPr>
          <p:cNvPr id="6" name="Group 108"/>
          <p:cNvGrpSpPr>
            <a:grpSpLocks/>
          </p:cNvGrpSpPr>
          <p:nvPr/>
        </p:nvGrpSpPr>
        <p:grpSpPr bwMode="auto">
          <a:xfrm>
            <a:off x="1779588" y="2438400"/>
            <a:ext cx="658812" cy="407988"/>
            <a:chOff x="4210" y="1843"/>
            <a:chExt cx="590" cy="406"/>
          </a:xfrm>
        </p:grpSpPr>
        <p:pic>
          <p:nvPicPr>
            <p:cNvPr id="33857" name="Picture 109" descr="PC_xml_Web_Service"/>
            <p:cNvPicPr>
              <a:picLocks noChangeAspect="1" noChangeArrowheads="1"/>
            </p:cNvPicPr>
            <p:nvPr/>
          </p:nvPicPr>
          <p:blipFill>
            <a:blip r:embed="rId6"/>
            <a:srcRect/>
            <a:stretch>
              <a:fillRect/>
            </a:stretch>
          </p:blipFill>
          <p:spPr bwMode="auto">
            <a:xfrm>
              <a:off x="4371" y="1843"/>
              <a:ext cx="430" cy="407"/>
            </a:xfrm>
            <a:prstGeom prst="rect">
              <a:avLst/>
            </a:prstGeom>
            <a:noFill/>
            <a:ln w="9525">
              <a:noFill/>
              <a:miter lim="800000"/>
              <a:headEnd/>
              <a:tailEnd/>
            </a:ln>
          </p:spPr>
        </p:pic>
        <p:pic>
          <p:nvPicPr>
            <p:cNvPr id="33858" name="Picture 110" descr="BlueUser"/>
            <p:cNvPicPr>
              <a:picLocks noChangeAspect="1" noChangeArrowheads="1"/>
            </p:cNvPicPr>
            <p:nvPr/>
          </p:nvPicPr>
          <p:blipFill>
            <a:blip r:embed="rId7"/>
            <a:srcRect/>
            <a:stretch>
              <a:fillRect/>
            </a:stretch>
          </p:blipFill>
          <p:spPr bwMode="auto">
            <a:xfrm>
              <a:off x="4210" y="1949"/>
              <a:ext cx="274" cy="287"/>
            </a:xfrm>
            <a:prstGeom prst="rect">
              <a:avLst/>
            </a:prstGeom>
            <a:noFill/>
            <a:ln w="9525">
              <a:noFill/>
              <a:miter lim="800000"/>
              <a:headEnd/>
              <a:tailEnd/>
            </a:ln>
          </p:spPr>
        </p:pic>
      </p:grpSp>
      <p:grpSp>
        <p:nvGrpSpPr>
          <p:cNvPr id="33818" name="Group 11"/>
          <p:cNvGrpSpPr>
            <a:grpSpLocks noChangeAspect="1"/>
          </p:cNvGrpSpPr>
          <p:nvPr/>
        </p:nvGrpSpPr>
        <p:grpSpPr bwMode="auto">
          <a:xfrm>
            <a:off x="2822575" y="5413375"/>
            <a:ext cx="252413" cy="431800"/>
            <a:chOff x="3750" y="1725"/>
            <a:chExt cx="198" cy="340"/>
          </a:xfrm>
        </p:grpSpPr>
        <p:sp>
          <p:nvSpPr>
            <p:cNvPr id="33854"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55"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56"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19" name="Line 15"/>
          <p:cNvSpPr>
            <a:spLocks noChangeAspect="1" noChangeShapeType="1"/>
          </p:cNvSpPr>
          <p:nvPr/>
        </p:nvSpPr>
        <p:spPr bwMode="auto">
          <a:xfrm>
            <a:off x="2654300" y="55006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20" name="Text Box 16"/>
          <p:cNvSpPr txBox="1">
            <a:spLocks noChangeAspect="1" noChangeArrowheads="1"/>
          </p:cNvSpPr>
          <p:nvPr/>
        </p:nvSpPr>
        <p:spPr bwMode="auto">
          <a:xfrm>
            <a:off x="2860675" y="5735638"/>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3821" name="Text Box 17"/>
          <p:cNvSpPr txBox="1">
            <a:spLocks noChangeAspect="1" noChangeArrowheads="1"/>
          </p:cNvSpPr>
          <p:nvPr/>
        </p:nvSpPr>
        <p:spPr bwMode="auto">
          <a:xfrm>
            <a:off x="1276350" y="5138738"/>
            <a:ext cx="133985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sp>
        <p:nvSpPr>
          <p:cNvPr id="33822" name="Text Box 18"/>
          <p:cNvSpPr txBox="1">
            <a:spLocks noChangeAspect="1" noChangeArrowheads="1"/>
          </p:cNvSpPr>
          <p:nvPr/>
        </p:nvSpPr>
        <p:spPr bwMode="auto">
          <a:xfrm>
            <a:off x="1339850" y="4475163"/>
            <a:ext cx="666750" cy="309562"/>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a:solidFill>
                  <a:srgbClr val="120C80"/>
                </a:solidFill>
                <a:latin typeface="Times New Roman" pitchFamily="18" charset="0"/>
                <a:ea typeface="SimSun" charset="-122"/>
              </a:rPr>
              <a:t>SITE 2</a:t>
            </a:r>
          </a:p>
        </p:txBody>
      </p:sp>
      <p:grpSp>
        <p:nvGrpSpPr>
          <p:cNvPr id="33823" name="Group 20"/>
          <p:cNvGrpSpPr>
            <a:grpSpLocks noChangeAspect="1"/>
          </p:cNvGrpSpPr>
          <p:nvPr/>
        </p:nvGrpSpPr>
        <p:grpSpPr bwMode="auto">
          <a:xfrm>
            <a:off x="2822575" y="5413375"/>
            <a:ext cx="252413" cy="431800"/>
            <a:chOff x="3750" y="1725"/>
            <a:chExt cx="198" cy="340"/>
          </a:xfrm>
        </p:grpSpPr>
        <p:sp>
          <p:nvSpPr>
            <p:cNvPr id="33851"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52"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53"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24" name="Line 24"/>
          <p:cNvSpPr>
            <a:spLocks noChangeAspect="1" noChangeShapeType="1"/>
          </p:cNvSpPr>
          <p:nvPr/>
        </p:nvSpPr>
        <p:spPr bwMode="auto">
          <a:xfrm>
            <a:off x="2654300" y="55006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25" name="Text Box 25"/>
          <p:cNvSpPr txBox="1">
            <a:spLocks noChangeAspect="1" noChangeArrowheads="1"/>
          </p:cNvSpPr>
          <p:nvPr/>
        </p:nvSpPr>
        <p:spPr bwMode="auto">
          <a:xfrm>
            <a:off x="2263775" y="6053138"/>
            <a:ext cx="942975" cy="217487"/>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a:solidFill>
                  <a:srgbClr val="120C80"/>
                </a:solidFill>
                <a:latin typeface="Times New Roman" pitchFamily="18" charset="0"/>
                <a:ea typeface="SimSun" charset="-122"/>
              </a:rPr>
              <a:t>LOCATION2</a:t>
            </a:r>
          </a:p>
        </p:txBody>
      </p:sp>
      <p:pic>
        <p:nvPicPr>
          <p:cNvPr id="33826" name="Picture 84"/>
          <p:cNvPicPr>
            <a:picLocks noChangeAspect="1" noChangeArrowheads="1"/>
          </p:cNvPicPr>
          <p:nvPr/>
        </p:nvPicPr>
        <p:blipFill>
          <a:blip r:embed="rId3"/>
          <a:srcRect/>
          <a:stretch>
            <a:fillRect/>
          </a:stretch>
        </p:blipFill>
        <p:spPr bwMode="auto">
          <a:xfrm>
            <a:off x="2038350" y="5159375"/>
            <a:ext cx="615950" cy="885825"/>
          </a:xfrm>
          <a:prstGeom prst="rect">
            <a:avLst/>
          </a:prstGeom>
          <a:noFill/>
          <a:ln w="28440">
            <a:noFill/>
            <a:miter lim="800000"/>
            <a:headEnd/>
            <a:tailEnd/>
          </a:ln>
        </p:spPr>
      </p:pic>
      <p:grpSp>
        <p:nvGrpSpPr>
          <p:cNvPr id="9" name="Group 126"/>
          <p:cNvGrpSpPr>
            <a:grpSpLocks/>
          </p:cNvGrpSpPr>
          <p:nvPr/>
        </p:nvGrpSpPr>
        <p:grpSpPr bwMode="auto">
          <a:xfrm>
            <a:off x="2389188" y="4864100"/>
            <a:ext cx="658812" cy="407988"/>
            <a:chOff x="4210" y="1843"/>
            <a:chExt cx="590" cy="406"/>
          </a:xfrm>
        </p:grpSpPr>
        <p:pic>
          <p:nvPicPr>
            <p:cNvPr id="33849" name="Picture 127" descr="PC_xml_Web_Service"/>
            <p:cNvPicPr>
              <a:picLocks noChangeAspect="1" noChangeArrowheads="1"/>
            </p:cNvPicPr>
            <p:nvPr/>
          </p:nvPicPr>
          <p:blipFill>
            <a:blip r:embed="rId6"/>
            <a:srcRect/>
            <a:stretch>
              <a:fillRect/>
            </a:stretch>
          </p:blipFill>
          <p:spPr bwMode="auto">
            <a:xfrm>
              <a:off x="4371" y="1843"/>
              <a:ext cx="430" cy="407"/>
            </a:xfrm>
            <a:prstGeom prst="rect">
              <a:avLst/>
            </a:prstGeom>
            <a:noFill/>
            <a:ln w="9525">
              <a:noFill/>
              <a:miter lim="800000"/>
              <a:headEnd/>
              <a:tailEnd/>
            </a:ln>
          </p:spPr>
        </p:pic>
        <p:pic>
          <p:nvPicPr>
            <p:cNvPr id="33850" name="Picture 128" descr="BlueUser"/>
            <p:cNvPicPr>
              <a:picLocks noChangeAspect="1" noChangeArrowheads="1"/>
            </p:cNvPicPr>
            <p:nvPr/>
          </p:nvPicPr>
          <p:blipFill>
            <a:blip r:embed="rId7"/>
            <a:srcRect/>
            <a:stretch>
              <a:fillRect/>
            </a:stretch>
          </p:blipFill>
          <p:spPr bwMode="auto">
            <a:xfrm>
              <a:off x="4210" y="1949"/>
              <a:ext cx="274" cy="287"/>
            </a:xfrm>
            <a:prstGeom prst="rect">
              <a:avLst/>
            </a:prstGeom>
            <a:noFill/>
            <a:ln w="9525">
              <a:noFill/>
              <a:miter lim="800000"/>
              <a:headEnd/>
              <a:tailEnd/>
            </a:ln>
          </p:spPr>
        </p:pic>
      </p:grpSp>
      <p:grpSp>
        <p:nvGrpSpPr>
          <p:cNvPr id="33828" name="Group 11"/>
          <p:cNvGrpSpPr>
            <a:grpSpLocks noChangeAspect="1"/>
          </p:cNvGrpSpPr>
          <p:nvPr/>
        </p:nvGrpSpPr>
        <p:grpSpPr bwMode="auto">
          <a:xfrm>
            <a:off x="6861175" y="5565775"/>
            <a:ext cx="252413" cy="431800"/>
            <a:chOff x="3750" y="1725"/>
            <a:chExt cx="198" cy="340"/>
          </a:xfrm>
        </p:grpSpPr>
        <p:sp>
          <p:nvSpPr>
            <p:cNvPr id="33846"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47"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48"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29" name="Line 15"/>
          <p:cNvSpPr>
            <a:spLocks noChangeAspect="1" noChangeShapeType="1"/>
          </p:cNvSpPr>
          <p:nvPr/>
        </p:nvSpPr>
        <p:spPr bwMode="auto">
          <a:xfrm>
            <a:off x="6692900" y="56530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30" name="Text Box 16"/>
          <p:cNvSpPr txBox="1">
            <a:spLocks noChangeAspect="1" noChangeArrowheads="1"/>
          </p:cNvSpPr>
          <p:nvPr/>
        </p:nvSpPr>
        <p:spPr bwMode="auto">
          <a:xfrm>
            <a:off x="6899275" y="5888038"/>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3831" name="Text Box 17"/>
          <p:cNvSpPr txBox="1">
            <a:spLocks noChangeAspect="1" noChangeArrowheads="1"/>
          </p:cNvSpPr>
          <p:nvPr/>
        </p:nvSpPr>
        <p:spPr bwMode="auto">
          <a:xfrm>
            <a:off x="5454650" y="5189538"/>
            <a:ext cx="133985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grpSp>
        <p:nvGrpSpPr>
          <p:cNvPr id="33832" name="Group 20"/>
          <p:cNvGrpSpPr>
            <a:grpSpLocks noChangeAspect="1"/>
          </p:cNvGrpSpPr>
          <p:nvPr/>
        </p:nvGrpSpPr>
        <p:grpSpPr bwMode="auto">
          <a:xfrm>
            <a:off x="6861175" y="5565775"/>
            <a:ext cx="252413" cy="431800"/>
            <a:chOff x="3750" y="1725"/>
            <a:chExt cx="198" cy="340"/>
          </a:xfrm>
        </p:grpSpPr>
        <p:sp>
          <p:nvSpPr>
            <p:cNvPr id="33843"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44"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45"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3833" name="Line 24"/>
          <p:cNvSpPr>
            <a:spLocks noChangeAspect="1" noChangeShapeType="1"/>
          </p:cNvSpPr>
          <p:nvPr/>
        </p:nvSpPr>
        <p:spPr bwMode="auto">
          <a:xfrm>
            <a:off x="6692900" y="56530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3834" name="Text Box 25"/>
          <p:cNvSpPr txBox="1">
            <a:spLocks noChangeAspect="1" noChangeArrowheads="1"/>
          </p:cNvSpPr>
          <p:nvPr/>
        </p:nvSpPr>
        <p:spPr bwMode="auto">
          <a:xfrm>
            <a:off x="6442075" y="6192838"/>
            <a:ext cx="942975" cy="217487"/>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a:solidFill>
                  <a:srgbClr val="120C80"/>
                </a:solidFill>
                <a:latin typeface="Times New Roman" pitchFamily="18" charset="0"/>
                <a:ea typeface="SimSun" charset="-122"/>
              </a:rPr>
              <a:t>LOCATION3</a:t>
            </a:r>
          </a:p>
        </p:txBody>
      </p:sp>
      <p:pic>
        <p:nvPicPr>
          <p:cNvPr id="33835" name="Picture 84"/>
          <p:cNvPicPr>
            <a:picLocks noChangeAspect="1" noChangeArrowheads="1"/>
          </p:cNvPicPr>
          <p:nvPr/>
        </p:nvPicPr>
        <p:blipFill>
          <a:blip r:embed="rId3"/>
          <a:srcRect/>
          <a:stretch>
            <a:fillRect/>
          </a:stretch>
        </p:blipFill>
        <p:spPr bwMode="auto">
          <a:xfrm>
            <a:off x="6076950" y="5311775"/>
            <a:ext cx="615950" cy="885825"/>
          </a:xfrm>
          <a:prstGeom prst="rect">
            <a:avLst/>
          </a:prstGeom>
          <a:noFill/>
          <a:ln w="28440">
            <a:noFill/>
            <a:miter lim="800000"/>
            <a:headEnd/>
            <a:tailEnd/>
          </a:ln>
        </p:spPr>
      </p:pic>
      <p:grpSp>
        <p:nvGrpSpPr>
          <p:cNvPr id="12" name="Group 143"/>
          <p:cNvGrpSpPr>
            <a:grpSpLocks/>
          </p:cNvGrpSpPr>
          <p:nvPr/>
        </p:nvGrpSpPr>
        <p:grpSpPr bwMode="auto">
          <a:xfrm>
            <a:off x="6427788" y="5016500"/>
            <a:ext cx="658812" cy="407988"/>
            <a:chOff x="4210" y="1843"/>
            <a:chExt cx="590" cy="406"/>
          </a:xfrm>
        </p:grpSpPr>
        <p:pic>
          <p:nvPicPr>
            <p:cNvPr id="33841" name="Picture 144" descr="PC_xml_Web_Service"/>
            <p:cNvPicPr>
              <a:picLocks noChangeAspect="1" noChangeArrowheads="1"/>
            </p:cNvPicPr>
            <p:nvPr/>
          </p:nvPicPr>
          <p:blipFill>
            <a:blip r:embed="rId6"/>
            <a:srcRect/>
            <a:stretch>
              <a:fillRect/>
            </a:stretch>
          </p:blipFill>
          <p:spPr bwMode="auto">
            <a:xfrm>
              <a:off x="4371" y="1843"/>
              <a:ext cx="430" cy="407"/>
            </a:xfrm>
            <a:prstGeom prst="rect">
              <a:avLst/>
            </a:prstGeom>
            <a:noFill/>
            <a:ln w="9525">
              <a:noFill/>
              <a:miter lim="800000"/>
              <a:headEnd/>
              <a:tailEnd/>
            </a:ln>
          </p:spPr>
        </p:pic>
        <p:pic>
          <p:nvPicPr>
            <p:cNvPr id="33842" name="Picture 145" descr="BlueUser"/>
            <p:cNvPicPr>
              <a:picLocks noChangeAspect="1" noChangeArrowheads="1"/>
            </p:cNvPicPr>
            <p:nvPr/>
          </p:nvPicPr>
          <p:blipFill>
            <a:blip r:embed="rId7"/>
            <a:srcRect/>
            <a:stretch>
              <a:fillRect/>
            </a:stretch>
          </p:blipFill>
          <p:spPr bwMode="auto">
            <a:xfrm>
              <a:off x="4210" y="1949"/>
              <a:ext cx="274" cy="287"/>
            </a:xfrm>
            <a:prstGeom prst="rect">
              <a:avLst/>
            </a:prstGeom>
            <a:noFill/>
            <a:ln w="9525">
              <a:noFill/>
              <a:miter lim="800000"/>
              <a:headEnd/>
              <a:tailEnd/>
            </a:ln>
          </p:spPr>
        </p:pic>
      </p:grpSp>
      <p:sp>
        <p:nvSpPr>
          <p:cNvPr id="33837" name="Text Box 18"/>
          <p:cNvSpPr txBox="1">
            <a:spLocks noChangeAspect="1" noChangeArrowheads="1"/>
          </p:cNvSpPr>
          <p:nvPr/>
        </p:nvSpPr>
        <p:spPr bwMode="auto">
          <a:xfrm>
            <a:off x="5314950" y="4652963"/>
            <a:ext cx="666750" cy="309562"/>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a:solidFill>
                  <a:srgbClr val="120C80"/>
                </a:solidFill>
                <a:latin typeface="Times New Roman" pitchFamily="18" charset="0"/>
                <a:ea typeface="SimSun" charset="-122"/>
              </a:rPr>
              <a:t>SITE 3</a:t>
            </a:r>
          </a:p>
        </p:txBody>
      </p:sp>
      <p:sp>
        <p:nvSpPr>
          <p:cNvPr id="33838" name="AutoShape 84"/>
          <p:cNvSpPr>
            <a:spLocks noChangeAspect="1" noChangeArrowheads="1"/>
          </p:cNvSpPr>
          <p:nvPr/>
        </p:nvSpPr>
        <p:spPr bwMode="auto">
          <a:xfrm>
            <a:off x="2354263" y="3130550"/>
            <a:ext cx="160337" cy="339725"/>
          </a:xfrm>
          <a:prstGeom prst="foldedCorner">
            <a:avLst>
              <a:gd name="adj" fmla="val 12500"/>
            </a:avLst>
          </a:prstGeom>
          <a:solidFill>
            <a:srgbClr val="FFCC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3839" name="AutoShape 84"/>
          <p:cNvSpPr>
            <a:spLocks noChangeAspect="1" noChangeArrowheads="1"/>
          </p:cNvSpPr>
          <p:nvPr/>
        </p:nvSpPr>
        <p:spPr bwMode="auto">
          <a:xfrm>
            <a:off x="7015163" y="5721350"/>
            <a:ext cx="160337" cy="339725"/>
          </a:xfrm>
          <a:prstGeom prst="foldedCorner">
            <a:avLst>
              <a:gd name="adj" fmla="val 12500"/>
            </a:avLst>
          </a:prstGeom>
          <a:solidFill>
            <a:srgbClr val="FFCC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150" name="AutoShape 84"/>
          <p:cNvSpPr>
            <a:spLocks noChangeAspect="1" noChangeArrowheads="1"/>
          </p:cNvSpPr>
          <p:nvPr/>
        </p:nvSpPr>
        <p:spPr bwMode="auto">
          <a:xfrm>
            <a:off x="2963863" y="5594350"/>
            <a:ext cx="160337" cy="339725"/>
          </a:xfrm>
          <a:prstGeom prst="foldedCorner">
            <a:avLst>
              <a:gd name="adj" fmla="val 12500"/>
            </a:avLst>
          </a:prstGeom>
          <a:solidFill>
            <a:schemeClr val="bg1">
              <a:lumMod val="95000"/>
            </a:schemeClr>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defRPr/>
            </a:pPr>
            <a:endParaRPr lang="fr-FR" sz="1400" b="1">
              <a:solidFill>
                <a:srgbClr val="120C80"/>
              </a:solidFill>
              <a:ea typeface="SimSun" charset="-122"/>
            </a:endParaRPr>
          </a:p>
        </p:txBody>
      </p:sp>
      <p:sp>
        <p:nvSpPr>
          <p:cNvPr id="81" name="Line 3"/>
          <p:cNvSpPr>
            <a:spLocks noChangeShapeType="1"/>
          </p:cNvSpPr>
          <p:nvPr/>
        </p:nvSpPr>
        <p:spPr bwMode="auto">
          <a:xfrm flipH="1" flipV="1">
            <a:off x="3009900" y="3625850"/>
            <a:ext cx="2779713" cy="920750"/>
          </a:xfrm>
          <a:prstGeom prst="line">
            <a:avLst/>
          </a:prstGeom>
          <a:noFill/>
          <a:ln w="38100" cmpd="dbl">
            <a:solidFill>
              <a:schemeClr val="accent2"/>
            </a:solidFill>
            <a:round/>
            <a:headEnd type="triangle" w="med" len="med"/>
            <a:tailEnd type="triangle"/>
          </a:ln>
        </p:spPr>
        <p:txBody>
          <a:bodyPr lIns="90000" tIns="46800" rIns="36000" bIns="46800">
            <a:prstTxWarp prst="textNoShape">
              <a:avLst/>
            </a:prstTxWarp>
            <a:spAutoFit/>
          </a:bodyPr>
          <a:lstStyle/>
          <a:p>
            <a:endParaRPr lang="en-US" dirty="0"/>
          </a:p>
        </p:txBody>
      </p:sp>
      <p:sp>
        <p:nvSpPr>
          <p:cNvPr id="83" name="ZoneTexte 82"/>
          <p:cNvSpPr txBox="1"/>
          <p:nvPr/>
        </p:nvSpPr>
        <p:spPr>
          <a:xfrm rot="1154977">
            <a:off x="3690921" y="3714879"/>
            <a:ext cx="1518364" cy="307777"/>
          </a:xfrm>
          <a:prstGeom prst="rect">
            <a:avLst/>
          </a:prstGeom>
          <a:noFill/>
        </p:spPr>
        <p:txBody>
          <a:bodyPr wrap="none" rtlCol="0">
            <a:spAutoFit/>
          </a:bodyPr>
          <a:lstStyle/>
          <a:p>
            <a:r>
              <a:rPr lang="en-US" sz="1400" dirty="0" smtClean="0"/>
              <a:t>Default Behavior</a:t>
            </a:r>
            <a:endParaRPr lang="en-US" sz="1400" dirty="0"/>
          </a:p>
        </p:txBody>
      </p:sp>
      <p:sp>
        <p:nvSpPr>
          <p:cNvPr id="84" name="ZoneTexte 83"/>
          <p:cNvSpPr txBox="1"/>
          <p:nvPr/>
        </p:nvSpPr>
        <p:spPr>
          <a:xfrm>
            <a:off x="3460246" y="2287922"/>
            <a:ext cx="1620957" cy="307777"/>
          </a:xfrm>
          <a:prstGeom prst="rect">
            <a:avLst/>
          </a:prstGeom>
          <a:noFill/>
        </p:spPr>
        <p:txBody>
          <a:bodyPr wrap="none" rtlCol="0">
            <a:spAutoFit/>
          </a:bodyPr>
          <a:lstStyle/>
          <a:p>
            <a:r>
              <a:rPr lang="en-US" sz="1400" dirty="0" smtClean="0"/>
              <a:t>Optional Behavior</a:t>
            </a:r>
            <a:endParaRPr lang="en-US" sz="1400" dirty="0"/>
          </a:p>
        </p:txBody>
      </p:sp>
      <p:sp>
        <p:nvSpPr>
          <p:cNvPr id="111" name="Line 4"/>
          <p:cNvSpPr>
            <a:spLocks noChangeShapeType="1"/>
          </p:cNvSpPr>
          <p:nvPr/>
        </p:nvSpPr>
        <p:spPr bwMode="auto">
          <a:xfrm flipH="1">
            <a:off x="2921000" y="2628901"/>
            <a:ext cx="3086100" cy="12700"/>
          </a:xfrm>
          <a:prstGeom prst="line">
            <a:avLst/>
          </a:prstGeom>
          <a:noFill/>
          <a:ln w="38100" cmpd="dbl">
            <a:solidFill>
              <a:schemeClr val="accent2"/>
            </a:solidFill>
            <a:round/>
            <a:headEnd type="none" w="med" len="med"/>
            <a:tailEnd type="triangle"/>
          </a:ln>
        </p:spPr>
        <p:txBody>
          <a:bodyPr wrap="square" lIns="90000" tIns="46800" rIns="36000" bIns="46800">
            <a:prstTxWarp prst="textNoShape">
              <a:avLst/>
            </a:prstTxWarp>
            <a:spAutoFit/>
          </a:bodyPr>
          <a:lstStyle/>
          <a:p>
            <a:endParaRPr lang="en-US" dirty="0"/>
          </a:p>
        </p:txBody>
      </p:sp>
      <p:sp>
        <p:nvSpPr>
          <p:cNvPr id="112" name="Line 3"/>
          <p:cNvSpPr>
            <a:spLocks noChangeShapeType="1"/>
          </p:cNvSpPr>
          <p:nvPr/>
        </p:nvSpPr>
        <p:spPr bwMode="auto">
          <a:xfrm flipH="1" flipV="1">
            <a:off x="6443663" y="3027363"/>
            <a:ext cx="4762" cy="1697037"/>
          </a:xfrm>
          <a:prstGeom prst="line">
            <a:avLst/>
          </a:prstGeom>
          <a:noFill/>
          <a:ln w="38100" cmpd="dbl">
            <a:solidFill>
              <a:schemeClr val="accent2"/>
            </a:solidFill>
            <a:round/>
            <a:headEnd type="triangle" w="med" len="med"/>
            <a:tailEnd type="none"/>
          </a:ln>
        </p:spPr>
        <p:txBody>
          <a:bodyPr wrap="square" lIns="90000" tIns="46800" rIns="36000" bIns="46800">
            <a:prstTxWarp prst="textNoShape">
              <a:avLst/>
            </a:prstTxWarp>
            <a:spAutoFit/>
          </a:bodyPr>
          <a:lstStyle/>
          <a:p>
            <a:endParaRPr lang="en-US" dirty="0"/>
          </a:p>
        </p:txBody>
      </p:sp>
      <p:sp>
        <p:nvSpPr>
          <p:cNvPr id="113" name="Arc 112"/>
          <p:cNvSpPr/>
          <p:nvPr/>
        </p:nvSpPr>
        <p:spPr bwMode="auto">
          <a:xfrm>
            <a:off x="5633720" y="2623820"/>
            <a:ext cx="822960" cy="822960"/>
          </a:xfrm>
          <a:prstGeom prst="arc">
            <a:avLst>
              <a:gd name="adj1" fmla="val 16200000"/>
              <a:gd name="adj2" fmla="val 0"/>
            </a:avLst>
          </a:prstGeom>
          <a:noFill/>
          <a:ln w="28440" cap="flat" cmpd="sng" algn="ctr">
            <a:solidFill>
              <a:schemeClr val="accent6"/>
            </a:solidFill>
            <a:prstDash val="solid"/>
            <a:round/>
            <a:headEnd type="none" w="med" len="med"/>
            <a:tailEnd type="none" w="med" len="med"/>
          </a:ln>
          <a:effectLst/>
        </p:spPr>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8"/>
          <p:cNvSpPr txBox="1">
            <a:spLocks noChangeAspect="1" noChangeArrowheads="1"/>
          </p:cNvSpPr>
          <p:nvPr/>
        </p:nvSpPr>
        <p:spPr bwMode="auto">
          <a:xfrm>
            <a:off x="2556310" y="5240718"/>
            <a:ext cx="666750" cy="30480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dirty="0">
                <a:solidFill>
                  <a:srgbClr val="120C80"/>
                </a:solidFill>
                <a:latin typeface="Times New Roman" pitchFamily="18" charset="0"/>
                <a:ea typeface="SimSun" charset="-122"/>
              </a:rPr>
              <a:t>SITE 2</a:t>
            </a:r>
          </a:p>
        </p:txBody>
      </p:sp>
      <p:sp>
        <p:nvSpPr>
          <p:cNvPr id="34822" name="Text Box 69"/>
          <p:cNvSpPr txBox="1">
            <a:spLocks noChangeArrowheads="1"/>
          </p:cNvSpPr>
          <p:nvPr/>
        </p:nvSpPr>
        <p:spPr bwMode="auto">
          <a:xfrm>
            <a:off x="368490" y="744251"/>
            <a:ext cx="7328847" cy="2464394"/>
          </a:xfrm>
          <a:prstGeom prst="rect">
            <a:avLst/>
          </a:prstGeom>
          <a:noFill/>
          <a:ln w="9525">
            <a:noFill/>
            <a:miter lim="800000"/>
            <a:headEnd/>
            <a:tailEnd/>
          </a:ln>
        </p:spPr>
        <p:txBody>
          <a:bodyPr wrap="square" lIns="90000" tIns="46800" rIns="36000" bIns="46800">
            <a:spAutoFit/>
          </a:bodyPr>
          <a:lstStyle/>
          <a:p>
            <a:pPr defTabSz="914400" eaLnBrk="0" hangingPunct="0">
              <a:spcBef>
                <a:spcPct val="50000"/>
              </a:spcBef>
              <a:buFont typeface="Wingdings" pitchFamily="2" charset="2"/>
              <a:buNone/>
            </a:pPr>
            <a:r>
              <a:rPr lang="en-US" sz="1600" b="1" dirty="0" smtClean="0">
                <a:solidFill>
                  <a:srgbClr val="120C80"/>
                </a:solidFill>
                <a:ea typeface="SimSun" charset="-122"/>
              </a:rPr>
              <a:t>Synchronization commands in Interactive</a:t>
            </a:r>
          </a:p>
          <a:p>
            <a:pPr defTabSz="914400" eaLnBrk="0" hangingPunct="0">
              <a:spcBef>
                <a:spcPct val="50000"/>
              </a:spcBef>
              <a:buFont typeface="Arial" pitchFamily="34" charset="0"/>
              <a:buChar char="•"/>
            </a:pPr>
            <a:r>
              <a:rPr lang="en-US" sz="1200" b="1" dirty="0" smtClean="0">
                <a:solidFill>
                  <a:srgbClr val="008000"/>
                </a:solidFill>
                <a:latin typeface="Times New Roman" pitchFamily="18" charset="0"/>
                <a:ea typeface="SimSun" charset="-122"/>
              </a:rPr>
              <a:t>MQL: “Sync store </a:t>
            </a:r>
            <a:r>
              <a:rPr lang="en-US" sz="1200" b="1" dirty="0" err="1" smtClean="0">
                <a:solidFill>
                  <a:srgbClr val="008000"/>
                </a:solidFill>
                <a:latin typeface="Times New Roman" pitchFamily="18" charset="0"/>
                <a:ea typeface="SimSun" charset="-122"/>
              </a:rPr>
              <a:t>plmx</a:t>
            </a:r>
            <a:r>
              <a:rPr lang="en-US" sz="1200" b="1" dirty="0" smtClean="0">
                <a:solidFill>
                  <a:srgbClr val="008000"/>
                </a:solidFill>
                <a:latin typeface="Times New Roman" pitchFamily="18" charset="0"/>
                <a:ea typeface="SimSun" charset="-122"/>
              </a:rPr>
              <a:t> from location </a:t>
            </a:r>
            <a:r>
              <a:rPr lang="en-US" sz="1200" b="1" dirty="0" err="1" smtClean="0">
                <a:solidFill>
                  <a:srgbClr val="008000"/>
                </a:solidFill>
                <a:latin typeface="Times New Roman" pitchFamily="18" charset="0"/>
                <a:ea typeface="SimSun" charset="-122"/>
              </a:rPr>
              <a:t>LOCATIONx</a:t>
            </a:r>
            <a:r>
              <a:rPr lang="en-US" sz="1200" b="1" dirty="0" smtClean="0">
                <a:solidFill>
                  <a:srgbClr val="008000"/>
                </a:solidFill>
                <a:latin typeface="Times New Roman" pitchFamily="18" charset="0"/>
                <a:ea typeface="SimSun" charset="-122"/>
              </a:rPr>
              <a:t> to store;”</a:t>
            </a:r>
          </a:p>
          <a:p>
            <a:pPr defTabSz="914400" eaLnBrk="0" hangingPunct="0">
              <a:spcBef>
                <a:spcPct val="50000"/>
              </a:spcBef>
              <a:buFont typeface="Arial" pitchFamily="34" charset="0"/>
              <a:buChar char="•"/>
            </a:pPr>
            <a:r>
              <a:rPr lang="en-US" sz="1200" b="1" dirty="0" smtClean="0">
                <a:solidFill>
                  <a:srgbClr val="120C80"/>
                </a:solidFill>
                <a:latin typeface="Times New Roman" pitchFamily="18" charset="0"/>
                <a:ea typeface="SimSun" charset="-122"/>
              </a:rPr>
              <a:t>MQL: “Sync store </a:t>
            </a:r>
            <a:r>
              <a:rPr lang="en-US" sz="1200" b="1" dirty="0" err="1" smtClean="0">
                <a:solidFill>
                  <a:srgbClr val="120C80"/>
                </a:solidFill>
                <a:latin typeface="Times New Roman" pitchFamily="18" charset="0"/>
                <a:ea typeface="SimSun" charset="-122"/>
              </a:rPr>
              <a:t>plmx</a:t>
            </a:r>
            <a:r>
              <a:rPr lang="en-US" sz="1200" b="1" dirty="0" smtClean="0">
                <a:solidFill>
                  <a:srgbClr val="120C80"/>
                </a:solidFill>
                <a:latin typeface="Times New Roman" pitchFamily="18" charset="0"/>
                <a:ea typeface="SimSun" charset="-122"/>
              </a:rPr>
              <a:t> from location LOCATION1 to LOCATION3;”</a:t>
            </a:r>
          </a:p>
          <a:p>
            <a:pPr defTabSz="914400" eaLnBrk="0" hangingPunct="0">
              <a:spcBef>
                <a:spcPct val="50000"/>
              </a:spcBef>
              <a:buFont typeface="Wingdings" pitchFamily="2" charset="2"/>
              <a:buNone/>
            </a:pPr>
            <a:r>
              <a:rPr lang="en-US" sz="1600" b="1" dirty="0" smtClean="0">
                <a:solidFill>
                  <a:srgbClr val="120C80"/>
                </a:solidFill>
                <a:ea typeface="SimSun" charset="-122"/>
              </a:rPr>
              <a:t>and Schedule modes</a:t>
            </a:r>
          </a:p>
          <a:p>
            <a:pPr defTabSz="914400" eaLnBrk="0" hangingPunct="0">
              <a:spcBef>
                <a:spcPct val="50000"/>
              </a:spcBef>
              <a:buFont typeface="Arial" pitchFamily="34" charset="0"/>
              <a:buChar char="•"/>
            </a:pPr>
            <a:r>
              <a:rPr lang="fr-FR" sz="1200" b="1" dirty="0" err="1" smtClean="0">
                <a:solidFill>
                  <a:srgbClr val="120C80"/>
                </a:solidFill>
                <a:ea typeface="SimSun" charset="-122"/>
              </a:rPr>
              <a:t>every</a:t>
            </a:r>
            <a:r>
              <a:rPr lang="fr-FR" sz="1200" b="1" dirty="0" smtClean="0">
                <a:solidFill>
                  <a:srgbClr val="120C80"/>
                </a:solidFill>
                <a:ea typeface="SimSun" charset="-122"/>
              </a:rPr>
              <a:t> n minutes</a:t>
            </a:r>
          </a:p>
          <a:p>
            <a:pPr defTabSz="914400" eaLnBrk="0" hangingPunct="0">
              <a:spcBef>
                <a:spcPct val="50000"/>
              </a:spcBef>
              <a:buFont typeface="Arial" pitchFamily="34" charset="0"/>
              <a:buChar char="•"/>
            </a:pPr>
            <a:r>
              <a:rPr lang="fr-FR" sz="1200" b="1" dirty="0" err="1" smtClean="0">
                <a:solidFill>
                  <a:srgbClr val="120C80"/>
                </a:solidFill>
                <a:ea typeface="SimSun" charset="-122"/>
              </a:rPr>
              <a:t>everydayat</a:t>
            </a:r>
            <a:r>
              <a:rPr lang="fr-FR" sz="1200" b="1" dirty="0" smtClean="0">
                <a:solidFill>
                  <a:srgbClr val="120C80"/>
                </a:solidFill>
                <a:ea typeface="SimSun" charset="-122"/>
              </a:rPr>
              <a:t> 6:00pm</a:t>
            </a:r>
          </a:p>
          <a:p>
            <a:pPr defTabSz="914400" eaLnBrk="0" hangingPunct="0">
              <a:spcBef>
                <a:spcPct val="50000"/>
              </a:spcBef>
              <a:buFont typeface="Arial" pitchFamily="34" charset="0"/>
              <a:buChar char="•"/>
            </a:pPr>
            <a:r>
              <a:rPr lang="en-US" sz="1200" b="1" dirty="0" smtClean="0">
                <a:solidFill>
                  <a:srgbClr val="120C80"/>
                </a:solidFill>
                <a:ea typeface="SimSun" charset="-122"/>
              </a:rPr>
              <a:t>every 200 Mo to synchronize</a:t>
            </a:r>
            <a:endParaRPr lang="en-US" sz="1600" b="1" dirty="0" smtClean="0">
              <a:solidFill>
                <a:srgbClr val="120C80"/>
              </a:solidFill>
              <a:latin typeface="Times New Roman" pitchFamily="18" charset="0"/>
              <a:ea typeface="SimSun" charset="-122"/>
            </a:endParaRPr>
          </a:p>
          <a:p>
            <a:pPr defTabSz="914400" eaLnBrk="0" hangingPunct="0">
              <a:spcBef>
                <a:spcPct val="50000"/>
              </a:spcBef>
              <a:buFont typeface="Wingdings" pitchFamily="2" charset="2"/>
              <a:buNone/>
            </a:pPr>
            <a:endParaRPr lang="en-US" sz="1600" b="1" dirty="0">
              <a:solidFill>
                <a:srgbClr val="120C80"/>
              </a:solidFill>
              <a:ea typeface="SimSun" charset="-122"/>
            </a:endParaRPr>
          </a:p>
        </p:txBody>
      </p:sp>
      <p:sp>
        <p:nvSpPr>
          <p:cNvPr id="34823" name="Line 76"/>
          <p:cNvSpPr>
            <a:spLocks noChangeShapeType="1"/>
          </p:cNvSpPr>
          <p:nvPr/>
        </p:nvSpPr>
        <p:spPr bwMode="auto">
          <a:xfrm>
            <a:off x="6524159" y="2170113"/>
            <a:ext cx="252413" cy="46037"/>
          </a:xfrm>
          <a:prstGeom prst="line">
            <a:avLst/>
          </a:prstGeom>
          <a:noFill/>
          <a:ln w="12700">
            <a:solidFill>
              <a:schemeClr val="tx1"/>
            </a:solidFill>
            <a:round/>
            <a:headEnd/>
            <a:tailEnd type="triangle" w="med" len="med"/>
          </a:ln>
        </p:spPr>
        <p:txBody>
          <a:bodyPr rIns="36576" anchor="ctr"/>
          <a:lstStyle/>
          <a:p>
            <a:endParaRPr lang="en-US"/>
          </a:p>
        </p:txBody>
      </p:sp>
      <p:sp>
        <p:nvSpPr>
          <p:cNvPr id="34827" name="Rectangle 91"/>
          <p:cNvSpPr>
            <a:spLocks noGrp="1" noChangeArrowheads="1"/>
          </p:cNvSpPr>
          <p:nvPr>
            <p:ph type="title"/>
          </p:nvPr>
        </p:nvSpPr>
        <p:spPr/>
        <p:txBody>
          <a:bodyPr/>
          <a:lstStyle/>
          <a:p>
            <a:pPr defTabSz="914400" eaLnBrk="1" hangingPunct="1"/>
            <a:r>
              <a:rPr lang="en-US" smtClean="0"/>
              <a:t>Synchronizations by command</a:t>
            </a:r>
          </a:p>
        </p:txBody>
      </p:sp>
      <p:pic>
        <p:nvPicPr>
          <p:cNvPr id="34828" name="Picture 89"/>
          <p:cNvPicPr>
            <a:picLocks noChangeAspect="1" noChangeArrowheads="1"/>
          </p:cNvPicPr>
          <p:nvPr/>
        </p:nvPicPr>
        <p:blipFill>
          <a:blip r:embed="rId3"/>
          <a:srcRect/>
          <a:stretch>
            <a:fillRect/>
          </a:stretch>
        </p:blipFill>
        <p:spPr bwMode="auto">
          <a:xfrm>
            <a:off x="5914559" y="1654175"/>
            <a:ext cx="609600" cy="827088"/>
          </a:xfrm>
          <a:prstGeom prst="rect">
            <a:avLst/>
          </a:prstGeom>
          <a:noFill/>
          <a:ln w="28440">
            <a:noFill/>
            <a:miter lim="800000"/>
            <a:headEnd/>
            <a:tailEnd/>
          </a:ln>
        </p:spPr>
      </p:pic>
      <p:pic>
        <p:nvPicPr>
          <p:cNvPr id="34829" name="Picture 90"/>
          <p:cNvPicPr>
            <a:picLocks noChangeAspect="1" noChangeArrowheads="1"/>
          </p:cNvPicPr>
          <p:nvPr/>
        </p:nvPicPr>
        <p:blipFill>
          <a:blip r:embed="rId4"/>
          <a:srcRect/>
          <a:stretch>
            <a:fillRect/>
          </a:stretch>
        </p:blipFill>
        <p:spPr bwMode="auto">
          <a:xfrm>
            <a:off x="6741647" y="1714500"/>
            <a:ext cx="573087" cy="782638"/>
          </a:xfrm>
          <a:prstGeom prst="rect">
            <a:avLst/>
          </a:prstGeom>
          <a:noFill/>
          <a:ln w="28440">
            <a:noFill/>
            <a:miter lim="800000"/>
            <a:headEnd/>
            <a:tailEnd/>
          </a:ln>
        </p:spPr>
      </p:pic>
      <p:pic>
        <p:nvPicPr>
          <p:cNvPr id="34830" name="Picture 91"/>
          <p:cNvPicPr>
            <a:picLocks noChangeAspect="1" noChangeArrowheads="1"/>
          </p:cNvPicPr>
          <p:nvPr/>
        </p:nvPicPr>
        <p:blipFill>
          <a:blip r:embed="rId5"/>
          <a:srcRect/>
          <a:stretch>
            <a:fillRect/>
          </a:stretch>
        </p:blipFill>
        <p:spPr bwMode="auto">
          <a:xfrm>
            <a:off x="6154272" y="2430463"/>
            <a:ext cx="493712" cy="711200"/>
          </a:xfrm>
          <a:prstGeom prst="rect">
            <a:avLst/>
          </a:prstGeom>
          <a:noFill/>
          <a:ln w="28440">
            <a:noFill/>
            <a:miter lim="800000"/>
            <a:headEnd/>
            <a:tailEnd/>
          </a:ln>
        </p:spPr>
      </p:pic>
      <p:sp>
        <p:nvSpPr>
          <p:cNvPr id="34831" name="Text Box 58"/>
          <p:cNvSpPr txBox="1">
            <a:spLocks noChangeAspect="1" noChangeArrowheads="1"/>
          </p:cNvSpPr>
          <p:nvPr/>
        </p:nvSpPr>
        <p:spPr bwMode="auto">
          <a:xfrm>
            <a:off x="5381159" y="2600325"/>
            <a:ext cx="965200" cy="401638"/>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a:solidFill>
                  <a:srgbClr val="120C80"/>
                </a:solidFill>
                <a:latin typeface="Times New Roman" pitchFamily="18" charset="0"/>
                <a:ea typeface="SimSun" charset="-122"/>
              </a:rPr>
              <a:t>MASTER</a:t>
            </a:r>
          </a:p>
          <a:p>
            <a:pPr algn="ctr" defTabSz="914400" eaLnBrk="0" hangingPunct="0">
              <a:spcBef>
                <a:spcPct val="50000"/>
              </a:spcBef>
              <a:buFont typeface="Wingdings" pitchFamily="2" charset="2"/>
              <a:buNone/>
            </a:pPr>
            <a:r>
              <a:rPr lang="fr-FR" sz="800" dirty="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sp>
        <p:nvSpPr>
          <p:cNvPr id="34832" name="Text Box 58"/>
          <p:cNvSpPr txBox="1">
            <a:spLocks noChangeAspect="1" noChangeArrowheads="1"/>
          </p:cNvSpPr>
          <p:nvPr/>
        </p:nvSpPr>
        <p:spPr bwMode="auto">
          <a:xfrm>
            <a:off x="6457484" y="1500188"/>
            <a:ext cx="1339850" cy="217487"/>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DB</a:t>
            </a:r>
            <a:endParaRPr lang="fr-FR" sz="1600" dirty="0">
              <a:solidFill>
                <a:srgbClr val="120C80"/>
              </a:solidFill>
              <a:latin typeface="Times New Roman" pitchFamily="18" charset="0"/>
              <a:ea typeface="SimSun" charset="-122"/>
            </a:endParaRPr>
          </a:p>
        </p:txBody>
      </p:sp>
      <p:sp>
        <p:nvSpPr>
          <p:cNvPr id="34834" name="Oval 9"/>
          <p:cNvSpPr>
            <a:spLocks noChangeAspect="1" noChangeArrowheads="1"/>
          </p:cNvSpPr>
          <p:nvPr/>
        </p:nvSpPr>
        <p:spPr bwMode="auto">
          <a:xfrm>
            <a:off x="6028859" y="4827588"/>
            <a:ext cx="2133600" cy="1731962"/>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sp>
        <p:nvSpPr>
          <p:cNvPr id="34835" name="Oval 9"/>
          <p:cNvSpPr>
            <a:spLocks noChangeAspect="1" noChangeArrowheads="1"/>
          </p:cNvSpPr>
          <p:nvPr/>
        </p:nvSpPr>
        <p:spPr bwMode="auto">
          <a:xfrm>
            <a:off x="3297601" y="4750369"/>
            <a:ext cx="2133600" cy="1731963"/>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sp>
        <p:nvSpPr>
          <p:cNvPr id="34836" name="Oval 9"/>
          <p:cNvSpPr>
            <a:spLocks noChangeAspect="1" noChangeArrowheads="1"/>
          </p:cNvSpPr>
          <p:nvPr/>
        </p:nvSpPr>
        <p:spPr bwMode="auto">
          <a:xfrm>
            <a:off x="1086450" y="3235310"/>
            <a:ext cx="2135187" cy="1731962"/>
          </a:xfrm>
          <a:prstGeom prst="ellipse">
            <a:avLst/>
          </a:prstGeom>
          <a:solidFill>
            <a:srgbClr val="CCFFFF">
              <a:alpha val="23921"/>
            </a:srgbClr>
          </a:solidFill>
          <a:ln w="9525">
            <a:solidFill>
              <a:schemeClr val="tx1"/>
            </a:solidFill>
            <a:prstDash val="dash"/>
            <a:round/>
            <a:headEnd/>
            <a:tailEnd/>
          </a:ln>
        </p:spPr>
        <p:txBody>
          <a:bodyPr wrap="none" lIns="90000" tIns="46800" rIns="36000" bIns="46800" anchor="ctr"/>
          <a:lstStyle/>
          <a:p>
            <a:pPr algn="ctr" defTabSz="914400" eaLnBrk="0" hangingPunct="0">
              <a:spcBef>
                <a:spcPct val="50000"/>
              </a:spcBef>
            </a:pPr>
            <a:endParaRPr lang="fr-FR" sz="1400" b="1">
              <a:solidFill>
                <a:srgbClr val="120C80"/>
              </a:solidFill>
              <a:ea typeface="SimSun" charset="-122"/>
            </a:endParaRPr>
          </a:p>
        </p:txBody>
      </p:sp>
      <p:grpSp>
        <p:nvGrpSpPr>
          <p:cNvPr id="34837" name="Group 11"/>
          <p:cNvGrpSpPr>
            <a:grpSpLocks noChangeAspect="1"/>
          </p:cNvGrpSpPr>
          <p:nvPr/>
        </p:nvGrpSpPr>
        <p:grpSpPr bwMode="auto">
          <a:xfrm>
            <a:off x="2335812" y="3970322"/>
            <a:ext cx="252413" cy="431800"/>
            <a:chOff x="3750" y="1725"/>
            <a:chExt cx="198" cy="340"/>
          </a:xfrm>
        </p:grpSpPr>
        <p:sp>
          <p:nvSpPr>
            <p:cNvPr id="34888"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89"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90"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38" name="Line 15"/>
          <p:cNvSpPr>
            <a:spLocks noChangeAspect="1" noChangeShapeType="1"/>
          </p:cNvSpPr>
          <p:nvPr/>
        </p:nvSpPr>
        <p:spPr bwMode="auto">
          <a:xfrm>
            <a:off x="2167537" y="4057635"/>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39" name="Text Box 16"/>
          <p:cNvSpPr txBox="1">
            <a:spLocks noChangeAspect="1" noChangeArrowheads="1"/>
          </p:cNvSpPr>
          <p:nvPr/>
        </p:nvSpPr>
        <p:spPr bwMode="auto">
          <a:xfrm>
            <a:off x="2373912" y="4292585"/>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4840" name="Text Box 17"/>
          <p:cNvSpPr txBox="1">
            <a:spLocks noChangeAspect="1" noChangeArrowheads="1"/>
          </p:cNvSpPr>
          <p:nvPr/>
        </p:nvSpPr>
        <p:spPr bwMode="auto">
          <a:xfrm>
            <a:off x="929287" y="3670285"/>
            <a:ext cx="133985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sp>
        <p:nvSpPr>
          <p:cNvPr id="34841" name="Text Box 18"/>
          <p:cNvSpPr txBox="1">
            <a:spLocks noChangeAspect="1" noChangeArrowheads="1"/>
          </p:cNvSpPr>
          <p:nvPr/>
        </p:nvSpPr>
        <p:spPr bwMode="auto">
          <a:xfrm>
            <a:off x="675666" y="3154940"/>
            <a:ext cx="666750" cy="30480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dirty="0">
                <a:solidFill>
                  <a:srgbClr val="120C80"/>
                </a:solidFill>
                <a:latin typeface="Times New Roman" pitchFamily="18" charset="0"/>
                <a:ea typeface="SimSun" charset="-122"/>
              </a:rPr>
              <a:t>SITE 1</a:t>
            </a:r>
          </a:p>
        </p:txBody>
      </p:sp>
      <p:grpSp>
        <p:nvGrpSpPr>
          <p:cNvPr id="34842" name="Group 20"/>
          <p:cNvGrpSpPr>
            <a:grpSpLocks noChangeAspect="1"/>
          </p:cNvGrpSpPr>
          <p:nvPr/>
        </p:nvGrpSpPr>
        <p:grpSpPr bwMode="auto">
          <a:xfrm>
            <a:off x="2335812" y="3970322"/>
            <a:ext cx="252413" cy="431800"/>
            <a:chOff x="3750" y="1725"/>
            <a:chExt cx="198" cy="340"/>
          </a:xfrm>
        </p:grpSpPr>
        <p:sp>
          <p:nvSpPr>
            <p:cNvPr id="34885"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86"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87"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43" name="Line 24"/>
          <p:cNvSpPr>
            <a:spLocks noChangeAspect="1" noChangeShapeType="1"/>
          </p:cNvSpPr>
          <p:nvPr/>
        </p:nvSpPr>
        <p:spPr bwMode="auto">
          <a:xfrm>
            <a:off x="2167537" y="4057635"/>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44" name="Text Box 25"/>
          <p:cNvSpPr txBox="1">
            <a:spLocks noChangeAspect="1" noChangeArrowheads="1"/>
          </p:cNvSpPr>
          <p:nvPr/>
        </p:nvSpPr>
        <p:spPr bwMode="auto">
          <a:xfrm>
            <a:off x="2373912" y="4292585"/>
            <a:ext cx="942975" cy="214312"/>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a:solidFill>
                  <a:srgbClr val="120C80"/>
                </a:solidFill>
                <a:latin typeface="Times New Roman" pitchFamily="18" charset="0"/>
                <a:ea typeface="SimSun" charset="-122"/>
              </a:rPr>
              <a:t>LOCATION1</a:t>
            </a:r>
          </a:p>
        </p:txBody>
      </p:sp>
      <p:pic>
        <p:nvPicPr>
          <p:cNvPr id="34845" name="Picture 84"/>
          <p:cNvPicPr>
            <a:picLocks noChangeAspect="1" noChangeArrowheads="1"/>
          </p:cNvPicPr>
          <p:nvPr/>
        </p:nvPicPr>
        <p:blipFill>
          <a:blip r:embed="rId6"/>
          <a:srcRect/>
          <a:stretch>
            <a:fillRect/>
          </a:stretch>
        </p:blipFill>
        <p:spPr bwMode="auto">
          <a:xfrm>
            <a:off x="1551587" y="3716322"/>
            <a:ext cx="615950" cy="885825"/>
          </a:xfrm>
          <a:prstGeom prst="rect">
            <a:avLst/>
          </a:prstGeom>
          <a:noFill/>
          <a:ln w="28440">
            <a:noFill/>
            <a:miter lim="800000"/>
            <a:headEnd/>
            <a:tailEnd/>
          </a:ln>
        </p:spPr>
      </p:pic>
      <p:grpSp>
        <p:nvGrpSpPr>
          <p:cNvPr id="4" name="Group 55"/>
          <p:cNvGrpSpPr>
            <a:grpSpLocks/>
          </p:cNvGrpSpPr>
          <p:nvPr/>
        </p:nvGrpSpPr>
        <p:grpSpPr bwMode="auto">
          <a:xfrm>
            <a:off x="1902425" y="3421047"/>
            <a:ext cx="658812" cy="407988"/>
            <a:chOff x="4210" y="1843"/>
            <a:chExt cx="590" cy="406"/>
          </a:xfrm>
        </p:grpSpPr>
        <p:pic>
          <p:nvPicPr>
            <p:cNvPr id="34883" name="Picture 56" descr="PC_xml_Web_Service"/>
            <p:cNvPicPr>
              <a:picLocks noChangeAspect="1" noChangeArrowheads="1"/>
            </p:cNvPicPr>
            <p:nvPr/>
          </p:nvPicPr>
          <p:blipFill>
            <a:blip r:embed="rId7"/>
            <a:srcRect/>
            <a:stretch>
              <a:fillRect/>
            </a:stretch>
          </p:blipFill>
          <p:spPr bwMode="auto">
            <a:xfrm>
              <a:off x="4371" y="1843"/>
              <a:ext cx="430" cy="407"/>
            </a:xfrm>
            <a:prstGeom prst="rect">
              <a:avLst/>
            </a:prstGeom>
            <a:noFill/>
            <a:ln w="9525">
              <a:noFill/>
              <a:miter lim="800000"/>
              <a:headEnd/>
              <a:tailEnd/>
            </a:ln>
          </p:spPr>
        </p:pic>
        <p:pic>
          <p:nvPicPr>
            <p:cNvPr id="34884" name="Picture 57" descr="BlueUser"/>
            <p:cNvPicPr>
              <a:picLocks noChangeAspect="1" noChangeArrowheads="1"/>
            </p:cNvPicPr>
            <p:nvPr/>
          </p:nvPicPr>
          <p:blipFill>
            <a:blip r:embed="rId8"/>
            <a:srcRect/>
            <a:stretch>
              <a:fillRect/>
            </a:stretch>
          </p:blipFill>
          <p:spPr bwMode="auto">
            <a:xfrm>
              <a:off x="4210" y="1949"/>
              <a:ext cx="274" cy="287"/>
            </a:xfrm>
            <a:prstGeom prst="rect">
              <a:avLst/>
            </a:prstGeom>
            <a:noFill/>
            <a:ln w="9525">
              <a:noFill/>
              <a:miter lim="800000"/>
              <a:headEnd/>
              <a:tailEnd/>
            </a:ln>
          </p:spPr>
        </p:pic>
      </p:grpSp>
      <p:grpSp>
        <p:nvGrpSpPr>
          <p:cNvPr id="34847" name="Group 11"/>
          <p:cNvGrpSpPr>
            <a:grpSpLocks noChangeAspect="1"/>
          </p:cNvGrpSpPr>
          <p:nvPr/>
        </p:nvGrpSpPr>
        <p:grpSpPr bwMode="auto">
          <a:xfrm>
            <a:off x="4542201" y="5604444"/>
            <a:ext cx="252413" cy="431800"/>
            <a:chOff x="3750" y="1725"/>
            <a:chExt cx="198" cy="340"/>
          </a:xfrm>
        </p:grpSpPr>
        <p:sp>
          <p:nvSpPr>
            <p:cNvPr id="34880"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81"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82"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48" name="Line 15"/>
          <p:cNvSpPr>
            <a:spLocks noChangeAspect="1" noChangeShapeType="1"/>
          </p:cNvSpPr>
          <p:nvPr/>
        </p:nvSpPr>
        <p:spPr bwMode="auto">
          <a:xfrm>
            <a:off x="4373926" y="5691757"/>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49" name="Text Box 16"/>
          <p:cNvSpPr txBox="1">
            <a:spLocks noChangeAspect="1" noChangeArrowheads="1"/>
          </p:cNvSpPr>
          <p:nvPr/>
        </p:nvSpPr>
        <p:spPr bwMode="auto">
          <a:xfrm>
            <a:off x="4580301" y="5926707"/>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4850" name="Text Box 17"/>
          <p:cNvSpPr txBox="1">
            <a:spLocks noChangeAspect="1" noChangeArrowheads="1"/>
          </p:cNvSpPr>
          <p:nvPr/>
        </p:nvSpPr>
        <p:spPr bwMode="auto">
          <a:xfrm>
            <a:off x="3199176" y="5190107"/>
            <a:ext cx="133985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grpSp>
        <p:nvGrpSpPr>
          <p:cNvPr id="34852" name="Group 20"/>
          <p:cNvGrpSpPr>
            <a:grpSpLocks noChangeAspect="1"/>
          </p:cNvGrpSpPr>
          <p:nvPr/>
        </p:nvGrpSpPr>
        <p:grpSpPr bwMode="auto">
          <a:xfrm>
            <a:off x="4542201" y="5604444"/>
            <a:ext cx="252413" cy="431800"/>
            <a:chOff x="3750" y="1725"/>
            <a:chExt cx="198" cy="340"/>
          </a:xfrm>
        </p:grpSpPr>
        <p:sp>
          <p:nvSpPr>
            <p:cNvPr id="34877"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8"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9"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53" name="Line 24"/>
          <p:cNvSpPr>
            <a:spLocks noChangeAspect="1" noChangeShapeType="1"/>
          </p:cNvSpPr>
          <p:nvPr/>
        </p:nvSpPr>
        <p:spPr bwMode="auto">
          <a:xfrm>
            <a:off x="4373926" y="5691757"/>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54" name="Text Box 25"/>
          <p:cNvSpPr txBox="1">
            <a:spLocks noChangeAspect="1" noChangeArrowheads="1"/>
          </p:cNvSpPr>
          <p:nvPr/>
        </p:nvSpPr>
        <p:spPr bwMode="auto">
          <a:xfrm>
            <a:off x="3958001" y="6168007"/>
            <a:ext cx="942975" cy="217487"/>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a:solidFill>
                  <a:srgbClr val="120C80"/>
                </a:solidFill>
                <a:latin typeface="Times New Roman" pitchFamily="18" charset="0"/>
                <a:ea typeface="SimSun" charset="-122"/>
              </a:rPr>
              <a:t>LOCATION2</a:t>
            </a:r>
          </a:p>
        </p:txBody>
      </p:sp>
      <p:pic>
        <p:nvPicPr>
          <p:cNvPr id="34855" name="Picture 84"/>
          <p:cNvPicPr>
            <a:picLocks noChangeAspect="1" noChangeArrowheads="1"/>
          </p:cNvPicPr>
          <p:nvPr/>
        </p:nvPicPr>
        <p:blipFill>
          <a:blip r:embed="rId6"/>
          <a:srcRect/>
          <a:stretch>
            <a:fillRect/>
          </a:stretch>
        </p:blipFill>
        <p:spPr bwMode="auto">
          <a:xfrm>
            <a:off x="3757976" y="5350444"/>
            <a:ext cx="615950" cy="885825"/>
          </a:xfrm>
          <a:prstGeom prst="rect">
            <a:avLst/>
          </a:prstGeom>
          <a:noFill/>
          <a:ln w="28440">
            <a:noFill/>
            <a:miter lim="800000"/>
            <a:headEnd/>
            <a:tailEnd/>
          </a:ln>
        </p:spPr>
      </p:pic>
      <p:grpSp>
        <p:nvGrpSpPr>
          <p:cNvPr id="7" name="Group 73"/>
          <p:cNvGrpSpPr>
            <a:grpSpLocks/>
          </p:cNvGrpSpPr>
          <p:nvPr/>
        </p:nvGrpSpPr>
        <p:grpSpPr bwMode="auto">
          <a:xfrm>
            <a:off x="4108814" y="5055169"/>
            <a:ext cx="658812" cy="407988"/>
            <a:chOff x="4210" y="1843"/>
            <a:chExt cx="590" cy="406"/>
          </a:xfrm>
        </p:grpSpPr>
        <p:pic>
          <p:nvPicPr>
            <p:cNvPr id="34875" name="Picture 74" descr="PC_xml_Web_Service"/>
            <p:cNvPicPr>
              <a:picLocks noChangeAspect="1" noChangeArrowheads="1"/>
            </p:cNvPicPr>
            <p:nvPr/>
          </p:nvPicPr>
          <p:blipFill>
            <a:blip r:embed="rId7"/>
            <a:srcRect/>
            <a:stretch>
              <a:fillRect/>
            </a:stretch>
          </p:blipFill>
          <p:spPr bwMode="auto">
            <a:xfrm>
              <a:off x="4371" y="1843"/>
              <a:ext cx="430" cy="407"/>
            </a:xfrm>
            <a:prstGeom prst="rect">
              <a:avLst/>
            </a:prstGeom>
            <a:noFill/>
            <a:ln w="9525">
              <a:noFill/>
              <a:miter lim="800000"/>
              <a:headEnd/>
              <a:tailEnd/>
            </a:ln>
          </p:spPr>
        </p:pic>
        <p:pic>
          <p:nvPicPr>
            <p:cNvPr id="34876" name="Picture 75" descr="BlueUser"/>
            <p:cNvPicPr>
              <a:picLocks noChangeAspect="1" noChangeArrowheads="1"/>
            </p:cNvPicPr>
            <p:nvPr/>
          </p:nvPicPr>
          <p:blipFill>
            <a:blip r:embed="rId8"/>
            <a:srcRect/>
            <a:stretch>
              <a:fillRect/>
            </a:stretch>
          </p:blipFill>
          <p:spPr bwMode="auto">
            <a:xfrm>
              <a:off x="4210" y="1949"/>
              <a:ext cx="274" cy="287"/>
            </a:xfrm>
            <a:prstGeom prst="rect">
              <a:avLst/>
            </a:prstGeom>
            <a:noFill/>
            <a:ln w="9525">
              <a:noFill/>
              <a:miter lim="800000"/>
              <a:headEnd/>
              <a:tailEnd/>
            </a:ln>
          </p:spPr>
        </p:pic>
      </p:grpSp>
      <p:grpSp>
        <p:nvGrpSpPr>
          <p:cNvPr id="34857" name="Group 11"/>
          <p:cNvGrpSpPr>
            <a:grpSpLocks noChangeAspect="1"/>
          </p:cNvGrpSpPr>
          <p:nvPr/>
        </p:nvGrpSpPr>
        <p:grpSpPr bwMode="auto">
          <a:xfrm>
            <a:off x="7311559" y="5565775"/>
            <a:ext cx="252413" cy="431800"/>
            <a:chOff x="3750" y="1725"/>
            <a:chExt cx="198" cy="340"/>
          </a:xfrm>
        </p:grpSpPr>
        <p:sp>
          <p:nvSpPr>
            <p:cNvPr id="34872" name="AutoShape 12"/>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3" name="AutoShape 13"/>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4" name="AutoShape 14"/>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58" name="Line 15"/>
          <p:cNvSpPr>
            <a:spLocks noChangeAspect="1" noChangeShapeType="1"/>
          </p:cNvSpPr>
          <p:nvPr/>
        </p:nvSpPr>
        <p:spPr bwMode="auto">
          <a:xfrm>
            <a:off x="7143284" y="56530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59" name="Text Box 16"/>
          <p:cNvSpPr txBox="1">
            <a:spLocks noChangeAspect="1" noChangeArrowheads="1"/>
          </p:cNvSpPr>
          <p:nvPr/>
        </p:nvSpPr>
        <p:spPr bwMode="auto">
          <a:xfrm>
            <a:off x="7349659" y="5888038"/>
            <a:ext cx="942975" cy="336550"/>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endParaRPr lang="en-US" sz="1600">
              <a:solidFill>
                <a:srgbClr val="120C80"/>
              </a:solidFill>
              <a:latin typeface="Times New Roman" pitchFamily="18" charset="0"/>
              <a:ea typeface="SimSun" charset="-122"/>
            </a:endParaRPr>
          </a:p>
        </p:txBody>
      </p:sp>
      <p:sp>
        <p:nvSpPr>
          <p:cNvPr id="34860" name="Text Box 17"/>
          <p:cNvSpPr txBox="1">
            <a:spLocks noChangeAspect="1" noChangeArrowheads="1"/>
          </p:cNvSpPr>
          <p:nvPr/>
        </p:nvSpPr>
        <p:spPr bwMode="auto">
          <a:xfrm>
            <a:off x="5905034" y="5176838"/>
            <a:ext cx="133985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FCS</a:t>
            </a:r>
            <a:endParaRPr lang="fr-FR" sz="1600" dirty="0">
              <a:solidFill>
                <a:srgbClr val="120C80"/>
              </a:solidFill>
              <a:latin typeface="Times New Roman" pitchFamily="18" charset="0"/>
              <a:ea typeface="SimSun" charset="-122"/>
            </a:endParaRPr>
          </a:p>
        </p:txBody>
      </p:sp>
      <p:grpSp>
        <p:nvGrpSpPr>
          <p:cNvPr id="34861" name="Group 20"/>
          <p:cNvGrpSpPr>
            <a:grpSpLocks noChangeAspect="1"/>
          </p:cNvGrpSpPr>
          <p:nvPr/>
        </p:nvGrpSpPr>
        <p:grpSpPr bwMode="auto">
          <a:xfrm>
            <a:off x="7311559" y="5565775"/>
            <a:ext cx="252413" cy="431800"/>
            <a:chOff x="3750" y="1725"/>
            <a:chExt cx="198" cy="340"/>
          </a:xfrm>
        </p:grpSpPr>
        <p:sp>
          <p:nvSpPr>
            <p:cNvPr id="34869"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0"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34871"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34862" name="Line 24"/>
          <p:cNvSpPr>
            <a:spLocks noChangeAspect="1" noChangeShapeType="1"/>
          </p:cNvSpPr>
          <p:nvPr/>
        </p:nvSpPr>
        <p:spPr bwMode="auto">
          <a:xfrm>
            <a:off x="7143284" y="5653088"/>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34863" name="Text Box 25"/>
          <p:cNvSpPr txBox="1">
            <a:spLocks noChangeAspect="1" noChangeArrowheads="1"/>
          </p:cNvSpPr>
          <p:nvPr/>
        </p:nvSpPr>
        <p:spPr bwMode="auto">
          <a:xfrm>
            <a:off x="6689259" y="6243638"/>
            <a:ext cx="942975" cy="217487"/>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a:solidFill>
                  <a:srgbClr val="120C80"/>
                </a:solidFill>
                <a:latin typeface="Times New Roman" pitchFamily="18" charset="0"/>
                <a:ea typeface="SimSun" charset="-122"/>
              </a:rPr>
              <a:t>LOCATION3</a:t>
            </a:r>
          </a:p>
        </p:txBody>
      </p:sp>
      <p:pic>
        <p:nvPicPr>
          <p:cNvPr id="34864" name="Picture 84"/>
          <p:cNvPicPr>
            <a:picLocks noChangeAspect="1" noChangeArrowheads="1"/>
          </p:cNvPicPr>
          <p:nvPr/>
        </p:nvPicPr>
        <p:blipFill>
          <a:blip r:embed="rId6"/>
          <a:srcRect/>
          <a:stretch>
            <a:fillRect/>
          </a:stretch>
        </p:blipFill>
        <p:spPr bwMode="auto">
          <a:xfrm>
            <a:off x="6527334" y="5311775"/>
            <a:ext cx="615950" cy="885825"/>
          </a:xfrm>
          <a:prstGeom prst="rect">
            <a:avLst/>
          </a:prstGeom>
          <a:noFill/>
          <a:ln w="28440">
            <a:noFill/>
            <a:miter lim="800000"/>
            <a:headEnd/>
            <a:tailEnd/>
          </a:ln>
        </p:spPr>
      </p:pic>
      <p:grpSp>
        <p:nvGrpSpPr>
          <p:cNvPr id="10" name="Group 90"/>
          <p:cNvGrpSpPr>
            <a:grpSpLocks/>
          </p:cNvGrpSpPr>
          <p:nvPr/>
        </p:nvGrpSpPr>
        <p:grpSpPr bwMode="auto">
          <a:xfrm>
            <a:off x="6878172" y="5016500"/>
            <a:ext cx="658812" cy="407988"/>
            <a:chOff x="4210" y="1843"/>
            <a:chExt cx="590" cy="406"/>
          </a:xfrm>
        </p:grpSpPr>
        <p:pic>
          <p:nvPicPr>
            <p:cNvPr id="34867" name="Picture 91" descr="PC_xml_Web_Service"/>
            <p:cNvPicPr>
              <a:picLocks noChangeAspect="1" noChangeArrowheads="1"/>
            </p:cNvPicPr>
            <p:nvPr/>
          </p:nvPicPr>
          <p:blipFill>
            <a:blip r:embed="rId7"/>
            <a:srcRect/>
            <a:stretch>
              <a:fillRect/>
            </a:stretch>
          </p:blipFill>
          <p:spPr bwMode="auto">
            <a:xfrm>
              <a:off x="4371" y="1843"/>
              <a:ext cx="430" cy="407"/>
            </a:xfrm>
            <a:prstGeom prst="rect">
              <a:avLst/>
            </a:prstGeom>
            <a:noFill/>
            <a:ln w="9525">
              <a:noFill/>
              <a:miter lim="800000"/>
              <a:headEnd/>
              <a:tailEnd/>
            </a:ln>
          </p:spPr>
        </p:pic>
        <p:pic>
          <p:nvPicPr>
            <p:cNvPr id="34868" name="Picture 92" descr="BlueUser"/>
            <p:cNvPicPr>
              <a:picLocks noChangeAspect="1" noChangeArrowheads="1"/>
            </p:cNvPicPr>
            <p:nvPr/>
          </p:nvPicPr>
          <p:blipFill>
            <a:blip r:embed="rId8"/>
            <a:srcRect/>
            <a:stretch>
              <a:fillRect/>
            </a:stretch>
          </p:blipFill>
          <p:spPr bwMode="auto">
            <a:xfrm>
              <a:off x="4210" y="1949"/>
              <a:ext cx="274" cy="287"/>
            </a:xfrm>
            <a:prstGeom prst="rect">
              <a:avLst/>
            </a:prstGeom>
            <a:noFill/>
            <a:ln w="9525">
              <a:noFill/>
              <a:miter lim="800000"/>
              <a:headEnd/>
              <a:tailEnd/>
            </a:ln>
          </p:spPr>
        </p:pic>
      </p:grpSp>
      <p:sp>
        <p:nvSpPr>
          <p:cNvPr id="34866" name="Text Box 18"/>
          <p:cNvSpPr txBox="1">
            <a:spLocks noChangeAspect="1" noChangeArrowheads="1"/>
          </p:cNvSpPr>
          <p:nvPr/>
        </p:nvSpPr>
        <p:spPr bwMode="auto">
          <a:xfrm>
            <a:off x="5765334" y="4652963"/>
            <a:ext cx="666750" cy="309562"/>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1400">
                <a:solidFill>
                  <a:srgbClr val="120C80"/>
                </a:solidFill>
                <a:latin typeface="Times New Roman" pitchFamily="18" charset="0"/>
                <a:ea typeface="SimSun" charset="-122"/>
              </a:rPr>
              <a:t>SITE 3</a:t>
            </a:r>
          </a:p>
        </p:txBody>
      </p:sp>
      <p:grpSp>
        <p:nvGrpSpPr>
          <p:cNvPr id="75" name="Group 20"/>
          <p:cNvGrpSpPr>
            <a:grpSpLocks noChangeAspect="1"/>
          </p:cNvGrpSpPr>
          <p:nvPr/>
        </p:nvGrpSpPr>
        <p:grpSpPr bwMode="auto">
          <a:xfrm>
            <a:off x="6684030" y="2813610"/>
            <a:ext cx="252413" cy="431800"/>
            <a:chOff x="3750" y="1725"/>
            <a:chExt cx="198" cy="340"/>
          </a:xfrm>
        </p:grpSpPr>
        <p:sp>
          <p:nvSpPr>
            <p:cNvPr id="76" name="AutoShape 21"/>
            <p:cNvSpPr>
              <a:spLocks noChangeAspect="1" noChangeArrowheads="1"/>
            </p:cNvSpPr>
            <p:nvPr/>
          </p:nvSpPr>
          <p:spPr bwMode="auto">
            <a:xfrm>
              <a:off x="3750" y="1725"/>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77" name="AutoShape 22"/>
            <p:cNvSpPr>
              <a:spLocks noChangeAspect="1" noChangeArrowheads="1"/>
            </p:cNvSpPr>
            <p:nvPr/>
          </p:nvSpPr>
          <p:spPr bwMode="auto">
            <a:xfrm>
              <a:off x="3786" y="1769"/>
              <a:ext cx="126" cy="266"/>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78" name="AutoShape 23"/>
            <p:cNvSpPr>
              <a:spLocks noChangeAspect="1" noChangeArrowheads="1"/>
            </p:cNvSpPr>
            <p:nvPr/>
          </p:nvSpPr>
          <p:spPr bwMode="auto">
            <a:xfrm>
              <a:off x="3822" y="1798"/>
              <a:ext cx="126" cy="267"/>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79" name="Line 24"/>
          <p:cNvSpPr>
            <a:spLocks noChangeAspect="1" noChangeShapeType="1"/>
          </p:cNvSpPr>
          <p:nvPr/>
        </p:nvSpPr>
        <p:spPr bwMode="auto">
          <a:xfrm>
            <a:off x="6596437" y="2699217"/>
            <a:ext cx="152400" cy="61912"/>
          </a:xfrm>
          <a:prstGeom prst="line">
            <a:avLst/>
          </a:prstGeom>
          <a:noFill/>
          <a:ln w="9525">
            <a:solidFill>
              <a:schemeClr val="tx1"/>
            </a:solidFill>
            <a:round/>
            <a:headEnd/>
            <a:tailEnd type="triangle" w="med" len="med"/>
          </a:ln>
        </p:spPr>
        <p:txBody>
          <a:bodyPr wrap="none" lIns="90000" tIns="46800" rIns="36000" bIns="46800">
            <a:spAutoFit/>
          </a:bodyPr>
          <a:lstStyle/>
          <a:p>
            <a:endParaRPr lang="en-US"/>
          </a:p>
        </p:txBody>
      </p:sp>
      <p:sp>
        <p:nvSpPr>
          <p:cNvPr id="80" name="Text Box 58"/>
          <p:cNvSpPr txBox="1">
            <a:spLocks noChangeAspect="1" noChangeArrowheads="1"/>
          </p:cNvSpPr>
          <p:nvPr/>
        </p:nvSpPr>
        <p:spPr bwMode="auto">
          <a:xfrm>
            <a:off x="5736759" y="1406525"/>
            <a:ext cx="965200" cy="21762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fr-FR" sz="800" dirty="0" smtClean="0">
                <a:solidFill>
                  <a:srgbClr val="120C80"/>
                </a:solidFill>
                <a:latin typeface="Times New Roman" pitchFamily="18" charset="0"/>
                <a:ea typeface="SimSun" charset="-122"/>
              </a:rPr>
              <a:t>MCS</a:t>
            </a:r>
            <a:endParaRPr lang="fr-FR" sz="1600" dirty="0">
              <a:solidFill>
                <a:srgbClr val="120C80"/>
              </a:solidFill>
              <a:latin typeface="Times New Roman" pitchFamily="18" charset="0"/>
              <a:ea typeface="SimSun" charset="-122"/>
            </a:endParaRPr>
          </a:p>
        </p:txBody>
      </p:sp>
      <p:sp>
        <p:nvSpPr>
          <p:cNvPr id="81" name="Line 3"/>
          <p:cNvSpPr>
            <a:spLocks noChangeShapeType="1"/>
          </p:cNvSpPr>
          <p:nvPr/>
        </p:nvSpPr>
        <p:spPr bwMode="auto">
          <a:xfrm flipH="1" flipV="1">
            <a:off x="6443662" y="3217862"/>
            <a:ext cx="7937" cy="1582737"/>
          </a:xfrm>
          <a:prstGeom prst="line">
            <a:avLst/>
          </a:prstGeom>
          <a:noFill/>
          <a:ln w="38100" cmpd="dbl">
            <a:solidFill>
              <a:srgbClr val="008000"/>
            </a:solidFill>
            <a:round/>
            <a:headEnd type="triangle" w="med" len="med"/>
            <a:tailEnd type="triangle"/>
          </a:ln>
          <a:effectLst>
            <a:outerShdw blurRad="50800" dist="38100" dir="13500000" algn="tl">
              <a:srgbClr val="000000">
                <a:alpha val="43000"/>
              </a:srgbClr>
            </a:outerShdw>
          </a:effectLst>
        </p:spPr>
        <p:txBody>
          <a:bodyPr wrap="square" lIns="90000" tIns="46800" rIns="36000" bIns="46800">
            <a:spAutoFit/>
          </a:bodyPr>
          <a:lstStyle/>
          <a:p>
            <a:endParaRPr lang="en-US"/>
          </a:p>
        </p:txBody>
      </p:sp>
      <p:sp>
        <p:nvSpPr>
          <p:cNvPr id="82" name="Line 4"/>
          <p:cNvSpPr>
            <a:spLocks noChangeShapeType="1"/>
          </p:cNvSpPr>
          <p:nvPr/>
        </p:nvSpPr>
        <p:spPr bwMode="auto">
          <a:xfrm flipH="1">
            <a:off x="2971798" y="3073400"/>
            <a:ext cx="2933701" cy="317500"/>
          </a:xfrm>
          <a:prstGeom prst="line">
            <a:avLst/>
          </a:prstGeom>
          <a:noFill/>
          <a:ln w="38100" cmpd="dbl">
            <a:solidFill>
              <a:srgbClr val="008000"/>
            </a:solidFill>
            <a:round/>
            <a:headEnd type="triangle"/>
            <a:tailEnd type="triangle"/>
          </a:ln>
          <a:effectLst>
            <a:outerShdw blurRad="50800" dist="38100" dir="13500000" algn="tl">
              <a:srgbClr val="000000">
                <a:alpha val="43000"/>
              </a:srgbClr>
            </a:outerShdw>
          </a:effectLst>
        </p:spPr>
        <p:txBody>
          <a:bodyPr wrap="square" lIns="90000" tIns="46800" rIns="36000" bIns="46800">
            <a:spAutoFit/>
          </a:bodyPr>
          <a:lstStyle/>
          <a:p>
            <a:endParaRPr lang="en-US"/>
          </a:p>
        </p:txBody>
      </p:sp>
      <p:sp>
        <p:nvSpPr>
          <p:cNvPr id="83" name="Line 3"/>
          <p:cNvSpPr>
            <a:spLocks noChangeShapeType="1"/>
          </p:cNvSpPr>
          <p:nvPr/>
        </p:nvSpPr>
        <p:spPr bwMode="auto">
          <a:xfrm flipH="1" flipV="1">
            <a:off x="3009899" y="3625850"/>
            <a:ext cx="3162300" cy="1035050"/>
          </a:xfrm>
          <a:prstGeom prst="line">
            <a:avLst/>
          </a:prstGeom>
          <a:noFill/>
          <a:ln w="38100" cmpd="dbl">
            <a:solidFill>
              <a:schemeClr val="accent2"/>
            </a:solidFill>
            <a:round/>
            <a:headEnd type="triangle" w="med" len="med"/>
            <a:tailEnd type="triangle"/>
          </a:ln>
        </p:spPr>
        <p:txBody>
          <a:bodyPr wrap="square" lIns="90000" tIns="46800" rIns="36000" bIns="46800">
            <a:prstTxWarp prst="textNoShape">
              <a:avLst/>
            </a:prstTxWarp>
            <a:spAutoFit/>
          </a:bodyPr>
          <a:lstStyle/>
          <a:p>
            <a:endParaRPr lang="en-US" dirty="0"/>
          </a:p>
        </p:txBody>
      </p:sp>
      <p:sp>
        <p:nvSpPr>
          <p:cNvPr id="84" name="ZoneTexte 83"/>
          <p:cNvSpPr txBox="1"/>
          <p:nvPr/>
        </p:nvSpPr>
        <p:spPr>
          <a:xfrm rot="1154977">
            <a:off x="3995720" y="4172079"/>
            <a:ext cx="1518364" cy="307777"/>
          </a:xfrm>
          <a:prstGeom prst="rect">
            <a:avLst/>
          </a:prstGeom>
          <a:noFill/>
        </p:spPr>
        <p:txBody>
          <a:bodyPr wrap="none" rtlCol="0">
            <a:spAutoFit/>
          </a:bodyPr>
          <a:lstStyle/>
          <a:p>
            <a:r>
              <a:rPr lang="en-US" sz="1400" dirty="0" smtClean="0">
                <a:solidFill>
                  <a:schemeClr val="accent6"/>
                </a:solidFill>
              </a:rPr>
              <a:t>Default Behavior</a:t>
            </a:r>
            <a:endParaRPr lang="en-US" sz="1400" dirty="0">
              <a:solidFill>
                <a:schemeClr val="accent6"/>
              </a:solidFill>
            </a:endParaRPr>
          </a:p>
        </p:txBody>
      </p:sp>
      <p:sp>
        <p:nvSpPr>
          <p:cNvPr id="85" name="ZoneTexte 84"/>
          <p:cNvSpPr txBox="1"/>
          <p:nvPr/>
        </p:nvSpPr>
        <p:spPr>
          <a:xfrm rot="21229056">
            <a:off x="3511046" y="2681622"/>
            <a:ext cx="1620957" cy="307777"/>
          </a:xfrm>
          <a:prstGeom prst="rect">
            <a:avLst/>
          </a:prstGeom>
          <a:noFill/>
        </p:spPr>
        <p:txBody>
          <a:bodyPr wrap="none" rtlCol="0">
            <a:spAutoFit/>
          </a:bodyPr>
          <a:lstStyle/>
          <a:p>
            <a:r>
              <a:rPr lang="en-US" sz="1400" dirty="0" smtClean="0">
                <a:solidFill>
                  <a:schemeClr val="accent6"/>
                </a:solidFill>
              </a:rPr>
              <a:t>Optional Behavior</a:t>
            </a:r>
            <a:endParaRPr lang="en-US" sz="1400" dirty="0">
              <a:solidFill>
                <a:schemeClr val="accent6"/>
              </a:solidFill>
            </a:endParaRPr>
          </a:p>
        </p:txBody>
      </p:sp>
      <p:sp>
        <p:nvSpPr>
          <p:cNvPr id="87" name="Line 4"/>
          <p:cNvSpPr>
            <a:spLocks noChangeShapeType="1"/>
          </p:cNvSpPr>
          <p:nvPr/>
        </p:nvSpPr>
        <p:spPr bwMode="auto">
          <a:xfrm flipH="1">
            <a:off x="2908300" y="2908300"/>
            <a:ext cx="3289300" cy="342899"/>
          </a:xfrm>
          <a:prstGeom prst="line">
            <a:avLst/>
          </a:prstGeom>
          <a:noFill/>
          <a:ln w="38100" cmpd="dbl">
            <a:solidFill>
              <a:schemeClr val="accent2"/>
            </a:solidFill>
            <a:round/>
            <a:headEnd type="none" w="med" len="med"/>
            <a:tailEnd type="triangle"/>
          </a:ln>
        </p:spPr>
        <p:txBody>
          <a:bodyPr wrap="square" lIns="90000" tIns="46800" rIns="36000" bIns="46800">
            <a:prstTxWarp prst="textNoShape">
              <a:avLst/>
            </a:prstTxWarp>
            <a:spAutoFit/>
          </a:bodyPr>
          <a:lstStyle/>
          <a:p>
            <a:endParaRPr lang="en-US" dirty="0"/>
          </a:p>
        </p:txBody>
      </p:sp>
      <p:sp>
        <p:nvSpPr>
          <p:cNvPr id="88" name="Line 3"/>
          <p:cNvSpPr>
            <a:spLocks noChangeShapeType="1"/>
          </p:cNvSpPr>
          <p:nvPr/>
        </p:nvSpPr>
        <p:spPr bwMode="auto">
          <a:xfrm flipH="1" flipV="1">
            <a:off x="6646863" y="3306763"/>
            <a:ext cx="4762" cy="1697037"/>
          </a:xfrm>
          <a:prstGeom prst="line">
            <a:avLst/>
          </a:prstGeom>
          <a:noFill/>
          <a:ln w="38100" cmpd="dbl">
            <a:solidFill>
              <a:schemeClr val="accent2"/>
            </a:solidFill>
            <a:round/>
            <a:headEnd type="triangle" w="med" len="med"/>
            <a:tailEnd type="none"/>
          </a:ln>
        </p:spPr>
        <p:txBody>
          <a:bodyPr lIns="90000" tIns="46800" rIns="36000" bIns="46800">
            <a:prstTxWarp prst="textNoShape">
              <a:avLst/>
            </a:prstTxWarp>
            <a:spAutoFit/>
          </a:bodyPr>
          <a:lstStyle/>
          <a:p>
            <a:endParaRPr lang="en-US" dirty="0"/>
          </a:p>
        </p:txBody>
      </p:sp>
      <p:sp>
        <p:nvSpPr>
          <p:cNvPr id="89" name="Arc 88"/>
          <p:cNvSpPr/>
          <p:nvPr/>
        </p:nvSpPr>
        <p:spPr bwMode="auto">
          <a:xfrm>
            <a:off x="5836920" y="2903220"/>
            <a:ext cx="822960" cy="822960"/>
          </a:xfrm>
          <a:prstGeom prst="arc">
            <a:avLst>
              <a:gd name="adj1" fmla="val 16200000"/>
              <a:gd name="adj2" fmla="val 0"/>
            </a:avLst>
          </a:prstGeom>
          <a:noFill/>
          <a:ln w="38100" cmpd="dbl">
            <a:solidFill>
              <a:schemeClr val="accent2"/>
            </a:solidFill>
            <a:round/>
            <a:headEnd type="none" w="med" len="med"/>
            <a:tailEnd type="none"/>
          </a:ln>
        </p:spPr>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1"/>
          <p:cNvSpPr>
            <a:spLocks noGrp="1" noChangeArrowheads="1"/>
          </p:cNvSpPr>
          <p:nvPr>
            <p:ph type="title"/>
          </p:nvPr>
        </p:nvSpPr>
        <p:spPr>
          <a:noFill/>
        </p:spPr>
        <p:txBody>
          <a:bodyPr/>
          <a:lstStyle/>
          <a:p>
            <a:pPr eaLnBrk="1" hangingPunct="1"/>
            <a:r>
              <a:rPr lang="en-US"/>
              <a:t>Scheduled synchronization </a:t>
            </a:r>
          </a:p>
        </p:txBody>
      </p:sp>
      <p:sp>
        <p:nvSpPr>
          <p:cNvPr id="89" name="Rectangle 3"/>
          <p:cNvSpPr>
            <a:spLocks noChangeArrowheads="1"/>
          </p:cNvSpPr>
          <p:nvPr/>
        </p:nvSpPr>
        <p:spPr bwMode="auto">
          <a:xfrm>
            <a:off x="965200" y="1003300"/>
            <a:ext cx="7745413" cy="4721225"/>
          </a:xfrm>
          <a:prstGeom prst="rect">
            <a:avLst/>
          </a:prstGeom>
          <a:noFill/>
          <a:ln w="9525">
            <a:noFill/>
            <a:miter lim="800000"/>
            <a:headEnd/>
            <a:tailEnd/>
          </a:ln>
        </p:spPr>
        <p:txBody>
          <a:bodyPr>
            <a:prstTxWarp prst="textNoShape">
              <a:avLst/>
            </a:prstTxWarp>
          </a:bodyPr>
          <a:lstStyle/>
          <a:p>
            <a:pPr marL="342900" indent="-342900" algn="l" eaLnBrk="1" hangingPunct="1">
              <a:lnSpc>
                <a:spcPct val="90000"/>
              </a:lnSpc>
              <a:spcBef>
                <a:spcPct val="40000"/>
              </a:spcBef>
            </a:pPr>
            <a:endParaRPr lang="en-US" sz="2000" dirty="0"/>
          </a:p>
          <a:p>
            <a:pPr marL="342900" indent="-342900" algn="l" eaLnBrk="1" hangingPunct="1">
              <a:lnSpc>
                <a:spcPct val="90000"/>
              </a:lnSpc>
              <a:spcBef>
                <a:spcPct val="40000"/>
              </a:spcBef>
              <a:buFontTx/>
              <a:buBlip>
                <a:blip r:embed="rId3"/>
              </a:buBlip>
            </a:pPr>
            <a:r>
              <a:rPr lang="fr-FR" sz="2000" dirty="0"/>
              <a:t>Types of </a:t>
            </a:r>
            <a:r>
              <a:rPr lang="fr-FR" sz="2000" dirty="0" err="1"/>
              <a:t>synchronization</a:t>
            </a:r>
            <a:endParaRPr lang="fr-FR" sz="2000" dirty="0"/>
          </a:p>
          <a:p>
            <a:pPr marL="522288" lvl="1" indent="327025" algn="l" eaLnBrk="1" hangingPunct="1">
              <a:lnSpc>
                <a:spcPct val="90000"/>
              </a:lnSpc>
              <a:spcBef>
                <a:spcPct val="30000"/>
              </a:spcBef>
              <a:buFontTx/>
              <a:buBlip>
                <a:blip r:embed="rId4"/>
              </a:buBlip>
            </a:pPr>
            <a:r>
              <a:rPr lang="fr-FR" sz="1800" dirty="0"/>
              <a:t>On </a:t>
            </a:r>
            <a:r>
              <a:rPr lang="fr-FR" sz="1800" dirty="0" err="1"/>
              <a:t>Demand</a:t>
            </a:r>
            <a:r>
              <a:rPr lang="fr-FR" sz="1800" dirty="0"/>
              <a:t> (for </a:t>
            </a:r>
            <a:r>
              <a:rPr lang="fr-FR" sz="1800" dirty="0" err="1"/>
              <a:t>small</a:t>
            </a:r>
            <a:r>
              <a:rPr lang="fr-FR" sz="1800" dirty="0"/>
              <a:t> flow of data)</a:t>
            </a:r>
          </a:p>
          <a:p>
            <a:pPr marL="522288" lvl="1" indent="327025" algn="l" eaLnBrk="1" hangingPunct="1">
              <a:lnSpc>
                <a:spcPct val="90000"/>
              </a:lnSpc>
              <a:spcBef>
                <a:spcPct val="30000"/>
              </a:spcBef>
              <a:buFontTx/>
              <a:buBlip>
                <a:blip r:embed="rId4"/>
              </a:buBlip>
            </a:pPr>
            <a:r>
              <a:rPr lang="fr-FR" sz="1800" dirty="0"/>
              <a:t>By command</a:t>
            </a:r>
          </a:p>
          <a:p>
            <a:pPr marL="522288" lvl="1" indent="327025" algn="l" eaLnBrk="1" hangingPunct="1">
              <a:lnSpc>
                <a:spcPct val="90000"/>
              </a:lnSpc>
              <a:spcBef>
                <a:spcPct val="30000"/>
              </a:spcBef>
              <a:buFontTx/>
              <a:buBlip>
                <a:blip r:embed="rId4"/>
              </a:buBlip>
            </a:pPr>
            <a:r>
              <a:rPr lang="fr-FR" sz="1800" dirty="0" err="1"/>
              <a:t>Scheduled</a:t>
            </a:r>
            <a:r>
              <a:rPr lang="fr-FR" sz="1800" dirty="0"/>
              <a:t> (for large </a:t>
            </a:r>
            <a:r>
              <a:rPr lang="fr-FR" sz="1800" dirty="0" err="1"/>
              <a:t>iterations</a:t>
            </a:r>
            <a:r>
              <a:rPr lang="fr-FR" sz="1800" dirty="0"/>
              <a:t>) </a:t>
            </a:r>
          </a:p>
          <a:p>
            <a:pPr marL="1257300" lvl="4" indent="-342900" algn="l" eaLnBrk="1" hangingPunct="1">
              <a:lnSpc>
                <a:spcPct val="90000"/>
              </a:lnSpc>
              <a:spcBef>
                <a:spcPct val="40000"/>
              </a:spcBef>
              <a:buFontTx/>
              <a:buBlip>
                <a:blip r:embed="rId3"/>
              </a:buBlip>
            </a:pPr>
            <a:r>
              <a:rPr lang="fr-FR" sz="1800" dirty="0" err="1"/>
              <a:t>Every</a:t>
            </a:r>
            <a:r>
              <a:rPr lang="fr-FR" sz="1800" dirty="0"/>
              <a:t> N minutes</a:t>
            </a:r>
          </a:p>
          <a:p>
            <a:pPr marL="1257300" lvl="4" indent="-342900" algn="l" eaLnBrk="1" hangingPunct="1">
              <a:lnSpc>
                <a:spcPct val="90000"/>
              </a:lnSpc>
              <a:spcBef>
                <a:spcPct val="40000"/>
              </a:spcBef>
              <a:buFontTx/>
              <a:buBlip>
                <a:blip r:embed="rId3"/>
              </a:buBlip>
            </a:pPr>
            <a:r>
              <a:rPr lang="fr-FR" sz="1800" dirty="0" err="1"/>
              <a:t>Everydayat</a:t>
            </a:r>
            <a:r>
              <a:rPr lang="fr-FR" sz="1800" dirty="0" smtClean="0"/>
              <a:t>6 pm</a:t>
            </a:r>
            <a:endParaRPr lang="fr-FR" sz="1800" dirty="0"/>
          </a:p>
          <a:p>
            <a:pPr marL="1257300" lvl="4" indent="-342900" algn="l" eaLnBrk="1" hangingPunct="1">
              <a:lnSpc>
                <a:spcPct val="90000"/>
              </a:lnSpc>
              <a:spcBef>
                <a:spcPct val="40000"/>
              </a:spcBef>
              <a:buFontTx/>
              <a:buBlip>
                <a:blip r:embed="rId3"/>
              </a:buBlip>
            </a:pPr>
            <a:r>
              <a:rPr lang="fr-FR" sz="1800" dirty="0" err="1"/>
              <a:t>Every</a:t>
            </a:r>
            <a:r>
              <a:rPr lang="fr-FR" sz="1800" dirty="0"/>
              <a:t> 200 </a:t>
            </a:r>
            <a:r>
              <a:rPr lang="fr-FR" sz="1800" dirty="0" smtClean="0"/>
              <a:t>MB </a:t>
            </a:r>
            <a:r>
              <a:rPr lang="fr-FR" sz="1800" dirty="0"/>
              <a:t>to </a:t>
            </a:r>
            <a:r>
              <a:rPr lang="fr-FR" sz="1800" dirty="0" err="1"/>
              <a:t>synchronize</a:t>
            </a:r>
            <a:endParaRPr lang="fr-FR" sz="1800" dirty="0"/>
          </a:p>
          <a:p>
            <a:pPr marL="342900" lvl="2" indent="-342900" algn="l" eaLnBrk="1" hangingPunct="1">
              <a:lnSpc>
                <a:spcPct val="90000"/>
              </a:lnSpc>
              <a:spcBef>
                <a:spcPct val="40000"/>
              </a:spcBef>
              <a:buFontTx/>
              <a:buBlip>
                <a:blip r:embed="rId3"/>
              </a:buBlip>
            </a:pPr>
            <a:endParaRPr lang="fr-FR" sz="1800" dirty="0">
              <a:sym typeface="Wingdings" pitchFamily="-109" charset="2"/>
            </a:endParaRPr>
          </a:p>
          <a:p>
            <a:pPr marL="342900" indent="-342900" algn="l" eaLnBrk="1" hangingPunct="1">
              <a:lnSpc>
                <a:spcPct val="90000"/>
              </a:lnSpc>
              <a:spcBef>
                <a:spcPct val="40000"/>
              </a:spcBef>
              <a:buFontTx/>
              <a:buBlip>
                <a:blip r:embed="rId3"/>
              </a:buBlip>
            </a:pPr>
            <a:r>
              <a:rPr lang="fr-FR" sz="2000" dirty="0" err="1"/>
              <a:t>Scheduledsynchronization</a:t>
            </a:r>
            <a:r>
              <a:rPr lang="fr-FR" sz="2000" dirty="0"/>
              <a:t> to </a:t>
            </a:r>
            <a:r>
              <a:rPr lang="fr-FR" sz="2000" dirty="0" err="1"/>
              <a:t>build</a:t>
            </a:r>
            <a:r>
              <a:rPr lang="fr-FR" sz="2000" dirty="0"/>
              <a:t> the Best So </a:t>
            </a:r>
            <a:r>
              <a:rPr lang="fr-FR" sz="2000" dirty="0" smtClean="0"/>
              <a:t>Far version of a model for </a:t>
            </a:r>
            <a:r>
              <a:rPr lang="fr-FR" sz="2000" dirty="0"/>
              <a:t>3D Index and</a:t>
            </a:r>
            <a:r>
              <a:rPr lang="fr-FR" sz="2000" dirty="0" smtClean="0"/>
              <a:t> for a </a:t>
            </a:r>
            <a:r>
              <a:rPr lang="fr-FR" sz="2000" dirty="0" err="1" smtClean="0"/>
              <a:t>complete</a:t>
            </a:r>
            <a:r>
              <a:rPr lang="fr-FR" sz="2000" dirty="0" smtClean="0"/>
              <a:t> Backup</a:t>
            </a:r>
          </a:p>
          <a:p>
            <a:pPr marL="522288" lvl="1" indent="327025" algn="l" eaLnBrk="1" hangingPunct="1">
              <a:lnSpc>
                <a:spcPct val="90000"/>
              </a:lnSpc>
              <a:spcBef>
                <a:spcPct val="30000"/>
              </a:spcBef>
              <a:buFontTx/>
              <a:buBlip>
                <a:blip r:embed="rId4"/>
              </a:buBlip>
            </a:pPr>
            <a:r>
              <a:rPr lang="fr-FR" sz="1800" dirty="0" err="1"/>
              <a:t>Define</a:t>
            </a:r>
            <a:r>
              <a:rPr lang="fr-FR" sz="1800" dirty="0"/>
              <a:t> the time </a:t>
            </a:r>
            <a:r>
              <a:rPr lang="fr-FR" sz="1800" dirty="0" err="1"/>
              <a:t>when</a:t>
            </a:r>
            <a:r>
              <a:rPr lang="fr-FR" sz="1800" dirty="0"/>
              <a:t> all sites are in "</a:t>
            </a:r>
            <a:r>
              <a:rPr lang="fr-FR" sz="1800" dirty="0" err="1"/>
              <a:t>lowactivity</a:t>
            </a:r>
            <a:r>
              <a:rPr lang="fr-FR" sz="1800" dirty="0"/>
              <a:t>" (night, </a:t>
            </a:r>
            <a:r>
              <a:rPr lang="fr-FR" sz="1800" dirty="0" err="1"/>
              <a:t>earlymorning</a:t>
            </a:r>
            <a:r>
              <a:rPr lang="fr-FR" sz="1800" dirty="0"/>
              <a:t>) </a:t>
            </a:r>
            <a:r>
              <a:rPr lang="fr-FR" sz="1800" dirty="0" err="1"/>
              <a:t>regarding</a:t>
            </a:r>
            <a:r>
              <a:rPr lang="fr-FR" sz="1800" dirty="0" smtClean="0"/>
              <a:t> time zone </a:t>
            </a:r>
            <a:r>
              <a:rPr lang="fr-FR" sz="1800" dirty="0" err="1" smtClean="0"/>
              <a:t>differences</a:t>
            </a:r>
            <a:endParaRPr lang="fr-FR" sz="1800" dirty="0" smtClean="0"/>
          </a:p>
          <a:p>
            <a:pPr marL="522288" lvl="1" indent="327025" algn="l" eaLnBrk="1" hangingPunct="1">
              <a:lnSpc>
                <a:spcPct val="90000"/>
              </a:lnSpc>
              <a:spcBef>
                <a:spcPct val="30000"/>
              </a:spcBef>
              <a:buFontTx/>
              <a:buBlip>
                <a:blip r:embed="rId4"/>
              </a:buBlip>
            </a:pPr>
            <a:r>
              <a:rPr lang="fr-FR" sz="1800" dirty="0" err="1"/>
              <a:t>Limitbandwithoverload</a:t>
            </a:r>
            <a:r>
              <a:rPr lang="fr-FR" sz="1800" dirty="0"/>
              <a:t> for local </a:t>
            </a:r>
            <a:r>
              <a:rPr lang="fr-FR" sz="1800" dirty="0" smtClean="0"/>
              <a:t>sites</a:t>
            </a:r>
          </a:p>
          <a:p>
            <a:pPr marL="522288" lvl="1" indent="327025" algn="l" eaLnBrk="1" hangingPunct="1">
              <a:lnSpc>
                <a:spcPct val="90000"/>
              </a:lnSpc>
              <a:spcBef>
                <a:spcPct val="30000"/>
              </a:spcBef>
              <a:buFontTx/>
              <a:buBlip>
                <a:blip r:embed="rId4"/>
              </a:buBlip>
            </a:pPr>
            <a:r>
              <a:rPr lang="fr-FR" sz="1800" dirty="0" smtClean="0"/>
              <a:t>Ex. </a:t>
            </a:r>
            <a:r>
              <a:rPr lang="fr-FR" sz="1800" dirty="0" err="1" smtClean="0"/>
              <a:t>Need</a:t>
            </a:r>
            <a:r>
              <a:rPr lang="fr-FR" sz="1800" dirty="0" smtClean="0"/>
              <a:t> all </a:t>
            </a:r>
            <a:r>
              <a:rPr lang="fr-FR" sz="1800" dirty="0" err="1" smtClean="0"/>
              <a:t>associated</a:t>
            </a:r>
            <a:r>
              <a:rPr lang="fr-FR" sz="1800" dirty="0" smtClean="0"/>
              <a:t> data to </a:t>
            </a:r>
            <a:r>
              <a:rPr lang="fr-FR" sz="1800" dirty="0" err="1" smtClean="0"/>
              <a:t>create</a:t>
            </a:r>
            <a:r>
              <a:rPr lang="fr-FR" sz="1800" dirty="0" smtClean="0"/>
              <a:t> the 3D Index files</a:t>
            </a:r>
          </a:p>
          <a:p>
            <a:pPr marL="522288" lvl="1" indent="327025" algn="l" eaLnBrk="1" hangingPunct="1">
              <a:lnSpc>
                <a:spcPct val="90000"/>
              </a:lnSpc>
              <a:spcBef>
                <a:spcPct val="30000"/>
              </a:spcBef>
              <a:buFontTx/>
              <a:buBlip>
                <a:blip r:embed="rId4"/>
              </a:buBlip>
            </a:pPr>
            <a:r>
              <a:rPr lang="fr-FR" sz="1800" dirty="0" smtClean="0"/>
              <a:t>Ex. </a:t>
            </a:r>
            <a:r>
              <a:rPr lang="fr-FR" sz="1800" dirty="0" err="1" smtClean="0"/>
              <a:t>Need</a:t>
            </a:r>
            <a:r>
              <a:rPr lang="fr-FR" sz="1800" dirty="0" smtClean="0"/>
              <a:t> to </a:t>
            </a:r>
            <a:r>
              <a:rPr lang="fr-FR" sz="1800" dirty="0" err="1" smtClean="0"/>
              <a:t>collect</a:t>
            </a:r>
            <a:r>
              <a:rPr lang="fr-FR" sz="1800" dirty="0" smtClean="0"/>
              <a:t> all FCS data to Master for full backup</a:t>
            </a:r>
          </a:p>
          <a:p>
            <a:pPr marL="342900" indent="-342900" algn="l" eaLnBrk="1" hangingPunct="1">
              <a:lnSpc>
                <a:spcPct val="90000"/>
              </a:lnSpc>
              <a:spcBef>
                <a:spcPct val="40000"/>
              </a:spcBef>
              <a:buFontTx/>
              <a:buBlip>
                <a:blip r:embed="rId3"/>
              </a:buBlip>
            </a:pPr>
            <a:endParaRPr lang="fr-FR"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Multi Store</a:t>
            </a:r>
          </a:p>
        </p:txBody>
      </p:sp>
      <p:sp>
        <p:nvSpPr>
          <p:cNvPr id="3" name="Content Placeholder 2"/>
          <p:cNvSpPr>
            <a:spLocks noGrp="1"/>
          </p:cNvSpPr>
          <p:nvPr>
            <p:ph idx="1"/>
          </p:nvPr>
        </p:nvSpPr>
        <p:spPr>
          <a:xfrm>
            <a:off x="679450" y="982663"/>
            <a:ext cx="8229600" cy="5045075"/>
          </a:xfrm>
        </p:spPr>
        <p:txBody>
          <a:bodyPr>
            <a:normAutofit/>
          </a:bodyPr>
          <a:lstStyle/>
          <a:p>
            <a:pPr>
              <a:lnSpc>
                <a:spcPct val="70000"/>
              </a:lnSpc>
            </a:pPr>
            <a:endParaRPr lang="en-US" sz="1700" dirty="0"/>
          </a:p>
          <a:p>
            <a:pPr>
              <a:lnSpc>
                <a:spcPct val="70000"/>
              </a:lnSpc>
            </a:pPr>
            <a:r>
              <a:rPr lang="en-US" sz="1800" dirty="0"/>
              <a:t>ENOVIA V6 Multi Store enables to use several stores to save documents or files.</a:t>
            </a:r>
          </a:p>
          <a:p>
            <a:pPr>
              <a:lnSpc>
                <a:spcPct val="70000"/>
              </a:lnSpc>
            </a:pPr>
            <a:endParaRPr lang="en-US" sz="1800" dirty="0" smtClean="0"/>
          </a:p>
          <a:p>
            <a:pPr>
              <a:lnSpc>
                <a:spcPct val="70000"/>
              </a:lnSpc>
            </a:pPr>
            <a:r>
              <a:rPr lang="en-US" sz="1800" dirty="0" smtClean="0"/>
              <a:t>Choosing the right Store:</a:t>
            </a:r>
          </a:p>
          <a:p>
            <a:pPr lvl="1">
              <a:lnSpc>
                <a:spcPct val="70000"/>
              </a:lnSpc>
            </a:pPr>
            <a:r>
              <a:rPr lang="en-US" sz="1800" dirty="0"/>
              <a:t>The store</a:t>
            </a:r>
            <a:r>
              <a:rPr lang="en-US" sz="1800" dirty="0" smtClean="0"/>
              <a:t> assignment obeys customer-defined </a:t>
            </a:r>
            <a:r>
              <a:rPr lang="en-US" sz="1800" dirty="0"/>
              <a:t>rules. </a:t>
            </a:r>
          </a:p>
          <a:p>
            <a:pPr lvl="1">
              <a:lnSpc>
                <a:spcPct val="70000"/>
              </a:lnSpc>
            </a:pPr>
            <a:r>
              <a:rPr lang="en-US" sz="1800" dirty="0"/>
              <a:t>During the save or update of any document in ENOVIA V6 Server, store </a:t>
            </a:r>
            <a:r>
              <a:rPr lang="en-US" sz="1800" dirty="0" smtClean="0"/>
              <a:t>choice </a:t>
            </a:r>
            <a:r>
              <a:rPr lang="en-US" sz="1800" dirty="0"/>
              <a:t>mechanism is executed to define a store for each document</a:t>
            </a:r>
          </a:p>
          <a:p>
            <a:pPr>
              <a:lnSpc>
                <a:spcPct val="70000"/>
              </a:lnSpc>
            </a:pPr>
            <a:endParaRPr lang="en-US" sz="1800" dirty="0"/>
          </a:p>
          <a:p>
            <a:pPr lvl="2">
              <a:lnSpc>
                <a:spcPct val="70000"/>
              </a:lnSpc>
            </a:pPr>
            <a:r>
              <a:rPr lang="en-US" sz="1946" dirty="0"/>
              <a:t>Business Object  Policy</a:t>
            </a:r>
            <a:r>
              <a:rPr lang="en-US" sz="1946" dirty="0" smtClean="0"/>
              <a:t> for </a:t>
            </a:r>
            <a:r>
              <a:rPr lang="en-US" sz="1946" dirty="0" err="1" smtClean="0"/>
              <a:t>xBOM</a:t>
            </a:r>
            <a:r>
              <a:rPr lang="en-US" sz="1946" dirty="0" smtClean="0"/>
              <a:t>/Governance Objects</a:t>
            </a:r>
          </a:p>
          <a:p>
            <a:pPr lvl="3">
              <a:lnSpc>
                <a:spcPct val="70000"/>
              </a:lnSpc>
            </a:pPr>
            <a:r>
              <a:rPr lang="en-US" sz="1946" dirty="0"/>
              <a:t>Store is defined at the Business Object level </a:t>
            </a:r>
          </a:p>
          <a:p>
            <a:pPr lvl="2">
              <a:lnSpc>
                <a:spcPct val="70000"/>
              </a:lnSpc>
            </a:pPr>
            <a:r>
              <a:rPr lang="en-US" sz="1946" dirty="0"/>
              <a:t>PLM Entity</a:t>
            </a:r>
            <a:r>
              <a:rPr lang="en-US" sz="1946" dirty="0" smtClean="0"/>
              <a:t> for VPM objects</a:t>
            </a:r>
          </a:p>
          <a:p>
            <a:pPr lvl="3">
              <a:lnSpc>
                <a:spcPct val="70000"/>
              </a:lnSpc>
            </a:pPr>
            <a:r>
              <a:rPr lang="en-US" sz="1946" dirty="0"/>
              <a:t>Rules for store affectation are defined in a configuration file: </a:t>
            </a:r>
            <a:r>
              <a:rPr lang="en-US" sz="1946" dirty="0" err="1"/>
              <a:t>PLMPolicyChooser.xml</a:t>
            </a:r>
            <a:r>
              <a:rPr lang="en-US" sz="1946" dirty="0"/>
              <a:t>, on server side.</a:t>
            </a:r>
          </a:p>
          <a:p>
            <a:pPr lvl="3">
              <a:lnSpc>
                <a:spcPct val="70000"/>
              </a:lnSpc>
            </a:pPr>
            <a:r>
              <a:rPr lang="en-US" sz="1946" dirty="0"/>
              <a:t>Those rules will allow the choice of a store according to:</a:t>
            </a:r>
          </a:p>
          <a:p>
            <a:pPr lvl="4">
              <a:lnSpc>
                <a:spcPct val="70000"/>
              </a:lnSpc>
            </a:pPr>
            <a:r>
              <a:rPr lang="en-US" sz="1946" b="1" dirty="0"/>
              <a:t>User’s project,</a:t>
            </a:r>
          </a:p>
          <a:p>
            <a:pPr lvl="4">
              <a:lnSpc>
                <a:spcPct val="70000"/>
              </a:lnSpc>
            </a:pPr>
            <a:r>
              <a:rPr lang="en-US" sz="1946" b="1" dirty="0"/>
              <a:t>User’s Organization</a:t>
            </a:r>
          </a:p>
          <a:p>
            <a:pPr lvl="4">
              <a:lnSpc>
                <a:spcPct val="70000"/>
              </a:lnSpc>
            </a:pPr>
            <a:r>
              <a:rPr lang="en-US" sz="1946" b="1" dirty="0"/>
              <a:t>type of the PLM </a:t>
            </a:r>
            <a:r>
              <a:rPr lang="en-US" sz="1946" b="1" dirty="0" smtClean="0"/>
              <a:t>Entity</a:t>
            </a:r>
          </a:p>
          <a:p>
            <a:pPr lvl="1">
              <a:lnSpc>
                <a:spcPct val="70000"/>
              </a:lnSpc>
            </a:pPr>
            <a:endParaRPr lang="en-US" sz="1700" dirty="0"/>
          </a:p>
          <a:p>
            <a:pPr lvl="1">
              <a:lnSpc>
                <a:spcPct val="70000"/>
              </a:lnSpc>
            </a:pPr>
            <a:endParaRPr lang="en-US" sz="1700" b="1" dirty="0"/>
          </a:p>
          <a:p>
            <a:pPr>
              <a:lnSpc>
                <a:spcPct val="70000"/>
              </a:lnSpc>
            </a:pPr>
            <a:endParaRPr lang="en-US" sz="1700" dirty="0"/>
          </a:p>
          <a:p>
            <a:pPr>
              <a:lnSpc>
                <a:spcPct val="70000"/>
              </a:lnSpc>
            </a:pPr>
            <a:endParaRPr lang="en-US" sz="17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4"/>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Agenda</a:t>
            </a:r>
          </a:p>
        </p:txBody>
      </p:sp>
      <p:sp>
        <p:nvSpPr>
          <p:cNvPr id="14" name="Rectangle 1"/>
          <p:cNvSpPr>
            <a:spLocks noChangeArrowheads="1"/>
          </p:cNvSpPr>
          <p:nvPr/>
        </p:nvSpPr>
        <p:spPr bwMode="auto">
          <a:xfrm>
            <a:off x="1597025" y="1790701"/>
            <a:ext cx="522288" cy="3060699"/>
          </a:xfrm>
          <a:prstGeom prst="rect">
            <a:avLst/>
          </a:prstGeom>
          <a:solidFill>
            <a:schemeClr val="accent6">
              <a:lumMod val="50000"/>
            </a:schemeClr>
          </a:solidFill>
          <a:ln w="9525">
            <a:noFill/>
            <a:miter lim="800000"/>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18" name="Rectangle 10"/>
          <p:cNvSpPr>
            <a:spLocks noChangeArrowheads="1"/>
          </p:cNvSpPr>
          <p:nvPr/>
        </p:nvSpPr>
        <p:spPr bwMode="auto">
          <a:xfrm>
            <a:off x="2678113" y="41084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smtClean="0">
                <a:solidFill>
                  <a:srgbClr val="FFFFFF"/>
                </a:solidFill>
              </a:rPr>
              <a:t>Web Conferencing and Global Collaboration</a:t>
            </a:r>
            <a:endParaRPr lang="en-GB" sz="2000" dirty="0">
              <a:solidFill>
                <a:srgbClr val="FFFFFF"/>
              </a:solidFill>
            </a:endParaRPr>
          </a:p>
        </p:txBody>
      </p:sp>
      <p:sp>
        <p:nvSpPr>
          <p:cNvPr id="19" name="Rectangle 10"/>
          <p:cNvSpPr>
            <a:spLocks noChangeArrowheads="1"/>
          </p:cNvSpPr>
          <p:nvPr/>
        </p:nvSpPr>
        <p:spPr bwMode="auto">
          <a:xfrm>
            <a:off x="2678113" y="3371850"/>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Internet Security </a:t>
            </a:r>
            <a:r>
              <a:rPr lang="en-GB" sz="2000" dirty="0">
                <a:solidFill>
                  <a:srgbClr val="FFFFFF"/>
                </a:solidFill>
              </a:rPr>
              <a:t>and</a:t>
            </a:r>
            <a:r>
              <a:rPr lang="en-GB" sz="2000" dirty="0" smtClean="0">
                <a:solidFill>
                  <a:srgbClr val="FFFFFF"/>
                </a:solidFill>
              </a:rPr>
              <a:t> Remote Access</a:t>
            </a:r>
            <a:endParaRPr lang="en-GB" sz="2000" dirty="0">
              <a:solidFill>
                <a:srgbClr val="FFFFFF"/>
              </a:solidFill>
            </a:endParaRPr>
          </a:p>
        </p:txBody>
      </p:sp>
      <p:sp>
        <p:nvSpPr>
          <p:cNvPr id="20" name="Rectangle 2"/>
          <p:cNvSpPr>
            <a:spLocks noChangeArrowheads="1"/>
          </p:cNvSpPr>
          <p:nvPr/>
        </p:nvSpPr>
        <p:spPr bwMode="auto">
          <a:xfrm>
            <a:off x="1811338" y="1941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1</a:t>
            </a:r>
          </a:p>
        </p:txBody>
      </p:sp>
      <p:sp>
        <p:nvSpPr>
          <p:cNvPr id="21" name="Rectangle 5"/>
          <p:cNvSpPr>
            <a:spLocks noChangeArrowheads="1"/>
          </p:cNvSpPr>
          <p:nvPr/>
        </p:nvSpPr>
        <p:spPr bwMode="auto">
          <a:xfrm>
            <a:off x="1811338" y="267493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2</a:t>
            </a:r>
          </a:p>
        </p:txBody>
      </p:sp>
      <p:sp>
        <p:nvSpPr>
          <p:cNvPr id="22" name="Rectangle 9"/>
          <p:cNvSpPr>
            <a:spLocks noChangeArrowheads="1"/>
          </p:cNvSpPr>
          <p:nvPr/>
        </p:nvSpPr>
        <p:spPr bwMode="auto">
          <a:xfrm>
            <a:off x="1811338" y="4100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4</a:t>
            </a:r>
            <a:endParaRPr lang="en-GB" sz="2000" dirty="0">
              <a:solidFill>
                <a:srgbClr val="FFFFFF"/>
              </a:solidFill>
            </a:endParaRPr>
          </a:p>
        </p:txBody>
      </p:sp>
      <p:sp>
        <p:nvSpPr>
          <p:cNvPr id="23" name="Rectangle 9"/>
          <p:cNvSpPr>
            <a:spLocks noChangeArrowheads="1"/>
          </p:cNvSpPr>
          <p:nvPr/>
        </p:nvSpPr>
        <p:spPr bwMode="auto">
          <a:xfrm>
            <a:off x="1811338" y="336708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3</a:t>
            </a:r>
            <a:endParaRPr lang="en-GB" sz="2000" dirty="0">
              <a:solidFill>
                <a:srgbClr val="FFFFFF"/>
              </a:solidFill>
            </a:endParaRPr>
          </a:p>
        </p:txBody>
      </p:sp>
      <p:sp>
        <p:nvSpPr>
          <p:cNvPr id="24" name="Rectangle 3"/>
          <p:cNvSpPr>
            <a:spLocks noChangeArrowheads="1"/>
          </p:cNvSpPr>
          <p:nvPr/>
        </p:nvSpPr>
        <p:spPr bwMode="auto">
          <a:xfrm>
            <a:off x="2678113" y="1933575"/>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a:solidFill>
                  <a:srgbClr val="FFFFFF"/>
                </a:solidFill>
              </a:rPr>
              <a:t>V6 </a:t>
            </a:r>
            <a:r>
              <a:rPr lang="en-GB" sz="2000" dirty="0" smtClean="0">
                <a:solidFill>
                  <a:srgbClr val="FFFFFF"/>
                </a:solidFill>
              </a:rPr>
              <a:t>Architecture Introduction</a:t>
            </a:r>
            <a:endParaRPr lang="en-GB" sz="2000" dirty="0">
              <a:solidFill>
                <a:srgbClr val="FFFFFF"/>
              </a:solidFill>
            </a:endParaRPr>
          </a:p>
        </p:txBody>
      </p:sp>
      <p:sp>
        <p:nvSpPr>
          <p:cNvPr id="25" name="Rectangle 6"/>
          <p:cNvSpPr>
            <a:spLocks noChangeArrowheads="1"/>
          </p:cNvSpPr>
          <p:nvPr/>
        </p:nvSpPr>
        <p:spPr bwMode="auto">
          <a:xfrm>
            <a:off x="2678113" y="2671763"/>
            <a:ext cx="5329237" cy="554037"/>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Multi-Site and Content Synchronization</a:t>
            </a:r>
            <a:endParaRPr lang="en-GB" sz="2000" dirty="0">
              <a:solidFill>
                <a:srgbClr val="FFFFFF"/>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marL="1241425" indent="-1241425">
              <a:tabLst>
                <a:tab pos="2803525" algn="l"/>
              </a:tabLst>
            </a:pPr>
            <a:r>
              <a:rPr lang="en-US" sz="3000" smtClean="0"/>
              <a:t>Security Technology</a:t>
            </a:r>
          </a:p>
        </p:txBody>
      </p:sp>
      <p:sp>
        <p:nvSpPr>
          <p:cNvPr id="51203" name="Text Box 3"/>
          <p:cNvSpPr txBox="1">
            <a:spLocks noChangeArrowheads="1"/>
          </p:cNvSpPr>
          <p:nvPr/>
        </p:nvSpPr>
        <p:spPr bwMode="auto">
          <a:xfrm>
            <a:off x="3013075" y="1504950"/>
            <a:ext cx="5778500" cy="377825"/>
          </a:xfrm>
          <a:prstGeom prst="rect">
            <a:avLst/>
          </a:prstGeom>
          <a:noFill/>
          <a:ln w="9525">
            <a:noFill/>
            <a:miter lim="800000"/>
            <a:headEnd/>
            <a:tailEnd/>
          </a:ln>
        </p:spPr>
        <p:txBody>
          <a:bodyPr lIns="0" tIns="0" rIns="0" bIns="0">
            <a:spAutoFit/>
          </a:bodyPr>
          <a:lstStyle/>
          <a:p>
            <a:pPr eaLnBrk="0" hangingPunct="0">
              <a:lnSpc>
                <a:spcPct val="95000"/>
              </a:lnSpc>
              <a:buClr>
                <a:srgbClr val="000000"/>
              </a:buClr>
              <a:buSzPct val="100000"/>
              <a:buFont typeface="Arial" pitchFamily="34" charset="0"/>
              <a:buNone/>
            </a:pPr>
            <a:r>
              <a:rPr lang="en-US" sz="2600" b="1">
                <a:solidFill>
                  <a:schemeClr val="accent2"/>
                </a:solidFill>
                <a:latin typeface="Arial Narrow" pitchFamily="34" charset="0"/>
                <a:ea typeface="SimSun" charset="-122"/>
              </a:rPr>
              <a:t>Common</a:t>
            </a:r>
            <a:r>
              <a:rPr lang="en-US" sz="2600" b="1">
                <a:latin typeface="Arial Narrow" pitchFamily="34" charset="0"/>
                <a:ea typeface="SimSun" charset="-122"/>
              </a:rPr>
              <a:t> Authentication &amp; Administration</a:t>
            </a:r>
          </a:p>
        </p:txBody>
      </p:sp>
      <p:sp>
        <p:nvSpPr>
          <p:cNvPr id="51204" name="Text Box 4"/>
          <p:cNvSpPr txBox="1">
            <a:spLocks noChangeArrowheads="1"/>
          </p:cNvSpPr>
          <p:nvPr/>
        </p:nvSpPr>
        <p:spPr bwMode="auto">
          <a:xfrm>
            <a:off x="3013074" y="3976688"/>
            <a:ext cx="5635625" cy="383438"/>
          </a:xfrm>
          <a:prstGeom prst="rect">
            <a:avLst/>
          </a:prstGeom>
          <a:noFill/>
          <a:ln w="9525">
            <a:noFill/>
            <a:miter lim="800000"/>
            <a:headEnd/>
            <a:tailEnd/>
          </a:ln>
        </p:spPr>
        <p:txBody>
          <a:bodyPr wrap="square" lIns="0" tIns="0" rIns="0" bIns="0">
            <a:spAutoFit/>
          </a:bodyPr>
          <a:lstStyle/>
          <a:p>
            <a:pPr eaLnBrk="0" hangingPunct="0">
              <a:lnSpc>
                <a:spcPct val="95000"/>
              </a:lnSpc>
              <a:buClr>
                <a:srgbClr val="000000"/>
              </a:buClr>
              <a:buSzPct val="100000"/>
              <a:buFont typeface="Arial" pitchFamily="34" charset="0"/>
              <a:buNone/>
            </a:pPr>
            <a:r>
              <a:rPr lang="en-US" sz="2600" b="1" dirty="0" smtClean="0">
                <a:solidFill>
                  <a:schemeClr val="accent2"/>
                </a:solidFill>
                <a:latin typeface="Arial Narrow" pitchFamily="34" charset="0"/>
                <a:ea typeface="SimSun" charset="-122"/>
              </a:rPr>
              <a:t>X509 Certificates </a:t>
            </a:r>
            <a:r>
              <a:rPr lang="en-US" sz="2600" b="1" dirty="0" smtClean="0">
                <a:latin typeface="Arial Narrow" pitchFamily="34" charset="0"/>
                <a:ea typeface="SimSun" charset="-122"/>
              </a:rPr>
              <a:t>for Identity Management </a:t>
            </a:r>
            <a:endParaRPr lang="en-US" sz="2600" b="1" dirty="0">
              <a:latin typeface="Arial Narrow" pitchFamily="34" charset="0"/>
              <a:ea typeface="SimSun" charset="-122"/>
            </a:endParaRPr>
          </a:p>
        </p:txBody>
      </p:sp>
      <p:sp>
        <p:nvSpPr>
          <p:cNvPr id="51205" name="Text Box 5"/>
          <p:cNvSpPr txBox="1">
            <a:spLocks noChangeArrowheads="1"/>
          </p:cNvSpPr>
          <p:nvPr/>
        </p:nvSpPr>
        <p:spPr bwMode="auto">
          <a:xfrm>
            <a:off x="3013075" y="2082800"/>
            <a:ext cx="5791200" cy="383438"/>
          </a:xfrm>
          <a:prstGeom prst="rect">
            <a:avLst/>
          </a:prstGeom>
          <a:noFill/>
          <a:ln w="9525">
            <a:noFill/>
            <a:miter lim="800000"/>
            <a:headEnd/>
            <a:tailEnd/>
          </a:ln>
        </p:spPr>
        <p:txBody>
          <a:bodyPr lIns="0" tIns="0" rIns="0" bIns="0">
            <a:spAutoFit/>
          </a:bodyPr>
          <a:lstStyle/>
          <a:p>
            <a:pPr eaLnBrk="0" hangingPunct="0">
              <a:lnSpc>
                <a:spcPct val="95000"/>
              </a:lnSpc>
              <a:buClr>
                <a:srgbClr val="000000"/>
              </a:buClr>
              <a:buSzPct val="100000"/>
              <a:buFont typeface="Arial" pitchFamily="34" charset="0"/>
              <a:buNone/>
            </a:pPr>
            <a:r>
              <a:rPr lang="en-US" sz="2600" b="1" dirty="0">
                <a:latin typeface="Arial Narrow" pitchFamily="34" charset="0"/>
                <a:ea typeface="SimSun" charset="-122"/>
              </a:rPr>
              <a:t>Authentication </a:t>
            </a:r>
            <a:r>
              <a:rPr lang="en-US" sz="2600" b="1" dirty="0" smtClean="0">
                <a:solidFill>
                  <a:schemeClr val="accent2"/>
                </a:solidFill>
                <a:latin typeface="Arial Narrow" pitchFamily="34" charset="0"/>
                <a:ea typeface="SimSun" charset="-122"/>
              </a:rPr>
              <a:t>Shared </a:t>
            </a:r>
            <a:r>
              <a:rPr lang="en-US" sz="2600" b="1" dirty="0" smtClean="0">
                <a:latin typeface="Arial Narrow" pitchFamily="34" charset="0"/>
                <a:ea typeface="SimSun" charset="-122"/>
              </a:rPr>
              <a:t>by </a:t>
            </a:r>
            <a:r>
              <a:rPr lang="en-US" sz="2600" b="1" dirty="0">
                <a:latin typeface="Arial Narrow" pitchFamily="34" charset="0"/>
                <a:ea typeface="SimSun" charset="-122"/>
              </a:rPr>
              <a:t>All Applications</a:t>
            </a:r>
          </a:p>
        </p:txBody>
      </p:sp>
      <p:sp>
        <p:nvSpPr>
          <p:cNvPr id="51206" name="Text Box 6"/>
          <p:cNvSpPr txBox="1">
            <a:spLocks noChangeArrowheads="1"/>
          </p:cNvSpPr>
          <p:nvPr/>
        </p:nvSpPr>
        <p:spPr bwMode="auto">
          <a:xfrm>
            <a:off x="3013075" y="2636838"/>
            <a:ext cx="5511800" cy="383438"/>
          </a:xfrm>
          <a:prstGeom prst="rect">
            <a:avLst/>
          </a:prstGeom>
          <a:noFill/>
          <a:ln w="9525">
            <a:noFill/>
            <a:miter lim="800000"/>
            <a:headEnd/>
            <a:tailEnd/>
          </a:ln>
        </p:spPr>
        <p:txBody>
          <a:bodyPr lIns="0" tIns="0" rIns="0" bIns="0">
            <a:spAutoFit/>
          </a:bodyPr>
          <a:lstStyle/>
          <a:p>
            <a:pPr eaLnBrk="0" hangingPunct="0">
              <a:lnSpc>
                <a:spcPct val="95000"/>
              </a:lnSpc>
              <a:buClr>
                <a:srgbClr val="000000"/>
              </a:buClr>
              <a:buSzPct val="100000"/>
              <a:buFont typeface="Arial" pitchFamily="34" charset="0"/>
              <a:buNone/>
            </a:pPr>
            <a:r>
              <a:rPr lang="en-US" sz="2600" b="1" dirty="0">
                <a:solidFill>
                  <a:schemeClr val="accent2"/>
                </a:solidFill>
                <a:latin typeface="Arial Narrow" pitchFamily="34" charset="0"/>
                <a:ea typeface="SimSun" charset="-122"/>
              </a:rPr>
              <a:t>Secure Socket </a:t>
            </a:r>
            <a:r>
              <a:rPr lang="en-US" sz="2600" b="1" dirty="0" smtClean="0">
                <a:solidFill>
                  <a:schemeClr val="accent2"/>
                </a:solidFill>
                <a:latin typeface="Arial Narrow" pitchFamily="34" charset="0"/>
                <a:ea typeface="SimSun" charset="-122"/>
              </a:rPr>
              <a:t>Layer </a:t>
            </a:r>
            <a:r>
              <a:rPr lang="en-US" sz="2600" b="1" dirty="0" smtClean="0">
                <a:latin typeface="Arial Narrow" pitchFamily="34" charset="0"/>
                <a:ea typeface="SimSun" charset="-122"/>
              </a:rPr>
              <a:t>Packet </a:t>
            </a:r>
            <a:r>
              <a:rPr lang="en-US" sz="2600" b="1" dirty="0">
                <a:latin typeface="Arial Narrow" pitchFamily="34" charset="0"/>
                <a:ea typeface="SimSun" charset="-122"/>
              </a:rPr>
              <a:t>Transport</a:t>
            </a:r>
            <a:endParaRPr lang="en-US" sz="2600" b="1" dirty="0">
              <a:solidFill>
                <a:schemeClr val="folHlink"/>
              </a:solidFill>
              <a:latin typeface="Arial Narrow" pitchFamily="34" charset="0"/>
              <a:ea typeface="SimSun" charset="-122"/>
            </a:endParaRPr>
          </a:p>
        </p:txBody>
      </p:sp>
      <p:sp>
        <p:nvSpPr>
          <p:cNvPr id="51207" name="Text Box 7"/>
          <p:cNvSpPr txBox="1">
            <a:spLocks noChangeArrowheads="1"/>
          </p:cNvSpPr>
          <p:nvPr/>
        </p:nvSpPr>
        <p:spPr bwMode="auto">
          <a:xfrm>
            <a:off x="3013075" y="3227388"/>
            <a:ext cx="5321300" cy="383438"/>
          </a:xfrm>
          <a:prstGeom prst="rect">
            <a:avLst/>
          </a:prstGeom>
          <a:noFill/>
          <a:ln w="9525">
            <a:noFill/>
            <a:miter lim="800000"/>
            <a:headEnd/>
            <a:tailEnd/>
          </a:ln>
        </p:spPr>
        <p:txBody>
          <a:bodyPr lIns="0" tIns="0" rIns="0" bIns="0">
            <a:spAutoFit/>
          </a:bodyPr>
          <a:lstStyle/>
          <a:p>
            <a:pPr eaLnBrk="0" hangingPunct="0">
              <a:lnSpc>
                <a:spcPct val="95000"/>
              </a:lnSpc>
              <a:buClr>
                <a:srgbClr val="000000"/>
              </a:buClr>
              <a:buSzPct val="100000"/>
              <a:buFont typeface="Arial" pitchFamily="34" charset="0"/>
              <a:buNone/>
            </a:pPr>
            <a:r>
              <a:rPr lang="en-US" sz="2600" b="1" dirty="0">
                <a:solidFill>
                  <a:schemeClr val="accent2"/>
                </a:solidFill>
                <a:latin typeface="Arial Narrow" pitchFamily="34" charset="0"/>
                <a:ea typeface="SimSun" charset="-122"/>
              </a:rPr>
              <a:t>Secure </a:t>
            </a:r>
            <a:r>
              <a:rPr lang="en-US" sz="2600" b="1" dirty="0" smtClean="0">
                <a:solidFill>
                  <a:schemeClr val="accent2"/>
                </a:solidFill>
                <a:latin typeface="Arial Narrow" pitchFamily="34" charset="0"/>
                <a:ea typeface="SimSun" charset="-122"/>
              </a:rPr>
              <a:t>HTTP </a:t>
            </a:r>
            <a:r>
              <a:rPr lang="en-US" sz="2600" b="1" dirty="0" smtClean="0">
                <a:latin typeface="Arial Narrow" pitchFamily="34" charset="0"/>
                <a:ea typeface="SimSun" charset="-122"/>
              </a:rPr>
              <a:t>Web </a:t>
            </a:r>
            <a:r>
              <a:rPr lang="en-US" sz="2600" b="1" dirty="0">
                <a:latin typeface="Arial Narrow" pitchFamily="34" charset="0"/>
                <a:ea typeface="SimSun" charset="-122"/>
              </a:rPr>
              <a:t>Transport over </a:t>
            </a:r>
            <a:r>
              <a:rPr lang="en-US" sz="2600" b="1" dirty="0">
                <a:solidFill>
                  <a:schemeClr val="accent2"/>
                </a:solidFill>
                <a:latin typeface="Arial Narrow" pitchFamily="34" charset="0"/>
                <a:ea typeface="SimSun" charset="-122"/>
              </a:rPr>
              <a:t>SSL</a:t>
            </a:r>
          </a:p>
        </p:txBody>
      </p:sp>
      <p:sp>
        <p:nvSpPr>
          <p:cNvPr id="51208" name="Text Box 8"/>
          <p:cNvSpPr txBox="1">
            <a:spLocks noChangeArrowheads="1"/>
          </p:cNvSpPr>
          <p:nvPr/>
        </p:nvSpPr>
        <p:spPr bwMode="auto">
          <a:xfrm>
            <a:off x="1533525" y="4762500"/>
            <a:ext cx="5975350" cy="1311275"/>
          </a:xfrm>
          <a:prstGeom prst="rect">
            <a:avLst/>
          </a:prstGeom>
          <a:noFill/>
          <a:ln w="12700">
            <a:noFill/>
            <a:miter lim="800000"/>
            <a:headEnd/>
            <a:tailEnd/>
          </a:ln>
        </p:spPr>
        <p:txBody>
          <a:bodyPr lIns="0" tIns="0" rIns="0" bIns="0">
            <a:spAutoFit/>
          </a:bodyPr>
          <a:lstStyle/>
          <a:p>
            <a:pPr marL="171450" indent="-171450" eaLnBrk="0" hangingPunct="0">
              <a:lnSpc>
                <a:spcPct val="90000"/>
              </a:lnSpc>
              <a:spcBef>
                <a:spcPct val="35000"/>
              </a:spcBef>
              <a:buClr>
                <a:schemeClr val="accent2"/>
              </a:buClr>
              <a:buSzPct val="100000"/>
              <a:buFontTx/>
              <a:buChar char="•"/>
            </a:pPr>
            <a:r>
              <a:rPr lang="en-US" sz="2000" b="1" i="1" dirty="0">
                <a:ea typeface="SimSun" charset="-122"/>
              </a:rPr>
              <a:t>Security rules easily modeled with </a:t>
            </a:r>
            <a:br>
              <a:rPr lang="en-US" sz="2000" b="1" i="1" dirty="0">
                <a:ea typeface="SimSun" charset="-122"/>
              </a:rPr>
            </a:br>
            <a:r>
              <a:rPr lang="en-US" sz="2000" b="1" i="1" dirty="0">
                <a:ea typeface="SimSun" charset="-122"/>
              </a:rPr>
              <a:t>PLM Modeling Studio functionality</a:t>
            </a:r>
          </a:p>
          <a:p>
            <a:pPr marL="171450" indent="-171450" eaLnBrk="0" hangingPunct="0">
              <a:lnSpc>
                <a:spcPct val="90000"/>
              </a:lnSpc>
              <a:spcBef>
                <a:spcPct val="35000"/>
              </a:spcBef>
              <a:buClr>
                <a:schemeClr val="accent2"/>
              </a:buClr>
              <a:buSzPct val="100000"/>
              <a:buFontTx/>
              <a:buChar char="•"/>
            </a:pPr>
            <a:r>
              <a:rPr lang="en-US" sz="2000" b="1" i="1" dirty="0">
                <a:ea typeface="SimSun" charset="-122"/>
              </a:rPr>
              <a:t>All data events stored in object history records</a:t>
            </a:r>
          </a:p>
          <a:p>
            <a:pPr marL="171450" indent="-171450" eaLnBrk="0" hangingPunct="0">
              <a:lnSpc>
                <a:spcPct val="90000"/>
              </a:lnSpc>
              <a:spcBef>
                <a:spcPct val="35000"/>
              </a:spcBef>
              <a:buClr>
                <a:schemeClr val="accent2"/>
              </a:buClr>
              <a:buSzPct val="100000"/>
              <a:buFontTx/>
              <a:buChar char="•"/>
            </a:pPr>
            <a:r>
              <a:rPr lang="en-US" sz="2000" b="1" i="1" dirty="0">
                <a:ea typeface="SimSun" charset="-122"/>
              </a:rPr>
              <a:t>All system access stored in log files</a:t>
            </a:r>
          </a:p>
        </p:txBody>
      </p:sp>
      <p:sp>
        <p:nvSpPr>
          <p:cNvPr id="51209" name="Rectangle 9"/>
          <p:cNvSpPr>
            <a:spLocks noChangeArrowheads="1"/>
          </p:cNvSpPr>
          <p:nvPr/>
        </p:nvSpPr>
        <p:spPr bwMode="auto">
          <a:xfrm>
            <a:off x="754063" y="1539875"/>
            <a:ext cx="1863725" cy="357188"/>
          </a:xfrm>
          <a:prstGeom prst="rect">
            <a:avLst/>
          </a:prstGeom>
          <a:noFill/>
          <a:ln w="12700">
            <a:noFill/>
            <a:miter lim="800000"/>
            <a:headEnd/>
            <a:tailEnd/>
          </a:ln>
        </p:spPr>
        <p:txBody>
          <a:bodyPr lIns="0" tIns="0" rIns="0" bIns="0" anchor="ctr">
            <a:spAutoFit/>
          </a:bodyPr>
          <a:lstStyle/>
          <a:p>
            <a:pPr algn="ctr" eaLnBrk="0" hangingPunct="0">
              <a:lnSpc>
                <a:spcPct val="90000"/>
              </a:lnSpc>
              <a:buClr>
                <a:srgbClr val="000000"/>
              </a:buClr>
              <a:buSzPct val="100000"/>
              <a:buFont typeface="Arial" pitchFamily="34" charset="0"/>
              <a:buNone/>
            </a:pPr>
            <a:r>
              <a:rPr lang="en-US" sz="2600">
                <a:solidFill>
                  <a:srgbClr val="363D62"/>
                </a:solidFill>
                <a:latin typeface="Arial Black" pitchFamily="-65" charset="0"/>
                <a:ea typeface="SimSun" charset="-122"/>
              </a:rPr>
              <a:t>LDAP</a:t>
            </a:r>
          </a:p>
        </p:txBody>
      </p:sp>
      <p:sp>
        <p:nvSpPr>
          <p:cNvPr id="51210" name="Rectangle 10"/>
          <p:cNvSpPr>
            <a:spLocks noChangeArrowheads="1"/>
          </p:cNvSpPr>
          <p:nvPr/>
        </p:nvSpPr>
        <p:spPr bwMode="auto">
          <a:xfrm>
            <a:off x="0" y="2073275"/>
            <a:ext cx="2911475" cy="366767"/>
          </a:xfrm>
          <a:prstGeom prst="rect">
            <a:avLst/>
          </a:prstGeom>
          <a:noFill/>
          <a:ln w="12700">
            <a:noFill/>
            <a:miter lim="800000"/>
            <a:headEnd/>
            <a:tailEnd/>
          </a:ln>
        </p:spPr>
        <p:txBody>
          <a:bodyPr wrap="square" lIns="0" tIns="0" rIns="0" bIns="0" anchor="ctr">
            <a:spAutoFit/>
          </a:bodyPr>
          <a:lstStyle/>
          <a:p>
            <a:pPr algn="ctr" eaLnBrk="0" hangingPunct="0">
              <a:lnSpc>
                <a:spcPct val="90000"/>
              </a:lnSpc>
              <a:buClr>
                <a:srgbClr val="000000"/>
              </a:buClr>
              <a:buSzPct val="100000"/>
              <a:buFont typeface="Arial" pitchFamily="34" charset="0"/>
              <a:buNone/>
            </a:pPr>
            <a:r>
              <a:rPr lang="en-US" sz="2600" dirty="0">
                <a:solidFill>
                  <a:srgbClr val="363D62"/>
                </a:solidFill>
                <a:latin typeface="Arial Black" pitchFamily="-65" charset="0"/>
                <a:ea typeface="SimSun" charset="-122"/>
              </a:rPr>
              <a:t>Single</a:t>
            </a:r>
            <a:r>
              <a:rPr lang="en-US" sz="2600" dirty="0" smtClean="0">
                <a:solidFill>
                  <a:srgbClr val="363D62"/>
                </a:solidFill>
                <a:latin typeface="Arial Black" pitchFamily="-65" charset="0"/>
                <a:ea typeface="SimSun" charset="-122"/>
              </a:rPr>
              <a:t> Sign on</a:t>
            </a:r>
            <a:endParaRPr lang="en-US" sz="2600" dirty="0">
              <a:solidFill>
                <a:srgbClr val="363D62"/>
              </a:solidFill>
              <a:latin typeface="Arial Black" pitchFamily="-65" charset="0"/>
              <a:ea typeface="SimSun" charset="-122"/>
            </a:endParaRPr>
          </a:p>
        </p:txBody>
      </p:sp>
      <p:sp>
        <p:nvSpPr>
          <p:cNvPr id="51211" name="Rectangle 11"/>
          <p:cNvSpPr>
            <a:spLocks noChangeArrowheads="1"/>
          </p:cNvSpPr>
          <p:nvPr/>
        </p:nvSpPr>
        <p:spPr bwMode="auto">
          <a:xfrm>
            <a:off x="460375" y="2670175"/>
            <a:ext cx="2451100" cy="357188"/>
          </a:xfrm>
          <a:prstGeom prst="rect">
            <a:avLst/>
          </a:prstGeom>
          <a:noFill/>
          <a:ln w="12700">
            <a:noFill/>
            <a:miter lim="800000"/>
            <a:headEnd/>
            <a:tailEnd/>
          </a:ln>
        </p:spPr>
        <p:txBody>
          <a:bodyPr lIns="0" tIns="0" rIns="0" bIns="0" anchor="ctr">
            <a:spAutoFit/>
          </a:bodyPr>
          <a:lstStyle/>
          <a:p>
            <a:pPr algn="ctr" eaLnBrk="0" hangingPunct="0">
              <a:lnSpc>
                <a:spcPct val="90000"/>
              </a:lnSpc>
              <a:buClr>
                <a:srgbClr val="000000"/>
              </a:buClr>
              <a:buSzPct val="100000"/>
              <a:buFont typeface="Arial" pitchFamily="34" charset="0"/>
              <a:buNone/>
            </a:pPr>
            <a:r>
              <a:rPr lang="en-US" sz="2600">
                <a:solidFill>
                  <a:srgbClr val="363D62"/>
                </a:solidFill>
                <a:latin typeface="Arial Black" pitchFamily="-65" charset="0"/>
                <a:ea typeface="SimSun" charset="-122"/>
              </a:rPr>
              <a:t>SSL</a:t>
            </a:r>
          </a:p>
        </p:txBody>
      </p:sp>
      <p:sp>
        <p:nvSpPr>
          <p:cNvPr id="51212" name="Rectangle 12"/>
          <p:cNvSpPr>
            <a:spLocks noChangeArrowheads="1"/>
          </p:cNvSpPr>
          <p:nvPr/>
        </p:nvSpPr>
        <p:spPr bwMode="auto">
          <a:xfrm>
            <a:off x="460375" y="3251200"/>
            <a:ext cx="2451100" cy="357188"/>
          </a:xfrm>
          <a:prstGeom prst="rect">
            <a:avLst/>
          </a:prstGeom>
          <a:noFill/>
          <a:ln w="12700">
            <a:noFill/>
            <a:miter lim="800000"/>
            <a:headEnd/>
            <a:tailEnd/>
          </a:ln>
        </p:spPr>
        <p:txBody>
          <a:bodyPr lIns="0" tIns="0" rIns="0" bIns="0" anchor="ctr">
            <a:spAutoFit/>
          </a:bodyPr>
          <a:lstStyle/>
          <a:p>
            <a:pPr algn="ctr" eaLnBrk="0" hangingPunct="0">
              <a:lnSpc>
                <a:spcPct val="90000"/>
              </a:lnSpc>
              <a:buClr>
                <a:srgbClr val="000000"/>
              </a:buClr>
              <a:buSzPct val="100000"/>
              <a:buFont typeface="Arial" pitchFamily="34" charset="0"/>
              <a:buNone/>
            </a:pPr>
            <a:r>
              <a:rPr lang="en-US" sz="2600">
                <a:solidFill>
                  <a:srgbClr val="363D62"/>
                </a:solidFill>
                <a:latin typeface="Arial Black" pitchFamily="-65" charset="0"/>
                <a:ea typeface="SimSun" charset="-122"/>
              </a:rPr>
              <a:t>HTTPS</a:t>
            </a:r>
          </a:p>
        </p:txBody>
      </p:sp>
      <p:sp>
        <p:nvSpPr>
          <p:cNvPr id="51213" name="Rectangle 13"/>
          <p:cNvSpPr>
            <a:spLocks noChangeArrowheads="1"/>
          </p:cNvSpPr>
          <p:nvPr/>
        </p:nvSpPr>
        <p:spPr bwMode="auto">
          <a:xfrm>
            <a:off x="460375" y="3821113"/>
            <a:ext cx="2451100" cy="714375"/>
          </a:xfrm>
          <a:prstGeom prst="rect">
            <a:avLst/>
          </a:prstGeom>
          <a:noFill/>
          <a:ln w="12700">
            <a:noFill/>
            <a:miter lim="800000"/>
            <a:headEnd/>
            <a:tailEnd/>
          </a:ln>
        </p:spPr>
        <p:txBody>
          <a:bodyPr lIns="0" tIns="0" rIns="0" bIns="0" anchor="ctr">
            <a:spAutoFit/>
          </a:bodyPr>
          <a:lstStyle/>
          <a:p>
            <a:pPr algn="ctr" eaLnBrk="0" hangingPunct="0">
              <a:lnSpc>
                <a:spcPct val="90000"/>
              </a:lnSpc>
              <a:buClr>
                <a:srgbClr val="000000"/>
              </a:buClr>
              <a:buSzPct val="100000"/>
              <a:buFont typeface="Arial" pitchFamily="34" charset="0"/>
              <a:buNone/>
            </a:pPr>
            <a:r>
              <a:rPr lang="en-US" sz="2600">
                <a:solidFill>
                  <a:srgbClr val="363D62"/>
                </a:solidFill>
                <a:latin typeface="Arial Black" pitchFamily="-65" charset="0"/>
                <a:ea typeface="SimSun" charset="-122"/>
              </a:rPr>
              <a:t>Digital</a:t>
            </a:r>
            <a:br>
              <a:rPr lang="en-US" sz="2600">
                <a:solidFill>
                  <a:srgbClr val="363D62"/>
                </a:solidFill>
                <a:latin typeface="Arial Black" pitchFamily="-65" charset="0"/>
                <a:ea typeface="SimSun" charset="-122"/>
              </a:rPr>
            </a:br>
            <a:r>
              <a:rPr lang="en-US" sz="2600">
                <a:solidFill>
                  <a:srgbClr val="363D62"/>
                </a:solidFill>
                <a:latin typeface="Arial Black" pitchFamily="-65" charset="0"/>
                <a:ea typeface="SimSun" charset="-122"/>
              </a:rPr>
              <a:t>Certificates</a:t>
            </a:r>
          </a:p>
        </p:txBody>
      </p:sp>
      <p:grpSp>
        <p:nvGrpSpPr>
          <p:cNvPr id="51214" name="Group 14"/>
          <p:cNvGrpSpPr>
            <a:grpSpLocks/>
          </p:cNvGrpSpPr>
          <p:nvPr/>
        </p:nvGrpSpPr>
        <p:grpSpPr bwMode="auto">
          <a:xfrm>
            <a:off x="569913" y="1962150"/>
            <a:ext cx="7900987" cy="2647950"/>
            <a:chOff x="450" y="1236"/>
            <a:chExt cx="4710" cy="1668"/>
          </a:xfrm>
        </p:grpSpPr>
        <p:sp>
          <p:nvSpPr>
            <p:cNvPr id="51215" name="Line 15"/>
            <p:cNvSpPr>
              <a:spLocks noChangeShapeType="1"/>
            </p:cNvSpPr>
            <p:nvPr/>
          </p:nvSpPr>
          <p:spPr bwMode="auto">
            <a:xfrm>
              <a:off x="450" y="1236"/>
              <a:ext cx="4710" cy="0"/>
            </a:xfrm>
            <a:prstGeom prst="line">
              <a:avLst/>
            </a:prstGeom>
            <a:noFill/>
            <a:ln w="12700">
              <a:solidFill>
                <a:srgbClr val="4C5F7A"/>
              </a:solidFill>
              <a:round/>
              <a:headEnd/>
              <a:tailEnd/>
            </a:ln>
          </p:spPr>
          <p:txBody>
            <a:bodyPr/>
            <a:lstStyle/>
            <a:p>
              <a:endParaRPr lang="en-US"/>
            </a:p>
          </p:txBody>
        </p:sp>
        <p:sp>
          <p:nvSpPr>
            <p:cNvPr id="51216" name="Line 16"/>
            <p:cNvSpPr>
              <a:spLocks noChangeShapeType="1"/>
            </p:cNvSpPr>
            <p:nvPr/>
          </p:nvSpPr>
          <p:spPr bwMode="auto">
            <a:xfrm>
              <a:off x="450" y="1604"/>
              <a:ext cx="4710" cy="0"/>
            </a:xfrm>
            <a:prstGeom prst="line">
              <a:avLst/>
            </a:prstGeom>
            <a:noFill/>
            <a:ln w="12700">
              <a:solidFill>
                <a:srgbClr val="4C5F7A"/>
              </a:solidFill>
              <a:round/>
              <a:headEnd/>
              <a:tailEnd/>
            </a:ln>
          </p:spPr>
          <p:txBody>
            <a:bodyPr/>
            <a:lstStyle/>
            <a:p>
              <a:endParaRPr lang="en-US"/>
            </a:p>
          </p:txBody>
        </p:sp>
        <p:sp>
          <p:nvSpPr>
            <p:cNvPr id="51217" name="Line 17"/>
            <p:cNvSpPr>
              <a:spLocks noChangeShapeType="1"/>
            </p:cNvSpPr>
            <p:nvPr/>
          </p:nvSpPr>
          <p:spPr bwMode="auto">
            <a:xfrm>
              <a:off x="450" y="1972"/>
              <a:ext cx="4710" cy="0"/>
            </a:xfrm>
            <a:prstGeom prst="line">
              <a:avLst/>
            </a:prstGeom>
            <a:noFill/>
            <a:ln w="12700">
              <a:solidFill>
                <a:srgbClr val="4C5F7A"/>
              </a:solidFill>
              <a:round/>
              <a:headEnd/>
              <a:tailEnd/>
            </a:ln>
          </p:spPr>
          <p:txBody>
            <a:bodyPr/>
            <a:lstStyle/>
            <a:p>
              <a:endParaRPr lang="en-US"/>
            </a:p>
          </p:txBody>
        </p:sp>
        <p:sp>
          <p:nvSpPr>
            <p:cNvPr id="51218" name="Line 18"/>
            <p:cNvSpPr>
              <a:spLocks noChangeShapeType="1"/>
            </p:cNvSpPr>
            <p:nvPr/>
          </p:nvSpPr>
          <p:spPr bwMode="auto">
            <a:xfrm>
              <a:off x="450" y="2340"/>
              <a:ext cx="4710" cy="0"/>
            </a:xfrm>
            <a:prstGeom prst="line">
              <a:avLst/>
            </a:prstGeom>
            <a:noFill/>
            <a:ln w="12700">
              <a:solidFill>
                <a:srgbClr val="4C5F7A"/>
              </a:solidFill>
              <a:round/>
              <a:headEnd/>
              <a:tailEnd/>
            </a:ln>
          </p:spPr>
          <p:txBody>
            <a:bodyPr/>
            <a:lstStyle/>
            <a:p>
              <a:endParaRPr lang="en-US"/>
            </a:p>
          </p:txBody>
        </p:sp>
        <p:sp>
          <p:nvSpPr>
            <p:cNvPr id="51219" name="Line 19"/>
            <p:cNvSpPr>
              <a:spLocks noChangeShapeType="1"/>
            </p:cNvSpPr>
            <p:nvPr/>
          </p:nvSpPr>
          <p:spPr bwMode="auto">
            <a:xfrm>
              <a:off x="450" y="2904"/>
              <a:ext cx="4710" cy="0"/>
            </a:xfrm>
            <a:prstGeom prst="line">
              <a:avLst/>
            </a:prstGeom>
            <a:noFill/>
            <a:ln w="12700">
              <a:solidFill>
                <a:srgbClr val="4C5F7A"/>
              </a:solidFill>
              <a:round/>
              <a:headEnd/>
              <a:tailEnd/>
            </a:ln>
          </p:spPr>
          <p:txBody>
            <a:bodyPr/>
            <a:lstStyle/>
            <a:p>
              <a:endParaRPr lang="en-US"/>
            </a:p>
          </p:txBody>
        </p:sp>
      </p:gr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3" name="Rectangle 46"/>
          <p:cNvSpPr>
            <a:spLocks noGrp="1" noChangeArrowheads="1"/>
          </p:cNvSpPr>
          <p:nvPr>
            <p:ph type="title"/>
          </p:nvPr>
        </p:nvSpPr>
        <p:spPr/>
        <p:txBody>
          <a:bodyPr/>
          <a:lstStyle/>
          <a:p>
            <a:pPr defTabSz="914400" eaLnBrk="1" hangingPunct="1"/>
            <a:r>
              <a:rPr lang="en-US" smtClean="0">
                <a:ea typeface="ＭＳ Ｐゴシック" pitchFamily="-65" charset="-128"/>
              </a:rPr>
              <a:t>Authentication</a:t>
            </a:r>
          </a:p>
        </p:txBody>
      </p:sp>
      <p:sp>
        <p:nvSpPr>
          <p:cNvPr id="44034" name="Rectangle 5"/>
          <p:cNvSpPr>
            <a:spLocks noGrp="1" noChangeArrowheads="1"/>
          </p:cNvSpPr>
          <p:nvPr>
            <p:ph type="body" idx="4294967295"/>
          </p:nvPr>
        </p:nvSpPr>
        <p:spPr>
          <a:xfrm>
            <a:off x="1508125" y="3935413"/>
            <a:ext cx="7635875" cy="2238375"/>
          </a:xfrm>
        </p:spPr>
        <p:txBody>
          <a:bodyPr/>
          <a:lstStyle/>
          <a:p>
            <a:pPr marL="342900" indent="-342900" defTabSz="914400" eaLnBrk="1" hangingPunct="1">
              <a:lnSpc>
                <a:spcPct val="80000"/>
              </a:lnSpc>
            </a:pPr>
            <a:r>
              <a:rPr lang="en-US" smtClean="0"/>
              <a:t>User authentication management</a:t>
            </a:r>
          </a:p>
          <a:p>
            <a:pPr marL="522288" lvl="1" indent="327025" defTabSz="914400" eaLnBrk="1" hangingPunct="1">
              <a:lnSpc>
                <a:spcPct val="80000"/>
              </a:lnSpc>
            </a:pPr>
            <a:r>
              <a:rPr lang="en-US" b="1" smtClean="0">
                <a:solidFill>
                  <a:schemeClr val="accent2"/>
                </a:solidFill>
              </a:rPr>
              <a:t>Option 1</a:t>
            </a:r>
            <a:r>
              <a:rPr lang="en-US" smtClean="0"/>
              <a:t> - Default mechanism</a:t>
            </a:r>
          </a:p>
          <a:p>
            <a:pPr marL="1254125" lvl="2" indent="-198438" defTabSz="914400" eaLnBrk="1" hangingPunct="1">
              <a:lnSpc>
                <a:spcPct val="80000"/>
              </a:lnSpc>
            </a:pPr>
            <a:r>
              <a:rPr lang="en-US" smtClean="0"/>
              <a:t>User information (authentication &amp; ACL data) are defined in the P&amp;O tables in database</a:t>
            </a:r>
          </a:p>
          <a:p>
            <a:pPr marL="522288" lvl="1" indent="327025" defTabSz="914400" eaLnBrk="1" hangingPunct="1">
              <a:lnSpc>
                <a:spcPct val="80000"/>
              </a:lnSpc>
            </a:pPr>
            <a:r>
              <a:rPr lang="en-US" b="1" smtClean="0">
                <a:solidFill>
                  <a:srgbClr val="008000"/>
                </a:solidFill>
              </a:rPr>
              <a:t>Option 2</a:t>
            </a:r>
            <a:r>
              <a:rPr lang="en-US" smtClean="0"/>
              <a:t> - Users externalization</a:t>
            </a:r>
          </a:p>
          <a:p>
            <a:pPr marL="1254125" lvl="2" indent="-198438" defTabSz="914400" eaLnBrk="1" hangingPunct="1">
              <a:lnSpc>
                <a:spcPct val="80000"/>
              </a:lnSpc>
            </a:pPr>
            <a:r>
              <a:rPr lang="en-US" smtClean="0"/>
              <a:t>User information is stored in an LDAP directory and not in the P&amp;O tables</a:t>
            </a:r>
          </a:p>
          <a:p>
            <a:pPr marL="1254125" lvl="2" indent="-198438" defTabSz="914400" eaLnBrk="1" hangingPunct="1">
              <a:lnSpc>
                <a:spcPct val="80000"/>
              </a:lnSpc>
            </a:pPr>
            <a:r>
              <a:rPr lang="en-US" smtClean="0"/>
              <a:t>The server performs the authentication through LDAP</a:t>
            </a:r>
          </a:p>
          <a:p>
            <a:pPr marL="1254125" lvl="2" indent="-198438" defTabSz="914400" eaLnBrk="1" hangingPunct="1">
              <a:lnSpc>
                <a:spcPct val="80000"/>
              </a:lnSpc>
            </a:pPr>
            <a:r>
              <a:rPr lang="en-US" smtClean="0"/>
              <a:t>P&amp;O tables contain all ACL data</a:t>
            </a:r>
          </a:p>
        </p:txBody>
      </p:sp>
      <p:sp>
        <p:nvSpPr>
          <p:cNvPr id="44035" name="Line 15"/>
          <p:cNvSpPr>
            <a:spLocks noChangeShapeType="1"/>
          </p:cNvSpPr>
          <p:nvPr/>
        </p:nvSpPr>
        <p:spPr bwMode="auto">
          <a:xfrm>
            <a:off x="3744913" y="1400175"/>
            <a:ext cx="44608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4036" name="Line 16"/>
          <p:cNvSpPr>
            <a:spLocks noChangeShapeType="1"/>
          </p:cNvSpPr>
          <p:nvPr/>
        </p:nvSpPr>
        <p:spPr bwMode="auto">
          <a:xfrm flipV="1">
            <a:off x="1263650" y="2095500"/>
            <a:ext cx="2917825"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4037" name="Line 17"/>
          <p:cNvSpPr>
            <a:spLocks noChangeShapeType="1"/>
          </p:cNvSpPr>
          <p:nvPr/>
        </p:nvSpPr>
        <p:spPr bwMode="auto">
          <a:xfrm>
            <a:off x="3744913" y="2943225"/>
            <a:ext cx="465137"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4038" name="Line 18"/>
          <p:cNvSpPr>
            <a:spLocks noChangeShapeType="1"/>
          </p:cNvSpPr>
          <p:nvPr/>
        </p:nvSpPr>
        <p:spPr bwMode="auto">
          <a:xfrm flipH="1">
            <a:off x="3743325" y="1409700"/>
            <a:ext cx="11113" cy="154940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44039" name="Line 19"/>
          <p:cNvSpPr>
            <a:spLocks noChangeShapeType="1"/>
          </p:cNvSpPr>
          <p:nvPr/>
        </p:nvSpPr>
        <p:spPr bwMode="auto">
          <a:xfrm>
            <a:off x="4783138" y="1349375"/>
            <a:ext cx="142875" cy="76200"/>
          </a:xfrm>
          <a:prstGeom prst="line">
            <a:avLst/>
          </a:prstGeom>
          <a:noFill/>
          <a:ln w="12700">
            <a:solidFill>
              <a:schemeClr val="tx1"/>
            </a:solidFill>
            <a:round/>
            <a:headEnd/>
            <a:tailEnd type="triangle" w="med" len="med"/>
          </a:ln>
        </p:spPr>
        <p:txBody>
          <a:bodyPr rIns="36576" anchor="ctr"/>
          <a:lstStyle/>
          <a:p>
            <a:endParaRPr lang="en-US"/>
          </a:p>
        </p:txBody>
      </p:sp>
      <p:pic>
        <p:nvPicPr>
          <p:cNvPr id="44040" name="Picture 20"/>
          <p:cNvPicPr>
            <a:picLocks noChangeAspect="1" noChangeArrowheads="1"/>
          </p:cNvPicPr>
          <p:nvPr/>
        </p:nvPicPr>
        <p:blipFill>
          <a:blip r:embed="rId3"/>
          <a:srcRect/>
          <a:stretch>
            <a:fillRect/>
          </a:stretch>
        </p:blipFill>
        <p:spPr bwMode="gray">
          <a:xfrm>
            <a:off x="596900" y="2187575"/>
            <a:ext cx="582613" cy="571500"/>
          </a:xfrm>
          <a:prstGeom prst="rect">
            <a:avLst/>
          </a:prstGeom>
          <a:noFill/>
          <a:ln w="3175">
            <a:noFill/>
            <a:miter lim="800000"/>
            <a:headEnd/>
            <a:tailEnd/>
          </a:ln>
        </p:spPr>
      </p:pic>
      <p:sp>
        <p:nvSpPr>
          <p:cNvPr id="44041" name="Text Box 21"/>
          <p:cNvSpPr txBox="1">
            <a:spLocks noChangeArrowheads="1"/>
          </p:cNvSpPr>
          <p:nvPr/>
        </p:nvSpPr>
        <p:spPr bwMode="auto">
          <a:xfrm>
            <a:off x="2147888" y="1835150"/>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4042" name="Text Box 22"/>
          <p:cNvSpPr txBox="1">
            <a:spLocks noChangeArrowheads="1"/>
          </p:cNvSpPr>
          <p:nvPr/>
        </p:nvSpPr>
        <p:spPr bwMode="auto">
          <a:xfrm>
            <a:off x="3795713" y="1130300"/>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4043" name="Text Box 23"/>
          <p:cNvSpPr txBox="1">
            <a:spLocks noChangeArrowheads="1"/>
          </p:cNvSpPr>
          <p:nvPr/>
        </p:nvSpPr>
        <p:spPr bwMode="auto">
          <a:xfrm>
            <a:off x="3938588" y="1797050"/>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4044" name="Line 25"/>
          <p:cNvSpPr>
            <a:spLocks noChangeShapeType="1"/>
          </p:cNvSpPr>
          <p:nvPr/>
        </p:nvSpPr>
        <p:spPr bwMode="auto">
          <a:xfrm flipV="1">
            <a:off x="4837113" y="3008313"/>
            <a:ext cx="1092200" cy="1587"/>
          </a:xfrm>
          <a:prstGeom prst="line">
            <a:avLst/>
          </a:prstGeom>
          <a:noFill/>
          <a:ln w="12700">
            <a:solidFill>
              <a:schemeClr val="tx1"/>
            </a:solidFill>
            <a:round/>
            <a:headEnd/>
            <a:tailEnd type="triangle" w="med" len="med"/>
          </a:ln>
        </p:spPr>
        <p:txBody>
          <a:bodyPr rIns="36576" anchor="ctr"/>
          <a:lstStyle/>
          <a:p>
            <a:endParaRPr lang="en-US"/>
          </a:p>
        </p:txBody>
      </p:sp>
      <p:sp>
        <p:nvSpPr>
          <p:cNvPr id="44045" name="Text Box 26"/>
          <p:cNvSpPr txBox="1">
            <a:spLocks noChangeArrowheads="1"/>
          </p:cNvSpPr>
          <p:nvPr/>
        </p:nvSpPr>
        <p:spPr bwMode="auto">
          <a:xfrm>
            <a:off x="6048375" y="374332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4046" name="Text Box 27"/>
          <p:cNvSpPr txBox="1">
            <a:spLocks noChangeArrowheads="1"/>
          </p:cNvSpPr>
          <p:nvPr/>
        </p:nvSpPr>
        <p:spPr bwMode="auto">
          <a:xfrm>
            <a:off x="4289425" y="34829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grpSp>
        <p:nvGrpSpPr>
          <p:cNvPr id="44047" name="Group 28"/>
          <p:cNvGrpSpPr>
            <a:grpSpLocks/>
          </p:cNvGrpSpPr>
          <p:nvPr/>
        </p:nvGrpSpPr>
        <p:grpSpPr bwMode="auto">
          <a:xfrm>
            <a:off x="617538" y="1550988"/>
            <a:ext cx="534987" cy="555625"/>
            <a:chOff x="1299" y="1315"/>
            <a:chExt cx="337" cy="350"/>
          </a:xfrm>
        </p:grpSpPr>
        <p:sp>
          <p:nvSpPr>
            <p:cNvPr id="44065" name="AutoShape 29"/>
            <p:cNvSpPr>
              <a:spLocks noChangeAspect="1" noChangeArrowheads="1" noTextEdit="1"/>
            </p:cNvSpPr>
            <p:nvPr/>
          </p:nvSpPr>
          <p:spPr bwMode="auto">
            <a:xfrm>
              <a:off x="1299" y="1315"/>
              <a:ext cx="337" cy="350"/>
            </a:xfrm>
            <a:prstGeom prst="rect">
              <a:avLst/>
            </a:prstGeom>
            <a:noFill/>
            <a:ln w="9525">
              <a:noFill/>
              <a:miter lim="800000"/>
              <a:headEnd/>
              <a:tailEnd/>
            </a:ln>
          </p:spPr>
          <p:txBody>
            <a:bodyPr/>
            <a:lstStyle/>
            <a:p>
              <a:endParaRPr lang="en-US"/>
            </a:p>
          </p:txBody>
        </p:sp>
        <p:pic>
          <p:nvPicPr>
            <p:cNvPr id="44066" name="Picture 30"/>
            <p:cNvPicPr>
              <a:picLocks noChangeAspect="1" noChangeArrowheads="1"/>
            </p:cNvPicPr>
            <p:nvPr/>
          </p:nvPicPr>
          <p:blipFill>
            <a:blip r:embed="rId4"/>
            <a:srcRect/>
            <a:stretch>
              <a:fillRect/>
            </a:stretch>
          </p:blipFill>
          <p:spPr bwMode="auto">
            <a:xfrm>
              <a:off x="1321" y="1315"/>
              <a:ext cx="290" cy="347"/>
            </a:xfrm>
            <a:prstGeom prst="rect">
              <a:avLst/>
            </a:prstGeom>
            <a:noFill/>
            <a:ln w="9525">
              <a:noFill/>
              <a:miter lim="800000"/>
              <a:headEnd/>
              <a:tailEnd/>
            </a:ln>
          </p:spPr>
        </p:pic>
        <p:pic>
          <p:nvPicPr>
            <p:cNvPr id="44067" name="Picture 31"/>
            <p:cNvPicPr>
              <a:picLocks noChangeAspect="1" noChangeArrowheads="1"/>
            </p:cNvPicPr>
            <p:nvPr/>
          </p:nvPicPr>
          <p:blipFill>
            <a:blip r:embed="rId4"/>
            <a:srcRect/>
            <a:stretch>
              <a:fillRect/>
            </a:stretch>
          </p:blipFill>
          <p:spPr bwMode="auto">
            <a:xfrm>
              <a:off x="1321" y="1315"/>
              <a:ext cx="290" cy="347"/>
            </a:xfrm>
            <a:prstGeom prst="rect">
              <a:avLst/>
            </a:prstGeom>
            <a:noFill/>
            <a:ln w="9525">
              <a:noFill/>
              <a:miter lim="800000"/>
              <a:headEnd/>
              <a:tailEnd/>
            </a:ln>
          </p:spPr>
        </p:pic>
        <p:pic>
          <p:nvPicPr>
            <p:cNvPr id="44068" name="Picture 32"/>
            <p:cNvPicPr>
              <a:picLocks noChangeAspect="1" noChangeArrowheads="1"/>
            </p:cNvPicPr>
            <p:nvPr/>
          </p:nvPicPr>
          <p:blipFill>
            <a:blip r:embed="rId5"/>
            <a:srcRect/>
            <a:stretch>
              <a:fillRect/>
            </a:stretch>
          </p:blipFill>
          <p:spPr bwMode="auto">
            <a:xfrm>
              <a:off x="1345" y="1354"/>
              <a:ext cx="244" cy="200"/>
            </a:xfrm>
            <a:prstGeom prst="rect">
              <a:avLst/>
            </a:prstGeom>
            <a:noFill/>
            <a:ln w="9525">
              <a:noFill/>
              <a:miter lim="800000"/>
              <a:headEnd/>
              <a:tailEnd/>
            </a:ln>
          </p:spPr>
        </p:pic>
      </p:grpSp>
      <p:sp>
        <p:nvSpPr>
          <p:cNvPr id="2343976" name="AutoShape 40"/>
          <p:cNvSpPr>
            <a:spLocks noChangeArrowheads="1"/>
          </p:cNvSpPr>
          <p:nvPr/>
        </p:nvSpPr>
        <p:spPr bwMode="auto">
          <a:xfrm>
            <a:off x="5676900" y="938213"/>
            <a:ext cx="1712913" cy="1106487"/>
          </a:xfrm>
          <a:prstGeom prst="leftArrowCallout">
            <a:avLst>
              <a:gd name="adj1" fmla="val 25000"/>
              <a:gd name="adj2" fmla="val 25000"/>
              <a:gd name="adj3" fmla="val 25801"/>
              <a:gd name="adj4" fmla="val 66667"/>
            </a:avLst>
          </a:prstGeom>
          <a:solidFill>
            <a:schemeClr val="accent2"/>
          </a:solidFill>
          <a:ln w="9525" algn="ctr">
            <a:solidFill>
              <a:schemeClr val="tx1"/>
            </a:solidFill>
            <a:miter lim="800000"/>
            <a:headEnd/>
            <a:tailEnd/>
          </a:ln>
          <a:effectLst/>
        </p:spPr>
        <p:txBody>
          <a:bodyPr wrap="none" anchor="ctr"/>
          <a:lstStyle/>
          <a:p>
            <a:pPr algn="ctr" defTabSz="914400" eaLnBrk="0" hangingPunct="0">
              <a:spcBef>
                <a:spcPct val="50000"/>
              </a:spcBef>
              <a:defRPr/>
            </a:pPr>
            <a:r>
              <a:rPr lang="en-US" sz="900" b="1">
                <a:solidFill>
                  <a:schemeClr val="bg1"/>
                </a:solidFill>
                <a:ea typeface="SimSun" charset="-122"/>
              </a:rPr>
              <a:t>P&amp;O</a:t>
            </a:r>
          </a:p>
          <a:p>
            <a:pPr algn="ctr" defTabSz="914400" eaLnBrk="0" hangingPunct="0">
              <a:spcBef>
                <a:spcPct val="50000"/>
              </a:spcBef>
              <a:defRPr/>
            </a:pPr>
            <a:r>
              <a:rPr lang="en-US" sz="900" b="1">
                <a:solidFill>
                  <a:schemeClr val="bg1"/>
                </a:solidFill>
                <a:ea typeface="SimSun" charset="-122"/>
              </a:rPr>
              <a:t>Metadata</a:t>
            </a:r>
          </a:p>
          <a:p>
            <a:pPr algn="ctr" defTabSz="914400" eaLnBrk="0" hangingPunct="0">
              <a:spcBef>
                <a:spcPct val="50000"/>
              </a:spcBef>
              <a:defRPr/>
            </a:pPr>
            <a:r>
              <a:rPr lang="en-US" sz="900" b="1">
                <a:solidFill>
                  <a:schemeClr val="bg1"/>
                </a:solidFill>
                <a:effectLst>
                  <a:outerShdw blurRad="38100" dist="38100" dir="2700000" algn="tl">
                    <a:srgbClr val="000000"/>
                  </a:outerShdw>
                </a:effectLst>
                <a:ea typeface="SimSun" charset="-122"/>
              </a:rPr>
              <a:t>USERS</a:t>
            </a:r>
          </a:p>
          <a:p>
            <a:pPr algn="ctr" defTabSz="914400" eaLnBrk="0" hangingPunct="0">
              <a:spcBef>
                <a:spcPct val="50000"/>
              </a:spcBef>
              <a:defRPr/>
            </a:pPr>
            <a:r>
              <a:rPr lang="en-US" sz="900" b="1">
                <a:solidFill>
                  <a:schemeClr val="bg1"/>
                </a:solidFill>
                <a:ea typeface="SimSun" charset="-122"/>
              </a:rPr>
              <a:t>authentication</a:t>
            </a:r>
          </a:p>
          <a:p>
            <a:pPr algn="ctr" defTabSz="914400" eaLnBrk="0" hangingPunct="0">
              <a:spcBef>
                <a:spcPct val="50000"/>
              </a:spcBef>
              <a:defRPr/>
            </a:pPr>
            <a:r>
              <a:rPr lang="en-US" sz="900" b="1">
                <a:solidFill>
                  <a:schemeClr val="bg1"/>
                </a:solidFill>
                <a:ea typeface="SimSun" charset="-122"/>
              </a:rPr>
              <a:t>Information</a:t>
            </a:r>
          </a:p>
        </p:txBody>
      </p:sp>
      <p:sp>
        <p:nvSpPr>
          <p:cNvPr id="44049" name="Text Box 41"/>
          <p:cNvSpPr txBox="1">
            <a:spLocks noChangeArrowheads="1"/>
          </p:cNvSpPr>
          <p:nvPr/>
        </p:nvSpPr>
        <p:spPr bwMode="auto">
          <a:xfrm>
            <a:off x="5727700" y="94297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120C80"/>
                </a:solidFill>
                <a:ea typeface="SimSun" charset="-122"/>
              </a:rPr>
              <a:t>1</a:t>
            </a:r>
          </a:p>
        </p:txBody>
      </p:sp>
      <p:sp>
        <p:nvSpPr>
          <p:cNvPr id="44050" name="Line 42"/>
          <p:cNvSpPr>
            <a:spLocks noChangeShapeType="1"/>
          </p:cNvSpPr>
          <p:nvPr/>
        </p:nvSpPr>
        <p:spPr bwMode="auto">
          <a:xfrm>
            <a:off x="4732338" y="1665288"/>
            <a:ext cx="1312862" cy="1077912"/>
          </a:xfrm>
          <a:prstGeom prst="line">
            <a:avLst/>
          </a:prstGeom>
          <a:noFill/>
          <a:ln w="12700">
            <a:solidFill>
              <a:schemeClr val="tx1"/>
            </a:solidFill>
            <a:round/>
            <a:headEnd/>
            <a:tailEnd type="triangle" w="med" len="med"/>
          </a:ln>
        </p:spPr>
        <p:txBody>
          <a:bodyPr wrap="none" anchor="ctr"/>
          <a:lstStyle/>
          <a:p>
            <a:endParaRPr lang="en-US"/>
          </a:p>
        </p:txBody>
      </p:sp>
      <p:sp>
        <p:nvSpPr>
          <p:cNvPr id="44051" name="AutoShape 43"/>
          <p:cNvSpPr>
            <a:spLocks noChangeArrowheads="1"/>
          </p:cNvSpPr>
          <p:nvPr/>
        </p:nvSpPr>
        <p:spPr bwMode="auto">
          <a:xfrm>
            <a:off x="6643688" y="2549525"/>
            <a:ext cx="1712912" cy="1106488"/>
          </a:xfrm>
          <a:prstGeom prst="leftArrowCallout">
            <a:avLst>
              <a:gd name="adj1" fmla="val 25000"/>
              <a:gd name="adj2" fmla="val 25000"/>
              <a:gd name="adj3" fmla="val 25801"/>
              <a:gd name="adj4" fmla="val 66667"/>
            </a:avLst>
          </a:prstGeom>
          <a:solidFill>
            <a:srgbClr val="339966"/>
          </a:solidFill>
          <a:ln w="9525">
            <a:solidFill>
              <a:schemeClr val="tx1"/>
            </a:solidFill>
            <a:miter lim="800000"/>
            <a:headEnd/>
            <a:tailEnd/>
          </a:ln>
        </p:spPr>
        <p:txBody>
          <a:bodyPr wrap="none" anchor="ctr"/>
          <a:lstStyle/>
          <a:p>
            <a:pPr algn="ctr" defTabSz="914400" eaLnBrk="0" hangingPunct="0">
              <a:spcBef>
                <a:spcPct val="50000"/>
              </a:spcBef>
            </a:pPr>
            <a:r>
              <a:rPr lang="en-US" sz="900" b="1">
                <a:solidFill>
                  <a:schemeClr val="bg1"/>
                </a:solidFill>
                <a:ea typeface="SimSun" charset="-122"/>
              </a:rPr>
              <a:t>LDAP</a:t>
            </a:r>
          </a:p>
          <a:p>
            <a:pPr algn="ctr" defTabSz="914400" eaLnBrk="0" hangingPunct="0">
              <a:spcBef>
                <a:spcPct val="50000"/>
              </a:spcBef>
            </a:pPr>
            <a:r>
              <a:rPr lang="en-US" sz="900" b="1">
                <a:solidFill>
                  <a:schemeClr val="bg1"/>
                </a:solidFill>
                <a:ea typeface="SimSun" charset="-122"/>
              </a:rPr>
              <a:t>USERS</a:t>
            </a:r>
          </a:p>
          <a:p>
            <a:pPr algn="ctr" defTabSz="914400" eaLnBrk="0" hangingPunct="0">
              <a:spcBef>
                <a:spcPct val="50000"/>
              </a:spcBef>
            </a:pPr>
            <a:r>
              <a:rPr lang="en-US" sz="900" b="1">
                <a:solidFill>
                  <a:schemeClr val="bg1"/>
                </a:solidFill>
                <a:ea typeface="SimSun" charset="-122"/>
              </a:rPr>
              <a:t>Authentication</a:t>
            </a:r>
          </a:p>
          <a:p>
            <a:pPr algn="ctr" defTabSz="914400" eaLnBrk="0" hangingPunct="0">
              <a:spcBef>
                <a:spcPct val="50000"/>
              </a:spcBef>
            </a:pPr>
            <a:r>
              <a:rPr lang="en-US" sz="900" b="1">
                <a:solidFill>
                  <a:schemeClr val="bg1"/>
                </a:solidFill>
                <a:ea typeface="SimSun" charset="-122"/>
              </a:rPr>
              <a:t>Information</a:t>
            </a:r>
          </a:p>
        </p:txBody>
      </p:sp>
      <p:sp>
        <p:nvSpPr>
          <p:cNvPr id="44052" name="Text Box 44"/>
          <p:cNvSpPr txBox="1">
            <a:spLocks noChangeArrowheads="1"/>
          </p:cNvSpPr>
          <p:nvPr/>
        </p:nvSpPr>
        <p:spPr bwMode="auto">
          <a:xfrm>
            <a:off x="5656263" y="213042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008000"/>
                </a:solidFill>
                <a:ea typeface="SimSun" charset="-122"/>
              </a:rPr>
              <a:t>2</a:t>
            </a:r>
          </a:p>
        </p:txBody>
      </p:sp>
      <p:pic>
        <p:nvPicPr>
          <p:cNvPr id="44054" name="Picture 45"/>
          <p:cNvPicPr>
            <a:picLocks noChangeAspect="1" noChangeArrowheads="1"/>
          </p:cNvPicPr>
          <p:nvPr/>
        </p:nvPicPr>
        <p:blipFill>
          <a:blip r:embed="rId6"/>
          <a:srcRect/>
          <a:stretch>
            <a:fillRect/>
          </a:stretch>
        </p:blipFill>
        <p:spPr bwMode="auto">
          <a:xfrm>
            <a:off x="4187825" y="1119188"/>
            <a:ext cx="423863" cy="574675"/>
          </a:xfrm>
          <a:prstGeom prst="rect">
            <a:avLst/>
          </a:prstGeom>
          <a:noFill/>
          <a:ln w="28440">
            <a:noFill/>
            <a:miter lim="800000"/>
            <a:headEnd/>
            <a:tailEnd/>
          </a:ln>
        </p:spPr>
      </p:pic>
      <p:pic>
        <p:nvPicPr>
          <p:cNvPr id="44055" name="Picture 46"/>
          <p:cNvPicPr>
            <a:picLocks noChangeAspect="1" noChangeArrowheads="1"/>
          </p:cNvPicPr>
          <p:nvPr/>
        </p:nvPicPr>
        <p:blipFill>
          <a:blip r:embed="rId7"/>
          <a:srcRect/>
          <a:stretch>
            <a:fillRect/>
          </a:stretch>
        </p:blipFill>
        <p:spPr bwMode="auto">
          <a:xfrm>
            <a:off x="4962525" y="1160463"/>
            <a:ext cx="433388" cy="590550"/>
          </a:xfrm>
          <a:prstGeom prst="rect">
            <a:avLst/>
          </a:prstGeom>
          <a:noFill/>
          <a:ln w="28440">
            <a:noFill/>
            <a:miter lim="800000"/>
            <a:headEnd/>
            <a:tailEnd/>
          </a:ln>
        </p:spPr>
      </p:pic>
      <p:pic>
        <p:nvPicPr>
          <p:cNvPr id="44056" name="Picture 47"/>
          <p:cNvPicPr>
            <a:picLocks noChangeAspect="1" noChangeArrowheads="1"/>
          </p:cNvPicPr>
          <p:nvPr/>
        </p:nvPicPr>
        <p:blipFill>
          <a:blip r:embed="rId8"/>
          <a:srcRect/>
          <a:stretch>
            <a:fillRect/>
          </a:stretch>
        </p:blipFill>
        <p:spPr bwMode="auto">
          <a:xfrm>
            <a:off x="4232275" y="1905000"/>
            <a:ext cx="396875" cy="569913"/>
          </a:xfrm>
          <a:prstGeom prst="rect">
            <a:avLst/>
          </a:prstGeom>
          <a:noFill/>
          <a:ln w="28440">
            <a:noFill/>
            <a:miter lim="800000"/>
            <a:headEnd/>
            <a:tailEnd/>
          </a:ln>
        </p:spPr>
      </p:pic>
      <p:pic>
        <p:nvPicPr>
          <p:cNvPr id="44057" name="Picture 48"/>
          <p:cNvPicPr>
            <a:picLocks noChangeAspect="1" noChangeArrowheads="1"/>
          </p:cNvPicPr>
          <p:nvPr/>
        </p:nvPicPr>
        <p:blipFill>
          <a:blip r:embed="rId9"/>
          <a:srcRect/>
          <a:stretch>
            <a:fillRect/>
          </a:stretch>
        </p:blipFill>
        <p:spPr bwMode="auto">
          <a:xfrm>
            <a:off x="4259263" y="2609850"/>
            <a:ext cx="527050" cy="690563"/>
          </a:xfrm>
          <a:prstGeom prst="rect">
            <a:avLst/>
          </a:prstGeom>
          <a:noFill/>
          <a:ln w="28440">
            <a:noFill/>
            <a:miter lim="800000"/>
            <a:headEnd/>
            <a:tailEnd/>
          </a:ln>
        </p:spPr>
      </p:pic>
      <p:pic>
        <p:nvPicPr>
          <p:cNvPr id="44058" name="Picture 110" descr="Google Image Result for http___www.eaifhe.ac.uk_Business%20Enterprise%20website_images_contact_icons_phone_headset_icon.jpg.jpg"/>
          <p:cNvPicPr>
            <a:picLocks noChangeAspect="1"/>
          </p:cNvPicPr>
          <p:nvPr/>
        </p:nvPicPr>
        <p:blipFill>
          <a:blip r:embed="rId10">
            <a:clrChange>
              <a:clrFrom>
                <a:srgbClr val="FEFCFF"/>
              </a:clrFrom>
              <a:clrTo>
                <a:srgbClr val="FEFCFF">
                  <a:alpha val="0"/>
                </a:srgbClr>
              </a:clrTo>
            </a:clrChange>
          </a:blip>
          <a:srcRect/>
          <a:stretch>
            <a:fillRect/>
          </a:stretch>
        </p:blipFill>
        <p:spPr bwMode="auto">
          <a:xfrm>
            <a:off x="4649788" y="2965450"/>
            <a:ext cx="249237" cy="315913"/>
          </a:xfrm>
          <a:prstGeom prst="rect">
            <a:avLst/>
          </a:prstGeom>
          <a:noFill/>
          <a:ln w="9525">
            <a:noFill/>
            <a:miter lim="800000"/>
            <a:headEnd/>
            <a:tailEnd/>
          </a:ln>
        </p:spPr>
      </p:pic>
      <p:pic>
        <p:nvPicPr>
          <p:cNvPr id="44059" name="Picture 49"/>
          <p:cNvPicPr>
            <a:picLocks noChangeAspect="1" noChangeArrowheads="1"/>
          </p:cNvPicPr>
          <p:nvPr/>
        </p:nvPicPr>
        <p:blipFill>
          <a:blip r:embed="rId11"/>
          <a:srcRect/>
          <a:stretch>
            <a:fillRect/>
          </a:stretch>
        </p:blipFill>
        <p:spPr bwMode="auto">
          <a:xfrm>
            <a:off x="6076950" y="2654300"/>
            <a:ext cx="673100" cy="895350"/>
          </a:xfrm>
          <a:prstGeom prst="rect">
            <a:avLst/>
          </a:prstGeom>
          <a:noFill/>
          <a:ln w="28440">
            <a:noFill/>
            <a:miter lim="800000"/>
            <a:headEnd/>
            <a:tailEnd/>
          </a:ln>
        </p:spPr>
      </p:pic>
      <p:sp>
        <p:nvSpPr>
          <p:cNvPr id="44060" name="TextBox 31"/>
          <p:cNvSpPr txBox="1">
            <a:spLocks noChangeArrowheads="1"/>
          </p:cNvSpPr>
          <p:nvPr/>
        </p:nvSpPr>
        <p:spPr bwMode="auto">
          <a:xfrm>
            <a:off x="3927475" y="3322638"/>
            <a:ext cx="1236663"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4061" name="TextBox 32"/>
          <p:cNvSpPr txBox="1">
            <a:spLocks noChangeArrowheads="1"/>
          </p:cNvSpPr>
          <p:nvPr/>
        </p:nvSpPr>
        <p:spPr bwMode="auto">
          <a:xfrm>
            <a:off x="5684838" y="3535363"/>
            <a:ext cx="1352550"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LDAP Directory Server</a:t>
            </a:r>
          </a:p>
        </p:txBody>
      </p:sp>
      <p:sp>
        <p:nvSpPr>
          <p:cNvPr id="44062" name="TextBox 33"/>
          <p:cNvSpPr txBox="1">
            <a:spLocks noChangeArrowheads="1"/>
          </p:cNvSpPr>
          <p:nvPr/>
        </p:nvSpPr>
        <p:spPr bwMode="auto">
          <a:xfrm>
            <a:off x="4194175" y="2444750"/>
            <a:ext cx="415925"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4063" name="TextBox 34"/>
          <p:cNvSpPr txBox="1">
            <a:spLocks noChangeArrowheads="1"/>
          </p:cNvSpPr>
          <p:nvPr/>
        </p:nvSpPr>
        <p:spPr bwMode="auto">
          <a:xfrm>
            <a:off x="4195763" y="1700213"/>
            <a:ext cx="441325"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4064" name="TextBox 35"/>
          <p:cNvSpPr txBox="1">
            <a:spLocks noChangeArrowheads="1"/>
          </p:cNvSpPr>
          <p:nvPr/>
        </p:nvSpPr>
        <p:spPr bwMode="auto">
          <a:xfrm>
            <a:off x="4943475" y="1719263"/>
            <a:ext cx="601663"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8" name="Rectangle 51"/>
          <p:cNvSpPr>
            <a:spLocks noGrp="1" noChangeArrowheads="1"/>
          </p:cNvSpPr>
          <p:nvPr>
            <p:ph type="title"/>
          </p:nvPr>
        </p:nvSpPr>
        <p:spPr/>
        <p:txBody>
          <a:bodyPr/>
          <a:lstStyle/>
          <a:p>
            <a:pPr defTabSz="914400" eaLnBrk="1" hangingPunct="1"/>
            <a:r>
              <a:rPr lang="en-US" dirty="0" smtClean="0">
                <a:ea typeface="ＭＳ Ｐゴシック" pitchFamily="-65" charset="-128"/>
              </a:rPr>
              <a:t>Authentication | Single Sign On</a:t>
            </a:r>
          </a:p>
        </p:txBody>
      </p:sp>
      <p:sp>
        <p:nvSpPr>
          <p:cNvPr id="45058" name="Rectangle 6"/>
          <p:cNvSpPr>
            <a:spLocks noGrp="1" noChangeArrowheads="1"/>
          </p:cNvSpPr>
          <p:nvPr>
            <p:ph type="body" idx="4294967295"/>
          </p:nvPr>
        </p:nvSpPr>
        <p:spPr>
          <a:xfrm>
            <a:off x="1508125" y="4643438"/>
            <a:ext cx="7635875" cy="1738312"/>
          </a:xfrm>
        </p:spPr>
        <p:txBody>
          <a:bodyPr/>
          <a:lstStyle/>
          <a:p>
            <a:pPr marL="342900" indent="-342900" defTabSz="914400" eaLnBrk="1" hangingPunct="1">
              <a:lnSpc>
                <a:spcPct val="80000"/>
              </a:lnSpc>
            </a:pPr>
            <a:r>
              <a:rPr lang="en-US" dirty="0" smtClean="0"/>
              <a:t>Single Sign On</a:t>
            </a:r>
          </a:p>
          <a:p>
            <a:pPr marL="522288" lvl="1" indent="327025" defTabSz="914400" eaLnBrk="1" hangingPunct="1">
              <a:lnSpc>
                <a:spcPct val="80000"/>
              </a:lnSpc>
            </a:pPr>
            <a:r>
              <a:rPr lang="en-US" b="1" dirty="0" smtClean="0">
                <a:solidFill>
                  <a:srgbClr val="FF0000"/>
                </a:solidFill>
              </a:rPr>
              <a:t> One unique login for all applications</a:t>
            </a:r>
          </a:p>
          <a:p>
            <a:pPr marL="1254125" lvl="2" indent="-198438" defTabSz="914400" eaLnBrk="1" hangingPunct="1">
              <a:lnSpc>
                <a:spcPct val="80000"/>
              </a:lnSpc>
            </a:pPr>
            <a:r>
              <a:rPr lang="en-US" dirty="0" smtClean="0">
                <a:solidFill>
                  <a:srgbClr val="FF0000"/>
                </a:solidFill>
              </a:rPr>
              <a:t>Governance: Plug-and-play into existing Single Sign-On infrastructure (such as Tivoli Identity Manager and </a:t>
            </a:r>
            <a:r>
              <a:rPr lang="en-US" dirty="0" err="1" smtClean="0">
                <a:solidFill>
                  <a:srgbClr val="FF0000"/>
                </a:solidFill>
              </a:rPr>
              <a:t>SiteMinder</a:t>
            </a:r>
            <a:r>
              <a:rPr lang="en-US" dirty="0" smtClean="0">
                <a:solidFill>
                  <a:srgbClr val="FF0000"/>
                </a:solidFill>
              </a:rPr>
              <a:t>) </a:t>
            </a:r>
          </a:p>
          <a:p>
            <a:pPr marL="1254125" lvl="2" indent="-198438" defTabSz="914400" eaLnBrk="1" hangingPunct="1">
              <a:lnSpc>
                <a:spcPct val="80000"/>
              </a:lnSpc>
            </a:pPr>
            <a:r>
              <a:rPr lang="en-US" dirty="0" smtClean="0">
                <a:solidFill>
                  <a:srgbClr val="FF0000"/>
                </a:solidFill>
              </a:rPr>
              <a:t> CATIA V6: On the client, CAA APIs manage SSO credentials: “User Exit” must retrieve and provide credentials to the server login</a:t>
            </a:r>
          </a:p>
        </p:txBody>
      </p:sp>
      <p:pic>
        <p:nvPicPr>
          <p:cNvPr id="45059" name="Picture 21"/>
          <p:cNvPicPr>
            <a:picLocks noChangeAspect="1" noChangeArrowheads="1"/>
          </p:cNvPicPr>
          <p:nvPr/>
        </p:nvPicPr>
        <p:blipFill>
          <a:blip r:embed="rId3"/>
          <a:srcRect/>
          <a:stretch>
            <a:fillRect/>
          </a:stretch>
        </p:blipFill>
        <p:spPr bwMode="gray">
          <a:xfrm>
            <a:off x="2058988" y="2779713"/>
            <a:ext cx="582612" cy="571500"/>
          </a:xfrm>
          <a:prstGeom prst="rect">
            <a:avLst/>
          </a:prstGeom>
          <a:noFill/>
          <a:ln w="3175">
            <a:noFill/>
            <a:miter lim="800000"/>
            <a:headEnd/>
            <a:tailEnd/>
          </a:ln>
        </p:spPr>
      </p:pic>
      <p:sp>
        <p:nvSpPr>
          <p:cNvPr id="45060" name="Text Box 22"/>
          <p:cNvSpPr txBox="1">
            <a:spLocks noChangeArrowheads="1"/>
          </p:cNvSpPr>
          <p:nvPr/>
        </p:nvSpPr>
        <p:spPr bwMode="auto">
          <a:xfrm>
            <a:off x="3609975" y="2427288"/>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61" name="Line 29"/>
          <p:cNvSpPr>
            <a:spLocks noChangeShapeType="1"/>
          </p:cNvSpPr>
          <p:nvPr/>
        </p:nvSpPr>
        <p:spPr bwMode="auto">
          <a:xfrm flipV="1">
            <a:off x="6270625" y="3473450"/>
            <a:ext cx="1300163" cy="728663"/>
          </a:xfrm>
          <a:prstGeom prst="line">
            <a:avLst/>
          </a:prstGeom>
          <a:noFill/>
          <a:ln w="12700">
            <a:solidFill>
              <a:schemeClr val="tx1"/>
            </a:solidFill>
            <a:round/>
            <a:headEnd/>
            <a:tailEnd type="triangle" w="med" len="med"/>
          </a:ln>
        </p:spPr>
        <p:txBody>
          <a:bodyPr rIns="36576" anchor="ctr"/>
          <a:lstStyle/>
          <a:p>
            <a:endParaRPr lang="en-US"/>
          </a:p>
        </p:txBody>
      </p:sp>
      <p:sp>
        <p:nvSpPr>
          <p:cNvPr id="45062" name="Line 30"/>
          <p:cNvSpPr>
            <a:spLocks noChangeShapeType="1"/>
          </p:cNvSpPr>
          <p:nvPr/>
        </p:nvSpPr>
        <p:spPr bwMode="auto">
          <a:xfrm>
            <a:off x="5197475" y="4249738"/>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63" name="Text Box 32"/>
          <p:cNvSpPr txBox="1">
            <a:spLocks noChangeArrowheads="1"/>
          </p:cNvSpPr>
          <p:nvPr/>
        </p:nvSpPr>
        <p:spPr bwMode="auto">
          <a:xfrm>
            <a:off x="5721350" y="48085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64" name="Line 35"/>
          <p:cNvSpPr>
            <a:spLocks noChangeShapeType="1"/>
          </p:cNvSpPr>
          <p:nvPr/>
        </p:nvSpPr>
        <p:spPr bwMode="auto">
          <a:xfrm flipV="1">
            <a:off x="2663825" y="2706688"/>
            <a:ext cx="2541588" cy="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45065" name="Text Box 36"/>
          <p:cNvSpPr txBox="1">
            <a:spLocks noChangeArrowheads="1"/>
          </p:cNvSpPr>
          <p:nvPr/>
        </p:nvSpPr>
        <p:spPr bwMode="auto">
          <a:xfrm>
            <a:off x="1711325" y="3484563"/>
            <a:ext cx="1485900" cy="452437"/>
          </a:xfrm>
          <a:prstGeom prst="rect">
            <a:avLst/>
          </a:prstGeom>
          <a:noFill/>
          <a:ln w="19050">
            <a:solidFill>
              <a:schemeClr val="tx1"/>
            </a:solidFill>
            <a:prstDash val="dash"/>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900" b="1">
                <a:solidFill>
                  <a:srgbClr val="120C80"/>
                </a:solidFill>
                <a:latin typeface="Times New Roman" pitchFamily="18" charset="0"/>
                <a:ea typeface="SimSun" charset="-122"/>
              </a:rPr>
              <a:t>CAA client APIs to connect</a:t>
            </a:r>
          </a:p>
          <a:p>
            <a:pPr algn="ctr" defTabSz="914400" eaLnBrk="0" hangingPunct="0">
              <a:spcBef>
                <a:spcPct val="50000"/>
              </a:spcBef>
              <a:buFont typeface="Wingdings" pitchFamily="2" charset="2"/>
              <a:buNone/>
            </a:pPr>
            <a:r>
              <a:rPr lang="en-US" sz="900" b="1">
                <a:solidFill>
                  <a:srgbClr val="120C80"/>
                </a:solidFill>
                <a:latin typeface="Times New Roman" pitchFamily="18" charset="0"/>
                <a:ea typeface="SimSun" charset="-122"/>
              </a:rPr>
              <a:t>to SSO mechanism</a:t>
            </a:r>
          </a:p>
        </p:txBody>
      </p:sp>
      <p:grpSp>
        <p:nvGrpSpPr>
          <p:cNvPr id="45066" name="Group 37"/>
          <p:cNvGrpSpPr>
            <a:grpSpLocks/>
          </p:cNvGrpSpPr>
          <p:nvPr/>
        </p:nvGrpSpPr>
        <p:grpSpPr bwMode="auto">
          <a:xfrm>
            <a:off x="2079625" y="2143125"/>
            <a:ext cx="534988" cy="555625"/>
            <a:chOff x="1299" y="1315"/>
            <a:chExt cx="337" cy="350"/>
          </a:xfrm>
        </p:grpSpPr>
        <p:sp>
          <p:nvSpPr>
            <p:cNvPr id="45096" name="AutoShape 38"/>
            <p:cNvSpPr>
              <a:spLocks noChangeAspect="1" noChangeArrowheads="1" noTextEdit="1"/>
            </p:cNvSpPr>
            <p:nvPr/>
          </p:nvSpPr>
          <p:spPr bwMode="auto">
            <a:xfrm>
              <a:off x="1299" y="1315"/>
              <a:ext cx="337" cy="350"/>
            </a:xfrm>
            <a:prstGeom prst="rect">
              <a:avLst/>
            </a:prstGeom>
            <a:noFill/>
            <a:ln w="9525">
              <a:noFill/>
              <a:miter lim="800000"/>
              <a:headEnd/>
              <a:tailEnd/>
            </a:ln>
          </p:spPr>
          <p:txBody>
            <a:bodyPr/>
            <a:lstStyle/>
            <a:p>
              <a:endParaRPr lang="en-US"/>
            </a:p>
          </p:txBody>
        </p:sp>
        <p:pic>
          <p:nvPicPr>
            <p:cNvPr id="45097" name="Picture 39"/>
            <p:cNvPicPr>
              <a:picLocks noChangeAspect="1" noChangeArrowheads="1"/>
            </p:cNvPicPr>
            <p:nvPr/>
          </p:nvPicPr>
          <p:blipFill>
            <a:blip r:embed="rId4"/>
            <a:srcRect/>
            <a:stretch>
              <a:fillRect/>
            </a:stretch>
          </p:blipFill>
          <p:spPr bwMode="auto">
            <a:xfrm>
              <a:off x="1321" y="1315"/>
              <a:ext cx="290" cy="347"/>
            </a:xfrm>
            <a:prstGeom prst="rect">
              <a:avLst/>
            </a:prstGeom>
            <a:noFill/>
            <a:ln w="9525">
              <a:noFill/>
              <a:miter lim="800000"/>
              <a:headEnd/>
              <a:tailEnd/>
            </a:ln>
          </p:spPr>
        </p:pic>
        <p:pic>
          <p:nvPicPr>
            <p:cNvPr id="45098" name="Picture 40"/>
            <p:cNvPicPr>
              <a:picLocks noChangeAspect="1" noChangeArrowheads="1"/>
            </p:cNvPicPr>
            <p:nvPr/>
          </p:nvPicPr>
          <p:blipFill>
            <a:blip r:embed="rId4"/>
            <a:srcRect/>
            <a:stretch>
              <a:fillRect/>
            </a:stretch>
          </p:blipFill>
          <p:spPr bwMode="auto">
            <a:xfrm>
              <a:off x="1321" y="1315"/>
              <a:ext cx="290" cy="347"/>
            </a:xfrm>
            <a:prstGeom prst="rect">
              <a:avLst/>
            </a:prstGeom>
            <a:noFill/>
            <a:ln w="9525">
              <a:noFill/>
              <a:miter lim="800000"/>
              <a:headEnd/>
              <a:tailEnd/>
            </a:ln>
          </p:spPr>
        </p:pic>
        <p:pic>
          <p:nvPicPr>
            <p:cNvPr id="45099" name="Picture 41"/>
            <p:cNvPicPr>
              <a:picLocks noChangeAspect="1" noChangeArrowheads="1"/>
            </p:cNvPicPr>
            <p:nvPr/>
          </p:nvPicPr>
          <p:blipFill>
            <a:blip r:embed="rId5"/>
            <a:srcRect/>
            <a:stretch>
              <a:fillRect/>
            </a:stretch>
          </p:blipFill>
          <p:spPr bwMode="auto">
            <a:xfrm>
              <a:off x="1345" y="1354"/>
              <a:ext cx="244" cy="200"/>
            </a:xfrm>
            <a:prstGeom prst="rect">
              <a:avLst/>
            </a:prstGeom>
            <a:noFill/>
            <a:ln w="9525">
              <a:noFill/>
              <a:miter lim="800000"/>
              <a:headEnd/>
              <a:tailEnd/>
            </a:ln>
          </p:spPr>
        </p:pic>
      </p:grpSp>
      <p:cxnSp>
        <p:nvCxnSpPr>
          <p:cNvPr id="45067" name="AutoShape 44"/>
          <p:cNvCxnSpPr>
            <a:cxnSpLocks noChangeShapeType="1"/>
          </p:cNvCxnSpPr>
          <p:nvPr/>
        </p:nvCxnSpPr>
        <p:spPr bwMode="auto">
          <a:xfrm>
            <a:off x="2708275" y="2908300"/>
            <a:ext cx="2882900" cy="1506538"/>
          </a:xfrm>
          <a:prstGeom prst="bentConnector3">
            <a:avLst>
              <a:gd name="adj1" fmla="val 78690"/>
            </a:avLst>
          </a:prstGeom>
          <a:noFill/>
          <a:ln w="19050">
            <a:solidFill>
              <a:srgbClr val="FF0000"/>
            </a:solidFill>
            <a:miter lim="800000"/>
            <a:headEnd/>
            <a:tailEnd type="arrow" w="med" len="med"/>
          </a:ln>
        </p:spPr>
      </p:cxnSp>
      <p:sp>
        <p:nvSpPr>
          <p:cNvPr id="45069" name="Line 15"/>
          <p:cNvSpPr>
            <a:spLocks noChangeShapeType="1"/>
          </p:cNvSpPr>
          <p:nvPr/>
        </p:nvSpPr>
        <p:spPr bwMode="auto">
          <a:xfrm>
            <a:off x="5256213" y="1285875"/>
            <a:ext cx="44608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70" name="Line 17"/>
          <p:cNvSpPr>
            <a:spLocks noChangeShapeType="1"/>
          </p:cNvSpPr>
          <p:nvPr/>
        </p:nvSpPr>
        <p:spPr bwMode="auto">
          <a:xfrm>
            <a:off x="5256213" y="2828925"/>
            <a:ext cx="465137"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71" name="Line 18"/>
          <p:cNvSpPr>
            <a:spLocks noChangeShapeType="1"/>
          </p:cNvSpPr>
          <p:nvPr/>
        </p:nvSpPr>
        <p:spPr bwMode="auto">
          <a:xfrm flipH="1">
            <a:off x="5219700" y="1295400"/>
            <a:ext cx="46038" cy="293370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45072" name="Line 19"/>
          <p:cNvSpPr>
            <a:spLocks noChangeShapeType="1"/>
          </p:cNvSpPr>
          <p:nvPr/>
        </p:nvSpPr>
        <p:spPr bwMode="auto">
          <a:xfrm>
            <a:off x="6294438" y="1235075"/>
            <a:ext cx="142875" cy="76200"/>
          </a:xfrm>
          <a:prstGeom prst="line">
            <a:avLst/>
          </a:prstGeom>
          <a:noFill/>
          <a:ln w="12700">
            <a:solidFill>
              <a:schemeClr val="tx1"/>
            </a:solidFill>
            <a:round/>
            <a:headEnd/>
            <a:tailEnd type="triangle" w="med" len="med"/>
          </a:ln>
        </p:spPr>
        <p:txBody>
          <a:bodyPr rIns="36576" anchor="ctr"/>
          <a:lstStyle/>
          <a:p>
            <a:endParaRPr lang="en-US"/>
          </a:p>
        </p:txBody>
      </p:sp>
      <p:sp>
        <p:nvSpPr>
          <p:cNvPr id="45073" name="Text Box 22"/>
          <p:cNvSpPr txBox="1">
            <a:spLocks noChangeArrowheads="1"/>
          </p:cNvSpPr>
          <p:nvPr/>
        </p:nvSpPr>
        <p:spPr bwMode="auto">
          <a:xfrm>
            <a:off x="5307013" y="1016000"/>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74" name="Text Box 23"/>
          <p:cNvSpPr txBox="1">
            <a:spLocks noChangeArrowheads="1"/>
          </p:cNvSpPr>
          <p:nvPr/>
        </p:nvSpPr>
        <p:spPr bwMode="auto">
          <a:xfrm>
            <a:off x="5365750" y="1719263"/>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75" name="Line 25"/>
          <p:cNvSpPr>
            <a:spLocks noChangeShapeType="1"/>
          </p:cNvSpPr>
          <p:nvPr/>
        </p:nvSpPr>
        <p:spPr bwMode="auto">
          <a:xfrm flipV="1">
            <a:off x="6348413" y="2894013"/>
            <a:ext cx="1092200" cy="1587"/>
          </a:xfrm>
          <a:prstGeom prst="line">
            <a:avLst/>
          </a:prstGeom>
          <a:noFill/>
          <a:ln w="12700">
            <a:solidFill>
              <a:schemeClr val="tx1"/>
            </a:solidFill>
            <a:round/>
            <a:headEnd/>
            <a:tailEnd type="triangle" w="med" len="med"/>
          </a:ln>
        </p:spPr>
        <p:txBody>
          <a:bodyPr rIns="36576" anchor="ctr"/>
          <a:lstStyle/>
          <a:p>
            <a:endParaRPr lang="en-US"/>
          </a:p>
        </p:txBody>
      </p:sp>
      <p:sp>
        <p:nvSpPr>
          <p:cNvPr id="45076" name="Text Box 26"/>
          <p:cNvSpPr txBox="1">
            <a:spLocks noChangeArrowheads="1"/>
          </p:cNvSpPr>
          <p:nvPr/>
        </p:nvSpPr>
        <p:spPr bwMode="auto">
          <a:xfrm>
            <a:off x="7604125" y="3549650"/>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77" name="Text Box 27"/>
          <p:cNvSpPr txBox="1">
            <a:spLocks noChangeArrowheads="1"/>
          </p:cNvSpPr>
          <p:nvPr/>
        </p:nvSpPr>
        <p:spPr bwMode="auto">
          <a:xfrm>
            <a:off x="5800725" y="33686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78" name="Text Box 41"/>
          <p:cNvSpPr txBox="1">
            <a:spLocks noChangeArrowheads="1"/>
          </p:cNvSpPr>
          <p:nvPr/>
        </p:nvSpPr>
        <p:spPr bwMode="auto">
          <a:xfrm>
            <a:off x="7239000" y="82867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120C80"/>
                </a:solidFill>
                <a:ea typeface="SimSun" charset="-122"/>
              </a:rPr>
              <a:t>1</a:t>
            </a:r>
          </a:p>
        </p:txBody>
      </p:sp>
      <p:sp>
        <p:nvSpPr>
          <p:cNvPr id="45079" name="Line 42"/>
          <p:cNvSpPr>
            <a:spLocks noChangeShapeType="1"/>
          </p:cNvSpPr>
          <p:nvPr/>
        </p:nvSpPr>
        <p:spPr bwMode="auto">
          <a:xfrm>
            <a:off x="6243638" y="1550988"/>
            <a:ext cx="1312862" cy="1077912"/>
          </a:xfrm>
          <a:prstGeom prst="line">
            <a:avLst/>
          </a:prstGeom>
          <a:noFill/>
          <a:ln w="12700">
            <a:solidFill>
              <a:schemeClr val="tx1"/>
            </a:solidFill>
            <a:round/>
            <a:headEnd/>
            <a:tailEnd type="triangle" w="med" len="med"/>
          </a:ln>
        </p:spPr>
        <p:txBody>
          <a:bodyPr wrap="none" anchor="ctr"/>
          <a:lstStyle/>
          <a:p>
            <a:endParaRPr lang="en-US"/>
          </a:p>
        </p:txBody>
      </p:sp>
      <p:sp>
        <p:nvSpPr>
          <p:cNvPr id="45080" name="Text Box 44"/>
          <p:cNvSpPr txBox="1">
            <a:spLocks noChangeArrowheads="1"/>
          </p:cNvSpPr>
          <p:nvPr/>
        </p:nvSpPr>
        <p:spPr bwMode="auto">
          <a:xfrm>
            <a:off x="7167563" y="201612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008000"/>
                </a:solidFill>
                <a:ea typeface="SimSun" charset="-122"/>
              </a:rPr>
              <a:t>2</a:t>
            </a:r>
          </a:p>
        </p:txBody>
      </p:sp>
      <p:pic>
        <p:nvPicPr>
          <p:cNvPr id="45081" name="Picture 45"/>
          <p:cNvPicPr>
            <a:picLocks noChangeAspect="1" noChangeArrowheads="1"/>
          </p:cNvPicPr>
          <p:nvPr/>
        </p:nvPicPr>
        <p:blipFill>
          <a:blip r:embed="rId6"/>
          <a:srcRect/>
          <a:stretch>
            <a:fillRect/>
          </a:stretch>
        </p:blipFill>
        <p:spPr bwMode="auto">
          <a:xfrm>
            <a:off x="5699125" y="914400"/>
            <a:ext cx="509588" cy="692150"/>
          </a:xfrm>
          <a:prstGeom prst="rect">
            <a:avLst/>
          </a:prstGeom>
          <a:noFill/>
          <a:ln w="28440">
            <a:noFill/>
            <a:miter lim="800000"/>
            <a:headEnd/>
            <a:tailEnd/>
          </a:ln>
        </p:spPr>
      </p:pic>
      <p:pic>
        <p:nvPicPr>
          <p:cNvPr id="45082" name="Picture 46"/>
          <p:cNvPicPr>
            <a:picLocks noChangeAspect="1" noChangeArrowheads="1"/>
          </p:cNvPicPr>
          <p:nvPr/>
        </p:nvPicPr>
        <p:blipFill>
          <a:blip r:embed="rId7"/>
          <a:srcRect/>
          <a:stretch>
            <a:fillRect/>
          </a:stretch>
        </p:blipFill>
        <p:spPr bwMode="auto">
          <a:xfrm>
            <a:off x="6492875" y="908050"/>
            <a:ext cx="520700" cy="711200"/>
          </a:xfrm>
          <a:prstGeom prst="rect">
            <a:avLst/>
          </a:prstGeom>
          <a:noFill/>
          <a:ln w="28440">
            <a:noFill/>
            <a:miter lim="800000"/>
            <a:headEnd/>
            <a:tailEnd/>
          </a:ln>
        </p:spPr>
      </p:pic>
      <p:pic>
        <p:nvPicPr>
          <p:cNvPr id="45083" name="Picture 47"/>
          <p:cNvPicPr>
            <a:picLocks noChangeAspect="1" noChangeArrowheads="1"/>
          </p:cNvPicPr>
          <p:nvPr/>
        </p:nvPicPr>
        <p:blipFill>
          <a:blip r:embed="rId8"/>
          <a:srcRect/>
          <a:stretch>
            <a:fillRect/>
          </a:stretch>
        </p:blipFill>
        <p:spPr bwMode="auto">
          <a:xfrm>
            <a:off x="5708650" y="1684338"/>
            <a:ext cx="476250" cy="685800"/>
          </a:xfrm>
          <a:prstGeom prst="rect">
            <a:avLst/>
          </a:prstGeom>
          <a:noFill/>
          <a:ln w="28440">
            <a:noFill/>
            <a:miter lim="800000"/>
            <a:headEnd/>
            <a:tailEnd/>
          </a:ln>
        </p:spPr>
      </p:pic>
      <p:pic>
        <p:nvPicPr>
          <p:cNvPr id="45084" name="Picture 48"/>
          <p:cNvPicPr>
            <a:picLocks noChangeAspect="1" noChangeArrowheads="1"/>
          </p:cNvPicPr>
          <p:nvPr/>
        </p:nvPicPr>
        <p:blipFill>
          <a:blip r:embed="rId9"/>
          <a:srcRect/>
          <a:stretch>
            <a:fillRect/>
          </a:stretch>
        </p:blipFill>
        <p:spPr bwMode="auto">
          <a:xfrm>
            <a:off x="5735638" y="2492375"/>
            <a:ext cx="549275" cy="720725"/>
          </a:xfrm>
          <a:prstGeom prst="rect">
            <a:avLst/>
          </a:prstGeom>
          <a:noFill/>
          <a:ln w="28440">
            <a:noFill/>
            <a:miter lim="800000"/>
            <a:headEnd/>
            <a:tailEnd/>
          </a:ln>
        </p:spPr>
      </p:pic>
      <p:pic>
        <p:nvPicPr>
          <p:cNvPr id="45085" name="Picture 65" descr="Google Image Result for http___www.eaifhe.ac.uk_Business%20Enterprise%20website_images_contact_icons_phone_headset_icon.jpg.jpg"/>
          <p:cNvPicPr>
            <a:picLocks noChangeAspect="1"/>
          </p:cNvPicPr>
          <p:nvPr/>
        </p:nvPicPr>
        <p:blipFill>
          <a:blip r:embed="rId10">
            <a:clrChange>
              <a:clrFrom>
                <a:srgbClr val="FEFCFF"/>
              </a:clrFrom>
              <a:clrTo>
                <a:srgbClr val="FEFCFF">
                  <a:alpha val="0"/>
                </a:srgbClr>
              </a:clrTo>
            </a:clrChange>
          </a:blip>
          <a:srcRect/>
          <a:stretch>
            <a:fillRect/>
          </a:stretch>
        </p:blipFill>
        <p:spPr bwMode="auto">
          <a:xfrm>
            <a:off x="6042025" y="2863850"/>
            <a:ext cx="250825" cy="317500"/>
          </a:xfrm>
          <a:prstGeom prst="rect">
            <a:avLst/>
          </a:prstGeom>
          <a:noFill/>
          <a:ln w="9525">
            <a:noFill/>
            <a:miter lim="800000"/>
            <a:headEnd/>
            <a:tailEnd/>
          </a:ln>
        </p:spPr>
      </p:pic>
      <p:pic>
        <p:nvPicPr>
          <p:cNvPr id="45086" name="Picture 49"/>
          <p:cNvPicPr>
            <a:picLocks noChangeAspect="1" noChangeArrowheads="1"/>
          </p:cNvPicPr>
          <p:nvPr/>
        </p:nvPicPr>
        <p:blipFill>
          <a:blip r:embed="rId11"/>
          <a:srcRect/>
          <a:stretch>
            <a:fillRect/>
          </a:stretch>
        </p:blipFill>
        <p:spPr bwMode="auto">
          <a:xfrm>
            <a:off x="7600950" y="2528888"/>
            <a:ext cx="582613" cy="774700"/>
          </a:xfrm>
          <a:prstGeom prst="rect">
            <a:avLst/>
          </a:prstGeom>
          <a:noFill/>
          <a:ln w="28440">
            <a:noFill/>
            <a:miter lim="800000"/>
            <a:headEnd/>
            <a:tailEnd/>
          </a:ln>
        </p:spPr>
      </p:pic>
      <p:pic>
        <p:nvPicPr>
          <p:cNvPr id="45087" name="Picture 50"/>
          <p:cNvPicPr>
            <a:picLocks noChangeAspect="1" noChangeArrowheads="1"/>
          </p:cNvPicPr>
          <p:nvPr/>
        </p:nvPicPr>
        <p:blipFill>
          <a:blip r:embed="rId9"/>
          <a:srcRect/>
          <a:stretch>
            <a:fillRect/>
          </a:stretch>
        </p:blipFill>
        <p:spPr bwMode="auto">
          <a:xfrm>
            <a:off x="5670550" y="3994150"/>
            <a:ext cx="608013" cy="800100"/>
          </a:xfrm>
          <a:prstGeom prst="rect">
            <a:avLst/>
          </a:prstGeom>
          <a:noFill/>
          <a:ln w="28440">
            <a:noFill/>
            <a:miter lim="800000"/>
            <a:headEnd/>
            <a:tailEnd/>
          </a:ln>
        </p:spPr>
      </p:pic>
      <p:pic>
        <p:nvPicPr>
          <p:cNvPr id="45088" name="Picture 51"/>
          <p:cNvPicPr>
            <a:picLocks noChangeAspect="1" noChangeArrowheads="1"/>
          </p:cNvPicPr>
          <p:nvPr/>
        </p:nvPicPr>
        <p:blipFill>
          <a:blip r:embed="rId12"/>
          <a:srcRect/>
          <a:stretch>
            <a:fillRect/>
          </a:stretch>
        </p:blipFill>
        <p:spPr bwMode="auto">
          <a:xfrm>
            <a:off x="6042025" y="4322763"/>
            <a:ext cx="307975" cy="398462"/>
          </a:xfrm>
          <a:prstGeom prst="rect">
            <a:avLst/>
          </a:prstGeom>
          <a:noFill/>
          <a:ln w="28440">
            <a:noFill/>
            <a:miter lim="800000"/>
            <a:headEnd/>
            <a:tailEnd/>
          </a:ln>
        </p:spPr>
      </p:pic>
      <p:sp>
        <p:nvSpPr>
          <p:cNvPr id="45089" name="TextBox 37"/>
          <p:cNvSpPr txBox="1">
            <a:spLocks noChangeArrowheads="1"/>
          </p:cNvSpPr>
          <p:nvPr/>
        </p:nvSpPr>
        <p:spPr bwMode="auto">
          <a:xfrm>
            <a:off x="5576888" y="4689475"/>
            <a:ext cx="1312862"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Single Sign-on Server</a:t>
            </a:r>
          </a:p>
        </p:txBody>
      </p:sp>
      <p:sp>
        <p:nvSpPr>
          <p:cNvPr id="45090" name="TextBox 38"/>
          <p:cNvSpPr txBox="1">
            <a:spLocks noChangeArrowheads="1"/>
          </p:cNvSpPr>
          <p:nvPr/>
        </p:nvSpPr>
        <p:spPr bwMode="auto">
          <a:xfrm>
            <a:off x="5437188" y="3198813"/>
            <a:ext cx="1236662"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5091" name="TextBox 39"/>
          <p:cNvSpPr txBox="1">
            <a:spLocks noChangeArrowheads="1"/>
          </p:cNvSpPr>
          <p:nvPr/>
        </p:nvSpPr>
        <p:spPr bwMode="auto">
          <a:xfrm>
            <a:off x="7337425" y="3260725"/>
            <a:ext cx="1350963"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LDAP Directory Server</a:t>
            </a:r>
          </a:p>
        </p:txBody>
      </p:sp>
      <p:sp>
        <p:nvSpPr>
          <p:cNvPr id="45092" name="Line 17"/>
          <p:cNvSpPr>
            <a:spLocks noChangeShapeType="1"/>
          </p:cNvSpPr>
          <p:nvPr/>
        </p:nvSpPr>
        <p:spPr bwMode="auto">
          <a:xfrm>
            <a:off x="5248275" y="2074863"/>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93" name="TextBox 41"/>
          <p:cNvSpPr txBox="1">
            <a:spLocks noChangeArrowheads="1"/>
          </p:cNvSpPr>
          <p:nvPr/>
        </p:nvSpPr>
        <p:spPr bwMode="auto">
          <a:xfrm>
            <a:off x="5757863" y="2276475"/>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5094" name="TextBox 42"/>
          <p:cNvSpPr txBox="1">
            <a:spLocks noChangeArrowheads="1"/>
          </p:cNvSpPr>
          <p:nvPr/>
        </p:nvSpPr>
        <p:spPr bwMode="auto">
          <a:xfrm>
            <a:off x="5759450" y="1531938"/>
            <a:ext cx="441325"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5095" name="TextBox 43"/>
          <p:cNvSpPr txBox="1">
            <a:spLocks noChangeArrowheads="1"/>
          </p:cNvSpPr>
          <p:nvPr/>
        </p:nvSpPr>
        <p:spPr bwMode="auto">
          <a:xfrm>
            <a:off x="6507163" y="1550988"/>
            <a:ext cx="600075"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grpSp>
        <p:nvGrpSpPr>
          <p:cNvPr id="44" name="Group 63"/>
          <p:cNvGrpSpPr>
            <a:grpSpLocks/>
          </p:cNvGrpSpPr>
          <p:nvPr/>
        </p:nvGrpSpPr>
        <p:grpSpPr bwMode="auto">
          <a:xfrm>
            <a:off x="2125663" y="1557338"/>
            <a:ext cx="438150" cy="523875"/>
            <a:chOff x="651" y="1885"/>
            <a:chExt cx="276" cy="330"/>
          </a:xfrm>
        </p:grpSpPr>
        <p:pic>
          <p:nvPicPr>
            <p:cNvPr id="45" name="Picture 64"/>
            <p:cNvPicPr>
              <a:picLocks noChangeAspect="1" noChangeArrowheads="1"/>
            </p:cNvPicPr>
            <p:nvPr/>
          </p:nvPicPr>
          <p:blipFill>
            <a:blip r:embed="rId13"/>
            <a:srcRect/>
            <a:stretch>
              <a:fillRect/>
            </a:stretch>
          </p:blipFill>
          <p:spPr bwMode="auto">
            <a:xfrm>
              <a:off x="651" y="1885"/>
              <a:ext cx="277" cy="331"/>
            </a:xfrm>
            <a:prstGeom prst="rect">
              <a:avLst/>
            </a:prstGeom>
            <a:noFill/>
            <a:ln w="9525">
              <a:noFill/>
              <a:miter lim="800000"/>
              <a:headEnd/>
              <a:tailEnd/>
            </a:ln>
          </p:spPr>
        </p:pic>
        <p:grpSp>
          <p:nvGrpSpPr>
            <p:cNvPr id="46" name="Group 65"/>
            <p:cNvGrpSpPr>
              <a:grpSpLocks/>
            </p:cNvGrpSpPr>
            <p:nvPr/>
          </p:nvGrpSpPr>
          <p:grpSpPr bwMode="auto">
            <a:xfrm>
              <a:off x="677" y="1914"/>
              <a:ext cx="225" cy="204"/>
              <a:chOff x="677" y="1914"/>
              <a:chExt cx="225" cy="204"/>
            </a:xfrm>
          </p:grpSpPr>
          <p:pic>
            <p:nvPicPr>
              <p:cNvPr id="47" name="Picture 66"/>
              <p:cNvPicPr>
                <a:picLocks noChangeAspect="1" noChangeArrowheads="1"/>
              </p:cNvPicPr>
              <p:nvPr/>
            </p:nvPicPr>
            <p:blipFill>
              <a:blip r:embed="rId14"/>
              <a:srcRect/>
              <a:stretch>
                <a:fillRect/>
              </a:stretch>
            </p:blipFill>
            <p:spPr bwMode="auto">
              <a:xfrm>
                <a:off x="677" y="1914"/>
                <a:ext cx="225" cy="204"/>
              </a:xfrm>
              <a:prstGeom prst="rect">
                <a:avLst/>
              </a:prstGeom>
              <a:noFill/>
              <a:ln w="9525">
                <a:noFill/>
                <a:miter lim="800000"/>
                <a:headEnd/>
                <a:tailEnd/>
              </a:ln>
            </p:spPr>
          </p:pic>
          <p:pic>
            <p:nvPicPr>
              <p:cNvPr id="48" name="Picture 67"/>
              <p:cNvPicPr>
                <a:picLocks noChangeAspect="1" noChangeArrowheads="1"/>
              </p:cNvPicPr>
              <p:nvPr/>
            </p:nvPicPr>
            <p:blipFill>
              <a:blip r:embed="rId15"/>
              <a:srcRect/>
              <a:stretch>
                <a:fillRect/>
              </a:stretch>
            </p:blipFill>
            <p:spPr bwMode="auto">
              <a:xfrm>
                <a:off x="769" y="1967"/>
                <a:ext cx="122" cy="101"/>
              </a:xfrm>
              <a:prstGeom prst="rect">
                <a:avLst/>
              </a:prstGeom>
              <a:noFill/>
              <a:ln w="9525">
                <a:noFill/>
                <a:miter lim="800000"/>
                <a:headEnd/>
                <a:tailEnd/>
              </a:ln>
            </p:spPr>
          </p:pic>
        </p:gr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smtClean="0"/>
              <a:t>ENOVIA V6 A</a:t>
            </a:r>
            <a:r>
              <a:rPr lang="fr-FR" dirty="0" smtClean="0"/>
              <a:t>r</a:t>
            </a:r>
            <a:r>
              <a:rPr lang="en-US" dirty="0" err="1" smtClean="0"/>
              <a:t>chitecture</a:t>
            </a:r>
            <a:r>
              <a:rPr lang="en-US" dirty="0" smtClean="0"/>
              <a:t> Value Proposition</a:t>
            </a:r>
          </a:p>
        </p:txBody>
      </p:sp>
      <p:sp>
        <p:nvSpPr>
          <p:cNvPr id="6147" name="Content Placeholder 2"/>
          <p:cNvSpPr>
            <a:spLocks noGrp="1"/>
          </p:cNvSpPr>
          <p:nvPr>
            <p:ph idx="1"/>
          </p:nvPr>
        </p:nvSpPr>
        <p:spPr>
          <a:xfrm>
            <a:off x="1112838" y="1219200"/>
            <a:ext cx="7577137" cy="4383088"/>
          </a:xfrm>
        </p:spPr>
        <p:txBody>
          <a:bodyPr/>
          <a:lstStyle/>
          <a:p>
            <a:pPr marL="228600" lvl="1" indent="-228600">
              <a:spcBef>
                <a:spcPct val="0"/>
              </a:spcBef>
              <a:spcAft>
                <a:spcPct val="0"/>
              </a:spcAft>
              <a:buClr>
                <a:srgbClr val="3969AE"/>
              </a:buClr>
              <a:buFont typeface="Wingdings" charset="2"/>
              <a:buChar char="§"/>
            </a:pPr>
            <a:r>
              <a:rPr lang="en-US" sz="2400" b="1" i="1" dirty="0" smtClean="0">
                <a:solidFill>
                  <a:srgbClr val="0070C0"/>
                </a:solidFill>
              </a:rPr>
              <a:t>Improve operational efficiency</a:t>
            </a:r>
          </a:p>
          <a:p>
            <a:pPr marL="619125" lvl="2">
              <a:buFont typeface="Wingdings" pitchFamily="2" charset="2"/>
              <a:buChar char="Ø"/>
            </a:pPr>
            <a:r>
              <a:rPr lang="en-US" sz="2400" dirty="0" smtClean="0"/>
              <a:t>New architecture for centralized data center</a:t>
            </a:r>
          </a:p>
          <a:p>
            <a:pPr marL="619125" lvl="2">
              <a:buFont typeface="Wingdings" pitchFamily="2" charset="2"/>
              <a:buChar char="Ø"/>
            </a:pPr>
            <a:r>
              <a:rPr lang="en-US" sz="2400" dirty="0" smtClean="0"/>
              <a:t>“Single source of truth”</a:t>
            </a:r>
          </a:p>
          <a:p>
            <a:pPr marL="619125" lvl="2">
              <a:buFont typeface="Wingdings" pitchFamily="2" charset="2"/>
              <a:buChar char="Ø"/>
            </a:pPr>
            <a:r>
              <a:rPr lang="en-US" sz="2400" dirty="0" smtClean="0"/>
              <a:t>Modularized open architecture</a:t>
            </a:r>
          </a:p>
          <a:p>
            <a:pPr>
              <a:buFont typeface="Arial"/>
              <a:buChar char="•"/>
            </a:pPr>
            <a:r>
              <a:rPr lang="en-US" sz="2400" b="1" i="1" dirty="0" smtClean="0">
                <a:solidFill>
                  <a:srgbClr val="0070C0"/>
                </a:solidFill>
              </a:rPr>
              <a:t>Accelerate time to market</a:t>
            </a:r>
          </a:p>
          <a:p>
            <a:pPr marL="619125" lvl="2">
              <a:buFont typeface="Wingdings" pitchFamily="2" charset="2"/>
              <a:buChar char="Ø"/>
            </a:pPr>
            <a:r>
              <a:rPr lang="en-US" sz="2400" dirty="0" smtClean="0"/>
              <a:t>Secure global collaboration</a:t>
            </a:r>
          </a:p>
          <a:p>
            <a:pPr marL="619125" lvl="2">
              <a:buFont typeface="Wingdings" pitchFamily="2" charset="2"/>
              <a:buChar char="Ø"/>
            </a:pPr>
            <a:r>
              <a:rPr lang="en-US" sz="2400" dirty="0" smtClean="0"/>
              <a:t>Integrated design chain</a:t>
            </a:r>
          </a:p>
          <a:p>
            <a:pPr marL="619125" lvl="2">
              <a:buFont typeface="Wingdings" pitchFamily="2" charset="2"/>
              <a:buChar char="Ø"/>
            </a:pPr>
            <a:r>
              <a:rPr lang="en-US" sz="2400" dirty="0" smtClean="0"/>
              <a:t>End-to-end product lifecycle management</a:t>
            </a:r>
          </a:p>
          <a:p>
            <a:pPr>
              <a:buFont typeface="Arial"/>
              <a:buChar char="•"/>
            </a:pPr>
            <a:r>
              <a:rPr lang="en-US" sz="2400" b="1" i="1" dirty="0" smtClean="0">
                <a:solidFill>
                  <a:srgbClr val="0070C0"/>
                </a:solidFill>
              </a:rPr>
              <a:t>Decrease costs</a:t>
            </a:r>
          </a:p>
          <a:p>
            <a:pPr marL="619125" lvl="2">
              <a:buFont typeface="Wingdings" pitchFamily="2" charset="2"/>
              <a:buChar char="Ø"/>
            </a:pPr>
            <a:r>
              <a:rPr lang="en-US" sz="2400" dirty="0" smtClean="0"/>
              <a:t>Horizontal scalability</a:t>
            </a:r>
          </a:p>
          <a:p>
            <a:pPr marL="619125" lvl="2">
              <a:buFont typeface="Wingdings" pitchFamily="2" charset="2"/>
              <a:buChar char="Ø"/>
            </a:pPr>
            <a:r>
              <a:rPr lang="en-US" sz="2400" dirty="0" smtClean="0"/>
              <a:t>Future-proof growth</a:t>
            </a:r>
          </a:p>
          <a:p>
            <a:pPr marL="619125" lvl="2">
              <a:buFont typeface="Wingdings" pitchFamily="2" charset="2"/>
              <a:buChar char="Ø"/>
            </a:pPr>
            <a:r>
              <a:rPr lang="en-US" sz="2400" dirty="0" smtClean="0"/>
              <a:t>Centralized administration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68" name="Rectangle 51"/>
          <p:cNvSpPr>
            <a:spLocks noGrp="1" noChangeArrowheads="1"/>
          </p:cNvSpPr>
          <p:nvPr>
            <p:ph type="title"/>
          </p:nvPr>
        </p:nvSpPr>
        <p:spPr/>
        <p:txBody>
          <a:bodyPr/>
          <a:lstStyle/>
          <a:p>
            <a:pPr defTabSz="914400" eaLnBrk="1" hangingPunct="1"/>
            <a:r>
              <a:rPr lang="en-US" dirty="0" smtClean="0">
                <a:ea typeface="ＭＳ Ｐゴシック" pitchFamily="-65" charset="-128"/>
              </a:rPr>
              <a:t>Authentication | Single Sign On for Web Client</a:t>
            </a:r>
          </a:p>
        </p:txBody>
      </p:sp>
      <p:sp>
        <p:nvSpPr>
          <p:cNvPr id="45058" name="Rectangle 6"/>
          <p:cNvSpPr>
            <a:spLocks noGrp="1" noChangeArrowheads="1"/>
          </p:cNvSpPr>
          <p:nvPr>
            <p:ph type="body" idx="4294967295"/>
          </p:nvPr>
        </p:nvSpPr>
        <p:spPr>
          <a:xfrm>
            <a:off x="1508125" y="4643438"/>
            <a:ext cx="7635875" cy="1738312"/>
          </a:xfrm>
        </p:spPr>
        <p:txBody>
          <a:bodyPr/>
          <a:lstStyle/>
          <a:p>
            <a:pPr marL="342900" indent="-342900" defTabSz="914400" eaLnBrk="1" hangingPunct="1">
              <a:lnSpc>
                <a:spcPct val="80000"/>
              </a:lnSpc>
            </a:pPr>
            <a:r>
              <a:rPr lang="en-US" dirty="0" smtClean="0"/>
              <a:t>Single Sign On</a:t>
            </a:r>
          </a:p>
          <a:p>
            <a:pPr marL="522288" lvl="1" indent="327025" defTabSz="914400" eaLnBrk="1" hangingPunct="1">
              <a:lnSpc>
                <a:spcPct val="80000"/>
              </a:lnSpc>
            </a:pPr>
            <a:r>
              <a:rPr lang="en-US" b="1" dirty="0" smtClean="0">
                <a:solidFill>
                  <a:srgbClr val="FF0000"/>
                </a:solidFill>
              </a:rPr>
              <a:t> One unique login for all applications</a:t>
            </a:r>
          </a:p>
          <a:p>
            <a:pPr marL="1254125" lvl="2" indent="-198438" defTabSz="914400" eaLnBrk="1" hangingPunct="1">
              <a:lnSpc>
                <a:spcPct val="80000"/>
              </a:lnSpc>
            </a:pPr>
            <a:r>
              <a:rPr lang="en-US" dirty="0" smtClean="0">
                <a:solidFill>
                  <a:srgbClr val="FF0000"/>
                </a:solidFill>
              </a:rPr>
              <a:t>Plug-and-play into existing Single Sign-On infrastructure (such as Tivoli Identity Manager and </a:t>
            </a:r>
            <a:r>
              <a:rPr lang="en-US" dirty="0" err="1" smtClean="0">
                <a:solidFill>
                  <a:srgbClr val="FF0000"/>
                </a:solidFill>
              </a:rPr>
              <a:t>SiteMinder</a:t>
            </a:r>
            <a:r>
              <a:rPr lang="en-US" dirty="0" smtClean="0">
                <a:solidFill>
                  <a:srgbClr val="FF0000"/>
                </a:solidFill>
              </a:rPr>
              <a:t>) </a:t>
            </a:r>
          </a:p>
          <a:p>
            <a:pPr marL="1254125" lvl="2" indent="-198438" defTabSz="914400" eaLnBrk="1" hangingPunct="1">
              <a:lnSpc>
                <a:spcPct val="80000"/>
              </a:lnSpc>
            </a:pPr>
            <a:r>
              <a:rPr lang="en-US" dirty="0" smtClean="0">
                <a:solidFill>
                  <a:srgbClr val="FF0000"/>
                </a:solidFill>
              </a:rPr>
              <a:t>MCS connected to the Single Sign-on Server</a:t>
            </a:r>
          </a:p>
        </p:txBody>
      </p:sp>
      <p:sp>
        <p:nvSpPr>
          <p:cNvPr id="45060" name="Text Box 22"/>
          <p:cNvSpPr txBox="1">
            <a:spLocks noChangeArrowheads="1"/>
          </p:cNvSpPr>
          <p:nvPr/>
        </p:nvSpPr>
        <p:spPr bwMode="auto">
          <a:xfrm>
            <a:off x="3609975" y="2427288"/>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61" name="Line 29"/>
          <p:cNvSpPr>
            <a:spLocks noChangeShapeType="1"/>
          </p:cNvSpPr>
          <p:nvPr/>
        </p:nvSpPr>
        <p:spPr bwMode="auto">
          <a:xfrm flipV="1">
            <a:off x="6270625" y="3473450"/>
            <a:ext cx="1300163" cy="728663"/>
          </a:xfrm>
          <a:prstGeom prst="line">
            <a:avLst/>
          </a:prstGeom>
          <a:noFill/>
          <a:ln w="12700">
            <a:solidFill>
              <a:schemeClr val="tx1"/>
            </a:solidFill>
            <a:round/>
            <a:headEnd/>
            <a:tailEnd type="triangle" w="med" len="med"/>
          </a:ln>
        </p:spPr>
        <p:txBody>
          <a:bodyPr rIns="36576" anchor="ctr"/>
          <a:lstStyle/>
          <a:p>
            <a:endParaRPr lang="en-US"/>
          </a:p>
        </p:txBody>
      </p:sp>
      <p:sp>
        <p:nvSpPr>
          <p:cNvPr id="45062" name="Line 30"/>
          <p:cNvSpPr>
            <a:spLocks noChangeShapeType="1"/>
          </p:cNvSpPr>
          <p:nvPr/>
        </p:nvSpPr>
        <p:spPr bwMode="auto">
          <a:xfrm>
            <a:off x="5197475" y="4249738"/>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63" name="Text Box 32"/>
          <p:cNvSpPr txBox="1">
            <a:spLocks noChangeArrowheads="1"/>
          </p:cNvSpPr>
          <p:nvPr/>
        </p:nvSpPr>
        <p:spPr bwMode="auto">
          <a:xfrm>
            <a:off x="5721350" y="48085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64" name="Line 35"/>
          <p:cNvSpPr>
            <a:spLocks noChangeShapeType="1"/>
          </p:cNvSpPr>
          <p:nvPr/>
        </p:nvSpPr>
        <p:spPr bwMode="auto">
          <a:xfrm flipV="1">
            <a:off x="2663825" y="2706688"/>
            <a:ext cx="2541588" cy="0"/>
          </a:xfrm>
          <a:prstGeom prst="line">
            <a:avLst/>
          </a:prstGeom>
          <a:noFill/>
          <a:ln w="19050">
            <a:solidFill>
              <a:schemeClr val="accent2"/>
            </a:solidFill>
            <a:round/>
            <a:headEnd/>
            <a:tailEnd/>
          </a:ln>
        </p:spPr>
        <p:txBody>
          <a:bodyPr lIns="90000" tIns="46800" rIns="36000" bIns="46800">
            <a:spAutoFit/>
          </a:bodyPr>
          <a:lstStyle/>
          <a:p>
            <a:endParaRPr lang="en-US"/>
          </a:p>
        </p:txBody>
      </p:sp>
      <p:cxnSp>
        <p:nvCxnSpPr>
          <p:cNvPr id="45067" name="AutoShape 44"/>
          <p:cNvCxnSpPr>
            <a:cxnSpLocks noChangeShapeType="1"/>
          </p:cNvCxnSpPr>
          <p:nvPr/>
        </p:nvCxnSpPr>
        <p:spPr bwMode="auto">
          <a:xfrm>
            <a:off x="2708275" y="2908300"/>
            <a:ext cx="2882900" cy="1506538"/>
          </a:xfrm>
          <a:prstGeom prst="bentConnector3">
            <a:avLst>
              <a:gd name="adj1" fmla="val 78690"/>
            </a:avLst>
          </a:prstGeom>
          <a:noFill/>
          <a:ln w="19050">
            <a:solidFill>
              <a:srgbClr val="FF0000"/>
            </a:solidFill>
            <a:miter lim="800000"/>
            <a:headEnd/>
            <a:tailEnd type="arrow" w="med" len="med"/>
          </a:ln>
        </p:spPr>
      </p:cxnSp>
      <p:sp>
        <p:nvSpPr>
          <p:cNvPr id="45069" name="Line 15"/>
          <p:cNvSpPr>
            <a:spLocks noChangeShapeType="1"/>
          </p:cNvSpPr>
          <p:nvPr/>
        </p:nvSpPr>
        <p:spPr bwMode="auto">
          <a:xfrm>
            <a:off x="5256213" y="1285875"/>
            <a:ext cx="44608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70" name="Line 17"/>
          <p:cNvSpPr>
            <a:spLocks noChangeShapeType="1"/>
          </p:cNvSpPr>
          <p:nvPr/>
        </p:nvSpPr>
        <p:spPr bwMode="auto">
          <a:xfrm>
            <a:off x="5256213" y="2828925"/>
            <a:ext cx="465137"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71" name="Line 18"/>
          <p:cNvSpPr>
            <a:spLocks noChangeShapeType="1"/>
          </p:cNvSpPr>
          <p:nvPr/>
        </p:nvSpPr>
        <p:spPr bwMode="auto">
          <a:xfrm flipH="1">
            <a:off x="5219700" y="1295400"/>
            <a:ext cx="46038" cy="293370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45072" name="Line 19"/>
          <p:cNvSpPr>
            <a:spLocks noChangeShapeType="1"/>
          </p:cNvSpPr>
          <p:nvPr/>
        </p:nvSpPr>
        <p:spPr bwMode="auto">
          <a:xfrm>
            <a:off x="6294438" y="1235075"/>
            <a:ext cx="142875" cy="76200"/>
          </a:xfrm>
          <a:prstGeom prst="line">
            <a:avLst/>
          </a:prstGeom>
          <a:noFill/>
          <a:ln w="12700">
            <a:solidFill>
              <a:schemeClr val="tx1"/>
            </a:solidFill>
            <a:round/>
            <a:headEnd/>
            <a:tailEnd type="triangle" w="med" len="med"/>
          </a:ln>
        </p:spPr>
        <p:txBody>
          <a:bodyPr rIns="36576" anchor="ctr"/>
          <a:lstStyle/>
          <a:p>
            <a:endParaRPr lang="en-US"/>
          </a:p>
        </p:txBody>
      </p:sp>
      <p:sp>
        <p:nvSpPr>
          <p:cNvPr id="45073" name="Text Box 22"/>
          <p:cNvSpPr txBox="1">
            <a:spLocks noChangeArrowheads="1"/>
          </p:cNvSpPr>
          <p:nvPr/>
        </p:nvSpPr>
        <p:spPr bwMode="auto">
          <a:xfrm>
            <a:off x="5307013" y="1016000"/>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74" name="Text Box 23"/>
          <p:cNvSpPr txBox="1">
            <a:spLocks noChangeArrowheads="1"/>
          </p:cNvSpPr>
          <p:nvPr/>
        </p:nvSpPr>
        <p:spPr bwMode="auto">
          <a:xfrm>
            <a:off x="5365750" y="1719263"/>
            <a:ext cx="352425"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1000" b="1">
                <a:solidFill>
                  <a:srgbClr val="120C80"/>
                </a:solidFill>
                <a:latin typeface="Times New Roman" pitchFamily="18" charset="0"/>
                <a:ea typeface="SimSun" charset="-122"/>
              </a:rPr>
              <a:t>http</a:t>
            </a:r>
          </a:p>
        </p:txBody>
      </p:sp>
      <p:sp>
        <p:nvSpPr>
          <p:cNvPr id="45075" name="Line 25"/>
          <p:cNvSpPr>
            <a:spLocks noChangeShapeType="1"/>
          </p:cNvSpPr>
          <p:nvPr/>
        </p:nvSpPr>
        <p:spPr bwMode="auto">
          <a:xfrm flipV="1">
            <a:off x="6348413" y="2894013"/>
            <a:ext cx="1092200" cy="1587"/>
          </a:xfrm>
          <a:prstGeom prst="line">
            <a:avLst/>
          </a:prstGeom>
          <a:noFill/>
          <a:ln w="12700">
            <a:solidFill>
              <a:schemeClr val="tx1"/>
            </a:solidFill>
            <a:round/>
            <a:headEnd/>
            <a:tailEnd type="triangle" w="med" len="med"/>
          </a:ln>
        </p:spPr>
        <p:txBody>
          <a:bodyPr rIns="36576" anchor="ctr"/>
          <a:lstStyle/>
          <a:p>
            <a:endParaRPr lang="en-US"/>
          </a:p>
        </p:txBody>
      </p:sp>
      <p:sp>
        <p:nvSpPr>
          <p:cNvPr id="45076" name="Text Box 26"/>
          <p:cNvSpPr txBox="1">
            <a:spLocks noChangeArrowheads="1"/>
          </p:cNvSpPr>
          <p:nvPr/>
        </p:nvSpPr>
        <p:spPr bwMode="auto">
          <a:xfrm>
            <a:off x="7604125" y="3549650"/>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77" name="Text Box 27"/>
          <p:cNvSpPr txBox="1">
            <a:spLocks noChangeArrowheads="1"/>
          </p:cNvSpPr>
          <p:nvPr/>
        </p:nvSpPr>
        <p:spPr bwMode="auto">
          <a:xfrm>
            <a:off x="5800725" y="33686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5078" name="Text Box 41"/>
          <p:cNvSpPr txBox="1">
            <a:spLocks noChangeArrowheads="1"/>
          </p:cNvSpPr>
          <p:nvPr/>
        </p:nvSpPr>
        <p:spPr bwMode="auto">
          <a:xfrm>
            <a:off x="7239000" y="82867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120C80"/>
                </a:solidFill>
                <a:ea typeface="SimSun" charset="-122"/>
              </a:rPr>
              <a:t>1</a:t>
            </a:r>
          </a:p>
        </p:txBody>
      </p:sp>
      <p:sp>
        <p:nvSpPr>
          <p:cNvPr id="45079" name="Line 42"/>
          <p:cNvSpPr>
            <a:spLocks noChangeShapeType="1"/>
          </p:cNvSpPr>
          <p:nvPr/>
        </p:nvSpPr>
        <p:spPr bwMode="auto">
          <a:xfrm>
            <a:off x="6243638" y="1550988"/>
            <a:ext cx="1312862" cy="1077912"/>
          </a:xfrm>
          <a:prstGeom prst="line">
            <a:avLst/>
          </a:prstGeom>
          <a:noFill/>
          <a:ln w="12700">
            <a:solidFill>
              <a:schemeClr val="tx1"/>
            </a:solidFill>
            <a:round/>
            <a:headEnd/>
            <a:tailEnd type="triangle" w="med" len="med"/>
          </a:ln>
        </p:spPr>
        <p:txBody>
          <a:bodyPr wrap="none" anchor="ctr"/>
          <a:lstStyle/>
          <a:p>
            <a:endParaRPr lang="en-US"/>
          </a:p>
        </p:txBody>
      </p:sp>
      <p:sp>
        <p:nvSpPr>
          <p:cNvPr id="45080" name="Text Box 44"/>
          <p:cNvSpPr txBox="1">
            <a:spLocks noChangeArrowheads="1"/>
          </p:cNvSpPr>
          <p:nvPr/>
        </p:nvSpPr>
        <p:spPr bwMode="auto">
          <a:xfrm>
            <a:off x="7167563" y="201612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008000"/>
                </a:solidFill>
                <a:ea typeface="SimSun" charset="-122"/>
              </a:rPr>
              <a:t>2</a:t>
            </a:r>
          </a:p>
        </p:txBody>
      </p:sp>
      <p:pic>
        <p:nvPicPr>
          <p:cNvPr id="45081" name="Picture 45"/>
          <p:cNvPicPr>
            <a:picLocks noChangeAspect="1" noChangeArrowheads="1"/>
          </p:cNvPicPr>
          <p:nvPr/>
        </p:nvPicPr>
        <p:blipFill>
          <a:blip r:embed="rId3"/>
          <a:srcRect/>
          <a:stretch>
            <a:fillRect/>
          </a:stretch>
        </p:blipFill>
        <p:spPr bwMode="auto">
          <a:xfrm>
            <a:off x="5699125" y="914400"/>
            <a:ext cx="509588" cy="692150"/>
          </a:xfrm>
          <a:prstGeom prst="rect">
            <a:avLst/>
          </a:prstGeom>
          <a:noFill/>
          <a:ln w="28440">
            <a:noFill/>
            <a:miter lim="800000"/>
            <a:headEnd/>
            <a:tailEnd/>
          </a:ln>
        </p:spPr>
      </p:pic>
      <p:pic>
        <p:nvPicPr>
          <p:cNvPr id="45082" name="Picture 46"/>
          <p:cNvPicPr>
            <a:picLocks noChangeAspect="1" noChangeArrowheads="1"/>
          </p:cNvPicPr>
          <p:nvPr/>
        </p:nvPicPr>
        <p:blipFill>
          <a:blip r:embed="rId4"/>
          <a:srcRect/>
          <a:stretch>
            <a:fillRect/>
          </a:stretch>
        </p:blipFill>
        <p:spPr bwMode="auto">
          <a:xfrm>
            <a:off x="6492875" y="908050"/>
            <a:ext cx="520700" cy="711200"/>
          </a:xfrm>
          <a:prstGeom prst="rect">
            <a:avLst/>
          </a:prstGeom>
          <a:noFill/>
          <a:ln w="28440">
            <a:noFill/>
            <a:miter lim="800000"/>
            <a:headEnd/>
            <a:tailEnd/>
          </a:ln>
        </p:spPr>
      </p:pic>
      <p:pic>
        <p:nvPicPr>
          <p:cNvPr id="45083" name="Picture 47"/>
          <p:cNvPicPr>
            <a:picLocks noChangeAspect="1" noChangeArrowheads="1"/>
          </p:cNvPicPr>
          <p:nvPr/>
        </p:nvPicPr>
        <p:blipFill>
          <a:blip r:embed="rId5"/>
          <a:srcRect/>
          <a:stretch>
            <a:fillRect/>
          </a:stretch>
        </p:blipFill>
        <p:spPr bwMode="auto">
          <a:xfrm>
            <a:off x="5708650" y="1684338"/>
            <a:ext cx="476250" cy="685800"/>
          </a:xfrm>
          <a:prstGeom prst="rect">
            <a:avLst/>
          </a:prstGeom>
          <a:noFill/>
          <a:ln w="28440">
            <a:noFill/>
            <a:miter lim="800000"/>
            <a:headEnd/>
            <a:tailEnd/>
          </a:ln>
        </p:spPr>
      </p:pic>
      <p:pic>
        <p:nvPicPr>
          <p:cNvPr id="45084" name="Picture 48"/>
          <p:cNvPicPr>
            <a:picLocks noChangeAspect="1" noChangeArrowheads="1"/>
          </p:cNvPicPr>
          <p:nvPr/>
        </p:nvPicPr>
        <p:blipFill>
          <a:blip r:embed="rId6"/>
          <a:srcRect/>
          <a:stretch>
            <a:fillRect/>
          </a:stretch>
        </p:blipFill>
        <p:spPr bwMode="auto">
          <a:xfrm>
            <a:off x="5735638" y="2492375"/>
            <a:ext cx="549275" cy="720725"/>
          </a:xfrm>
          <a:prstGeom prst="rect">
            <a:avLst/>
          </a:prstGeom>
          <a:noFill/>
          <a:ln w="28440">
            <a:noFill/>
            <a:miter lim="800000"/>
            <a:headEnd/>
            <a:tailEnd/>
          </a:ln>
        </p:spPr>
      </p:pic>
      <p:pic>
        <p:nvPicPr>
          <p:cNvPr id="45085" name="Picture 65" descr="Google Image Result for http___www.eaifhe.ac.uk_Business%20Enterprise%20website_images_contact_icons_phone_headset_icon.jpg.jpg"/>
          <p:cNvPicPr>
            <a:picLocks noChangeAspect="1"/>
          </p:cNvPicPr>
          <p:nvPr/>
        </p:nvPicPr>
        <p:blipFill>
          <a:blip r:embed="rId7">
            <a:clrChange>
              <a:clrFrom>
                <a:srgbClr val="FEFCFF"/>
              </a:clrFrom>
              <a:clrTo>
                <a:srgbClr val="FEFCFF">
                  <a:alpha val="0"/>
                </a:srgbClr>
              </a:clrTo>
            </a:clrChange>
          </a:blip>
          <a:srcRect/>
          <a:stretch>
            <a:fillRect/>
          </a:stretch>
        </p:blipFill>
        <p:spPr bwMode="auto">
          <a:xfrm>
            <a:off x="6042025" y="2863850"/>
            <a:ext cx="250825" cy="317500"/>
          </a:xfrm>
          <a:prstGeom prst="rect">
            <a:avLst/>
          </a:prstGeom>
          <a:noFill/>
          <a:ln w="9525">
            <a:noFill/>
            <a:miter lim="800000"/>
            <a:headEnd/>
            <a:tailEnd/>
          </a:ln>
        </p:spPr>
      </p:pic>
      <p:pic>
        <p:nvPicPr>
          <p:cNvPr id="45086" name="Picture 49"/>
          <p:cNvPicPr>
            <a:picLocks noChangeAspect="1" noChangeArrowheads="1"/>
          </p:cNvPicPr>
          <p:nvPr/>
        </p:nvPicPr>
        <p:blipFill>
          <a:blip r:embed="rId8"/>
          <a:srcRect/>
          <a:stretch>
            <a:fillRect/>
          </a:stretch>
        </p:blipFill>
        <p:spPr bwMode="auto">
          <a:xfrm>
            <a:off x="7600950" y="2528888"/>
            <a:ext cx="582613" cy="774700"/>
          </a:xfrm>
          <a:prstGeom prst="rect">
            <a:avLst/>
          </a:prstGeom>
          <a:noFill/>
          <a:ln w="28440">
            <a:noFill/>
            <a:miter lim="800000"/>
            <a:headEnd/>
            <a:tailEnd/>
          </a:ln>
        </p:spPr>
      </p:pic>
      <p:pic>
        <p:nvPicPr>
          <p:cNvPr id="45087" name="Picture 50"/>
          <p:cNvPicPr>
            <a:picLocks noChangeAspect="1" noChangeArrowheads="1"/>
          </p:cNvPicPr>
          <p:nvPr/>
        </p:nvPicPr>
        <p:blipFill>
          <a:blip r:embed="rId6"/>
          <a:srcRect/>
          <a:stretch>
            <a:fillRect/>
          </a:stretch>
        </p:blipFill>
        <p:spPr bwMode="auto">
          <a:xfrm>
            <a:off x="5670550" y="3994150"/>
            <a:ext cx="608013" cy="800100"/>
          </a:xfrm>
          <a:prstGeom prst="rect">
            <a:avLst/>
          </a:prstGeom>
          <a:noFill/>
          <a:ln w="28440">
            <a:noFill/>
            <a:miter lim="800000"/>
            <a:headEnd/>
            <a:tailEnd/>
          </a:ln>
        </p:spPr>
      </p:pic>
      <p:pic>
        <p:nvPicPr>
          <p:cNvPr id="45088" name="Picture 51"/>
          <p:cNvPicPr>
            <a:picLocks noChangeAspect="1" noChangeArrowheads="1"/>
          </p:cNvPicPr>
          <p:nvPr/>
        </p:nvPicPr>
        <p:blipFill>
          <a:blip r:embed="rId9"/>
          <a:srcRect/>
          <a:stretch>
            <a:fillRect/>
          </a:stretch>
        </p:blipFill>
        <p:spPr bwMode="auto">
          <a:xfrm>
            <a:off x="6042025" y="4322763"/>
            <a:ext cx="307975" cy="398462"/>
          </a:xfrm>
          <a:prstGeom prst="rect">
            <a:avLst/>
          </a:prstGeom>
          <a:noFill/>
          <a:ln w="28440">
            <a:noFill/>
            <a:miter lim="800000"/>
            <a:headEnd/>
            <a:tailEnd/>
          </a:ln>
        </p:spPr>
      </p:pic>
      <p:sp>
        <p:nvSpPr>
          <p:cNvPr id="45089" name="TextBox 37"/>
          <p:cNvSpPr txBox="1">
            <a:spLocks noChangeArrowheads="1"/>
          </p:cNvSpPr>
          <p:nvPr/>
        </p:nvSpPr>
        <p:spPr bwMode="auto">
          <a:xfrm>
            <a:off x="5576888" y="4689475"/>
            <a:ext cx="1312862"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Single Sign-on Server</a:t>
            </a:r>
          </a:p>
        </p:txBody>
      </p:sp>
      <p:sp>
        <p:nvSpPr>
          <p:cNvPr id="45090" name="TextBox 38"/>
          <p:cNvSpPr txBox="1">
            <a:spLocks noChangeArrowheads="1"/>
          </p:cNvSpPr>
          <p:nvPr/>
        </p:nvSpPr>
        <p:spPr bwMode="auto">
          <a:xfrm>
            <a:off x="5437188" y="3198813"/>
            <a:ext cx="1236662"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5091" name="TextBox 39"/>
          <p:cNvSpPr txBox="1">
            <a:spLocks noChangeArrowheads="1"/>
          </p:cNvSpPr>
          <p:nvPr/>
        </p:nvSpPr>
        <p:spPr bwMode="auto">
          <a:xfrm>
            <a:off x="7337425" y="3260725"/>
            <a:ext cx="1350963"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LDAP Directory Server</a:t>
            </a:r>
          </a:p>
        </p:txBody>
      </p:sp>
      <p:sp>
        <p:nvSpPr>
          <p:cNvPr id="45092" name="Line 17"/>
          <p:cNvSpPr>
            <a:spLocks noChangeShapeType="1"/>
          </p:cNvSpPr>
          <p:nvPr/>
        </p:nvSpPr>
        <p:spPr bwMode="auto">
          <a:xfrm>
            <a:off x="5248275" y="2074863"/>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45093" name="TextBox 41"/>
          <p:cNvSpPr txBox="1">
            <a:spLocks noChangeArrowheads="1"/>
          </p:cNvSpPr>
          <p:nvPr/>
        </p:nvSpPr>
        <p:spPr bwMode="auto">
          <a:xfrm>
            <a:off x="5757863" y="2276475"/>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5094" name="TextBox 42"/>
          <p:cNvSpPr txBox="1">
            <a:spLocks noChangeArrowheads="1"/>
          </p:cNvSpPr>
          <p:nvPr/>
        </p:nvSpPr>
        <p:spPr bwMode="auto">
          <a:xfrm>
            <a:off x="5759450" y="1531938"/>
            <a:ext cx="441325"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5095" name="TextBox 43"/>
          <p:cNvSpPr txBox="1">
            <a:spLocks noChangeArrowheads="1"/>
          </p:cNvSpPr>
          <p:nvPr/>
        </p:nvSpPr>
        <p:spPr bwMode="auto">
          <a:xfrm>
            <a:off x="6507163" y="1550988"/>
            <a:ext cx="600075"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grpSp>
        <p:nvGrpSpPr>
          <p:cNvPr id="44" name="Group 63"/>
          <p:cNvGrpSpPr>
            <a:grpSpLocks/>
          </p:cNvGrpSpPr>
          <p:nvPr/>
        </p:nvGrpSpPr>
        <p:grpSpPr bwMode="auto">
          <a:xfrm>
            <a:off x="2163763" y="2598738"/>
            <a:ext cx="438150" cy="523875"/>
            <a:chOff x="651" y="1885"/>
            <a:chExt cx="276" cy="330"/>
          </a:xfrm>
        </p:grpSpPr>
        <p:pic>
          <p:nvPicPr>
            <p:cNvPr id="45" name="Picture 64"/>
            <p:cNvPicPr>
              <a:picLocks noChangeAspect="1" noChangeArrowheads="1"/>
            </p:cNvPicPr>
            <p:nvPr/>
          </p:nvPicPr>
          <p:blipFill>
            <a:blip r:embed="rId10"/>
            <a:srcRect/>
            <a:stretch>
              <a:fillRect/>
            </a:stretch>
          </p:blipFill>
          <p:spPr bwMode="auto">
            <a:xfrm>
              <a:off x="651" y="1885"/>
              <a:ext cx="277" cy="331"/>
            </a:xfrm>
            <a:prstGeom prst="rect">
              <a:avLst/>
            </a:prstGeom>
            <a:noFill/>
            <a:ln w="9525">
              <a:noFill/>
              <a:miter lim="800000"/>
              <a:headEnd/>
              <a:tailEnd/>
            </a:ln>
          </p:spPr>
        </p:pic>
        <p:grpSp>
          <p:nvGrpSpPr>
            <p:cNvPr id="46" name="Group 65"/>
            <p:cNvGrpSpPr>
              <a:grpSpLocks/>
            </p:cNvGrpSpPr>
            <p:nvPr/>
          </p:nvGrpSpPr>
          <p:grpSpPr bwMode="auto">
            <a:xfrm>
              <a:off x="677" y="1914"/>
              <a:ext cx="225" cy="204"/>
              <a:chOff x="677" y="1914"/>
              <a:chExt cx="225" cy="204"/>
            </a:xfrm>
          </p:grpSpPr>
          <p:pic>
            <p:nvPicPr>
              <p:cNvPr id="47" name="Picture 66"/>
              <p:cNvPicPr>
                <a:picLocks noChangeAspect="1" noChangeArrowheads="1"/>
              </p:cNvPicPr>
              <p:nvPr/>
            </p:nvPicPr>
            <p:blipFill>
              <a:blip r:embed="rId11"/>
              <a:srcRect/>
              <a:stretch>
                <a:fillRect/>
              </a:stretch>
            </p:blipFill>
            <p:spPr bwMode="auto">
              <a:xfrm>
                <a:off x="677" y="1914"/>
                <a:ext cx="225" cy="204"/>
              </a:xfrm>
              <a:prstGeom prst="rect">
                <a:avLst/>
              </a:prstGeom>
              <a:noFill/>
              <a:ln w="9525">
                <a:noFill/>
                <a:miter lim="800000"/>
                <a:headEnd/>
                <a:tailEnd/>
              </a:ln>
            </p:spPr>
          </p:pic>
          <p:pic>
            <p:nvPicPr>
              <p:cNvPr id="48" name="Picture 67"/>
              <p:cNvPicPr>
                <a:picLocks noChangeAspect="1" noChangeArrowheads="1"/>
              </p:cNvPicPr>
              <p:nvPr/>
            </p:nvPicPr>
            <p:blipFill>
              <a:blip r:embed="rId12"/>
              <a:srcRect/>
              <a:stretch>
                <a:fillRect/>
              </a:stretch>
            </p:blipFill>
            <p:spPr bwMode="auto">
              <a:xfrm>
                <a:off x="769" y="1967"/>
                <a:ext cx="122" cy="101"/>
              </a:xfrm>
              <a:prstGeom prst="rect">
                <a:avLst/>
              </a:prstGeom>
              <a:noFill/>
              <a:ln w="9525">
                <a:noFill/>
                <a:miter lim="800000"/>
                <a:headEnd/>
                <a:tailEnd/>
              </a:ln>
            </p:spPr>
          </p:pic>
        </p:grpSp>
      </p:gr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1679575" y="5421313"/>
            <a:ext cx="7050088" cy="1279525"/>
          </a:xfrm>
          <a:prstGeom prst="rect">
            <a:avLst/>
          </a:prstGeom>
          <a:noFill/>
          <a:ln w="9525">
            <a:noFill/>
            <a:miter lim="800000"/>
            <a:headEnd/>
            <a:tailEnd/>
          </a:ln>
        </p:spPr>
        <p:txBody>
          <a:bodyPr>
            <a:spAutoFit/>
          </a:bodyPr>
          <a:lstStyle/>
          <a:p>
            <a:pPr marL="339725" indent="-339725">
              <a:lnSpc>
                <a:spcPct val="82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Network security</a:t>
            </a:r>
          </a:p>
          <a:p>
            <a:pPr marL="519113" lvl="1"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Firewall management: Single port Access to V6 Server</a:t>
            </a:r>
          </a:p>
          <a:p>
            <a:pPr marL="519113" lvl="1" indent="325438">
              <a:lnSpc>
                <a:spcPct val="82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NAT and name translation</a:t>
            </a:r>
          </a:p>
          <a:p>
            <a:pPr marL="339725" indent="-339725">
              <a:lnSpc>
                <a:spcPct val="82000"/>
              </a:lnSpc>
              <a:spcBef>
                <a:spcPts val="900"/>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800" b="1">
              <a:solidFill>
                <a:srgbClr val="120C80"/>
              </a:solidFill>
              <a:ea typeface="SimSun" charset="-122"/>
            </a:endParaRPr>
          </a:p>
        </p:txBody>
      </p:sp>
      <p:sp>
        <p:nvSpPr>
          <p:cNvPr id="46083" name="Freeform 4"/>
          <p:cNvSpPr>
            <a:spLocks noChangeArrowheads="1"/>
          </p:cNvSpPr>
          <p:nvPr/>
        </p:nvSpPr>
        <p:spPr bwMode="auto">
          <a:xfrm>
            <a:off x="692150" y="1260475"/>
            <a:ext cx="2101850" cy="3313113"/>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6084" name="AutoShape 5"/>
          <p:cNvSpPr>
            <a:spLocks noChangeArrowheads="1"/>
          </p:cNvSpPr>
          <p:nvPr/>
        </p:nvSpPr>
        <p:spPr bwMode="auto">
          <a:xfrm>
            <a:off x="1611313" y="97313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6085" name="Line 6"/>
          <p:cNvSpPr>
            <a:spLocks noChangeShapeType="1"/>
          </p:cNvSpPr>
          <p:nvPr/>
        </p:nvSpPr>
        <p:spPr bwMode="auto">
          <a:xfrm>
            <a:off x="2632075" y="2597150"/>
            <a:ext cx="3359150" cy="1588"/>
          </a:xfrm>
          <a:prstGeom prst="line">
            <a:avLst/>
          </a:prstGeom>
          <a:noFill/>
          <a:ln w="19080">
            <a:solidFill>
              <a:srgbClr val="333399"/>
            </a:solidFill>
            <a:round/>
            <a:headEnd/>
            <a:tailEnd type="triangle" w="med" len="med"/>
          </a:ln>
        </p:spPr>
        <p:txBody>
          <a:bodyPr/>
          <a:lstStyle/>
          <a:p>
            <a:endParaRPr lang="en-US"/>
          </a:p>
        </p:txBody>
      </p:sp>
      <p:sp>
        <p:nvSpPr>
          <p:cNvPr id="46086" name="Freeform 7"/>
          <p:cNvSpPr>
            <a:spLocks noChangeArrowheads="1"/>
          </p:cNvSpPr>
          <p:nvPr/>
        </p:nvSpPr>
        <p:spPr bwMode="auto">
          <a:xfrm flipH="1">
            <a:off x="6172200" y="1336675"/>
            <a:ext cx="2016125" cy="3313113"/>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6087" name="AutoShape 8"/>
          <p:cNvSpPr>
            <a:spLocks noChangeArrowheads="1"/>
          </p:cNvSpPr>
          <p:nvPr/>
        </p:nvSpPr>
        <p:spPr bwMode="auto">
          <a:xfrm>
            <a:off x="6691313" y="108108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6088" name="Line 9"/>
          <p:cNvSpPr>
            <a:spLocks noChangeShapeType="1"/>
          </p:cNvSpPr>
          <p:nvPr/>
        </p:nvSpPr>
        <p:spPr bwMode="auto">
          <a:xfrm>
            <a:off x="5040313" y="4737100"/>
            <a:ext cx="3671887"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6089" name="AutoShape 10"/>
          <p:cNvSpPr>
            <a:spLocks noChangeArrowheads="1"/>
          </p:cNvSpPr>
          <p:nvPr/>
        </p:nvSpPr>
        <p:spPr bwMode="auto">
          <a:xfrm>
            <a:off x="6126163" y="4824413"/>
            <a:ext cx="1341437" cy="273050"/>
          </a:xfrm>
          <a:prstGeom prst="roundRect">
            <a:avLst>
              <a:gd name="adj" fmla="val 519"/>
            </a:avLst>
          </a:prstGeom>
          <a:noFill/>
          <a:ln w="9525">
            <a:noFill/>
            <a:round/>
            <a:headEnd/>
            <a:tailEnd/>
          </a:ln>
        </p:spPr>
        <p:txBody>
          <a:bodyPr wrap="none">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0A50A1"/>
                </a:solidFill>
                <a:ea typeface="SimSun" charset="-122"/>
              </a:rPr>
              <a:t>OEM Network</a:t>
            </a:r>
          </a:p>
        </p:txBody>
      </p:sp>
      <p:sp>
        <p:nvSpPr>
          <p:cNvPr id="46090" name="Line 11"/>
          <p:cNvSpPr>
            <a:spLocks noChangeShapeType="1"/>
          </p:cNvSpPr>
          <p:nvPr/>
        </p:nvSpPr>
        <p:spPr bwMode="auto">
          <a:xfrm>
            <a:off x="557213" y="4737100"/>
            <a:ext cx="2232025"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6091" name="Line 12"/>
          <p:cNvSpPr>
            <a:spLocks noChangeShapeType="1"/>
          </p:cNvSpPr>
          <p:nvPr/>
        </p:nvSpPr>
        <p:spPr bwMode="auto">
          <a:xfrm>
            <a:off x="2789238" y="4737100"/>
            <a:ext cx="2230437" cy="1588"/>
          </a:xfrm>
          <a:prstGeom prst="line">
            <a:avLst/>
          </a:prstGeom>
          <a:noFill/>
          <a:ln w="31680">
            <a:solidFill>
              <a:srgbClr val="FF0000"/>
            </a:solidFill>
            <a:round/>
            <a:headEnd type="triangle" w="med" len="med"/>
            <a:tailEnd type="triangle" w="med" len="med"/>
          </a:ln>
        </p:spPr>
        <p:txBody>
          <a:bodyPr/>
          <a:lstStyle/>
          <a:p>
            <a:endParaRPr lang="en-US"/>
          </a:p>
        </p:txBody>
      </p:sp>
      <p:sp>
        <p:nvSpPr>
          <p:cNvPr id="46092" name="AutoShape 13"/>
          <p:cNvSpPr>
            <a:spLocks noChangeArrowheads="1"/>
          </p:cNvSpPr>
          <p:nvPr/>
        </p:nvSpPr>
        <p:spPr bwMode="auto">
          <a:xfrm>
            <a:off x="3143250" y="4870450"/>
            <a:ext cx="1468438" cy="273050"/>
          </a:xfrm>
          <a:prstGeom prst="roundRect">
            <a:avLst>
              <a:gd name="adj" fmla="val 519"/>
            </a:avLst>
          </a:prstGeom>
          <a:noFill/>
          <a:ln w="9525">
            <a:noFill/>
            <a:round/>
            <a:headEnd/>
            <a:tailEnd/>
          </a:ln>
        </p:spPr>
        <p:txBody>
          <a:bodyPr wrap="none">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i="1">
                <a:solidFill>
                  <a:srgbClr val="FF1B00"/>
                </a:solidFill>
                <a:ea typeface="SimSun" charset="-122"/>
              </a:rPr>
              <a:t>Public</a:t>
            </a:r>
            <a:r>
              <a:rPr lang="en-GB" sz="1400" b="1">
                <a:solidFill>
                  <a:srgbClr val="FF1B00"/>
                </a:solidFill>
                <a:ea typeface="SimSun" charset="-122"/>
              </a:rPr>
              <a:t> Network</a:t>
            </a:r>
          </a:p>
        </p:txBody>
      </p:sp>
      <p:sp>
        <p:nvSpPr>
          <p:cNvPr id="46093" name="Freeform 14"/>
          <p:cNvSpPr>
            <a:spLocks noChangeArrowheads="1"/>
          </p:cNvSpPr>
          <p:nvPr/>
        </p:nvSpPr>
        <p:spPr bwMode="auto">
          <a:xfrm flipH="1">
            <a:off x="5035550" y="1112838"/>
            <a:ext cx="3167063" cy="3514725"/>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6094" name="AutoShape 15"/>
          <p:cNvSpPr>
            <a:spLocks noChangeArrowheads="1"/>
          </p:cNvSpPr>
          <p:nvPr/>
        </p:nvSpPr>
        <p:spPr bwMode="auto">
          <a:xfrm>
            <a:off x="6218238" y="855663"/>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6095" name="Line 16"/>
          <p:cNvSpPr>
            <a:spLocks noChangeShapeType="1"/>
          </p:cNvSpPr>
          <p:nvPr/>
        </p:nvSpPr>
        <p:spPr bwMode="auto">
          <a:xfrm>
            <a:off x="5035550" y="4483100"/>
            <a:ext cx="1079500"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6096" name="Rectangle 17"/>
          <p:cNvSpPr>
            <a:spLocks noChangeArrowheads="1"/>
          </p:cNvSpPr>
          <p:nvPr/>
        </p:nvSpPr>
        <p:spPr bwMode="auto">
          <a:xfrm>
            <a:off x="5316538" y="4195763"/>
            <a:ext cx="511175" cy="269875"/>
          </a:xfrm>
          <a:prstGeom prst="rect">
            <a:avLst/>
          </a:prstGeom>
          <a:noFill/>
          <a:ln w="9525">
            <a:noFill/>
            <a:miter lim="800000"/>
            <a:headEnd/>
            <a:tailEnd/>
          </a:ln>
        </p:spPr>
        <p:txBody>
          <a:bodyPr wrap="none" lIns="90000" tIns="46800" rIns="36000" bIns="46800">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A50A1"/>
                </a:solidFill>
                <a:ea typeface="SimSun" charset="-122"/>
              </a:rPr>
              <a:t>DMZ</a:t>
            </a:r>
          </a:p>
        </p:txBody>
      </p:sp>
      <p:sp>
        <p:nvSpPr>
          <p:cNvPr id="46097" name="Line 27"/>
          <p:cNvSpPr>
            <a:spLocks noChangeShapeType="1"/>
          </p:cNvSpPr>
          <p:nvPr/>
        </p:nvSpPr>
        <p:spPr bwMode="auto">
          <a:xfrm>
            <a:off x="5997575" y="1897063"/>
            <a:ext cx="446088" cy="9525"/>
          </a:xfrm>
          <a:prstGeom prst="line">
            <a:avLst/>
          </a:prstGeom>
          <a:noFill/>
          <a:ln w="19080">
            <a:solidFill>
              <a:srgbClr val="333399"/>
            </a:solidFill>
            <a:round/>
            <a:headEnd/>
            <a:tailEnd type="triangle" w="med" len="med"/>
          </a:ln>
        </p:spPr>
        <p:txBody>
          <a:bodyPr/>
          <a:lstStyle/>
          <a:p>
            <a:endParaRPr lang="en-US"/>
          </a:p>
        </p:txBody>
      </p:sp>
      <p:sp>
        <p:nvSpPr>
          <p:cNvPr id="46098" name="Line 28"/>
          <p:cNvSpPr>
            <a:spLocks noChangeShapeType="1"/>
          </p:cNvSpPr>
          <p:nvPr/>
        </p:nvSpPr>
        <p:spPr bwMode="auto">
          <a:xfrm flipV="1">
            <a:off x="5997575" y="2589213"/>
            <a:ext cx="436563" cy="15875"/>
          </a:xfrm>
          <a:prstGeom prst="line">
            <a:avLst/>
          </a:prstGeom>
          <a:noFill/>
          <a:ln w="19080">
            <a:solidFill>
              <a:srgbClr val="333399"/>
            </a:solidFill>
            <a:round/>
            <a:headEnd/>
            <a:tailEnd type="triangle" w="med" len="med"/>
          </a:ln>
        </p:spPr>
        <p:txBody>
          <a:bodyPr/>
          <a:lstStyle/>
          <a:p>
            <a:endParaRPr lang="en-US"/>
          </a:p>
        </p:txBody>
      </p:sp>
      <p:sp>
        <p:nvSpPr>
          <p:cNvPr id="46099" name="Line 29"/>
          <p:cNvSpPr>
            <a:spLocks noChangeShapeType="1"/>
          </p:cNvSpPr>
          <p:nvPr/>
        </p:nvSpPr>
        <p:spPr bwMode="auto">
          <a:xfrm>
            <a:off x="5997575" y="3440113"/>
            <a:ext cx="465138" cy="1587"/>
          </a:xfrm>
          <a:prstGeom prst="line">
            <a:avLst/>
          </a:prstGeom>
          <a:noFill/>
          <a:ln w="19080">
            <a:solidFill>
              <a:srgbClr val="333399"/>
            </a:solidFill>
            <a:round/>
            <a:headEnd/>
            <a:tailEnd type="triangle" w="med" len="med"/>
          </a:ln>
        </p:spPr>
        <p:txBody>
          <a:bodyPr/>
          <a:lstStyle/>
          <a:p>
            <a:endParaRPr lang="en-US"/>
          </a:p>
        </p:txBody>
      </p:sp>
      <p:sp>
        <p:nvSpPr>
          <p:cNvPr id="46100" name="Line 30"/>
          <p:cNvSpPr>
            <a:spLocks noChangeShapeType="1"/>
          </p:cNvSpPr>
          <p:nvPr/>
        </p:nvSpPr>
        <p:spPr bwMode="auto">
          <a:xfrm flipH="1">
            <a:off x="6002338" y="1906588"/>
            <a:ext cx="7937" cy="1543050"/>
          </a:xfrm>
          <a:prstGeom prst="line">
            <a:avLst/>
          </a:prstGeom>
          <a:noFill/>
          <a:ln w="19080">
            <a:solidFill>
              <a:srgbClr val="333399"/>
            </a:solidFill>
            <a:round/>
            <a:headEnd/>
            <a:tailEnd/>
          </a:ln>
        </p:spPr>
        <p:txBody>
          <a:bodyPr/>
          <a:lstStyle/>
          <a:p>
            <a:endParaRPr lang="en-US"/>
          </a:p>
        </p:txBody>
      </p:sp>
      <p:sp>
        <p:nvSpPr>
          <p:cNvPr id="46101" name="Line 31"/>
          <p:cNvSpPr>
            <a:spLocks noChangeShapeType="1"/>
          </p:cNvSpPr>
          <p:nvPr/>
        </p:nvSpPr>
        <p:spPr bwMode="auto">
          <a:xfrm flipV="1">
            <a:off x="1692275" y="2573338"/>
            <a:ext cx="747713" cy="7937"/>
          </a:xfrm>
          <a:prstGeom prst="line">
            <a:avLst/>
          </a:prstGeom>
          <a:noFill/>
          <a:ln w="19080">
            <a:solidFill>
              <a:srgbClr val="333399"/>
            </a:solidFill>
            <a:round/>
            <a:headEnd/>
            <a:tailEnd type="triangle" w="med" len="med"/>
          </a:ln>
        </p:spPr>
        <p:txBody>
          <a:bodyPr/>
          <a:lstStyle/>
          <a:p>
            <a:endParaRPr lang="en-US"/>
          </a:p>
        </p:txBody>
      </p:sp>
      <p:sp>
        <p:nvSpPr>
          <p:cNvPr id="46102" name="Line 32"/>
          <p:cNvSpPr>
            <a:spLocks noChangeShapeType="1"/>
          </p:cNvSpPr>
          <p:nvPr/>
        </p:nvSpPr>
        <p:spPr bwMode="auto">
          <a:xfrm>
            <a:off x="1719263" y="1819275"/>
            <a:ext cx="768350" cy="582613"/>
          </a:xfrm>
          <a:prstGeom prst="line">
            <a:avLst/>
          </a:prstGeom>
          <a:noFill/>
          <a:ln w="19080">
            <a:solidFill>
              <a:srgbClr val="333399"/>
            </a:solidFill>
            <a:round/>
            <a:headEnd/>
            <a:tailEnd type="triangle" w="med" len="med"/>
          </a:ln>
        </p:spPr>
        <p:txBody>
          <a:bodyPr/>
          <a:lstStyle/>
          <a:p>
            <a:endParaRPr lang="en-US"/>
          </a:p>
        </p:txBody>
      </p:sp>
      <p:sp>
        <p:nvSpPr>
          <p:cNvPr id="46103" name="Line 33"/>
          <p:cNvSpPr>
            <a:spLocks noChangeShapeType="1"/>
          </p:cNvSpPr>
          <p:nvPr/>
        </p:nvSpPr>
        <p:spPr bwMode="auto">
          <a:xfrm flipV="1">
            <a:off x="1744663" y="2687638"/>
            <a:ext cx="720725" cy="447675"/>
          </a:xfrm>
          <a:prstGeom prst="line">
            <a:avLst/>
          </a:prstGeom>
          <a:noFill/>
          <a:ln w="19080">
            <a:solidFill>
              <a:srgbClr val="333399"/>
            </a:solidFill>
            <a:round/>
            <a:headEnd/>
            <a:tailEnd type="triangle" w="med" len="med"/>
          </a:ln>
        </p:spPr>
        <p:txBody>
          <a:bodyPr/>
          <a:lstStyle/>
          <a:p>
            <a:endParaRPr lang="en-US"/>
          </a:p>
        </p:txBody>
      </p:sp>
      <p:sp>
        <p:nvSpPr>
          <p:cNvPr id="46104" name="Line 34"/>
          <p:cNvSpPr>
            <a:spLocks noChangeShapeType="1"/>
          </p:cNvSpPr>
          <p:nvPr/>
        </p:nvSpPr>
        <p:spPr bwMode="auto">
          <a:xfrm flipH="1">
            <a:off x="7167563" y="1897063"/>
            <a:ext cx="509587" cy="9525"/>
          </a:xfrm>
          <a:prstGeom prst="line">
            <a:avLst/>
          </a:prstGeom>
          <a:noFill/>
          <a:ln w="19080">
            <a:solidFill>
              <a:srgbClr val="333399"/>
            </a:solidFill>
            <a:round/>
            <a:headEnd/>
            <a:tailEnd type="triangle" w="med" len="med"/>
          </a:ln>
        </p:spPr>
        <p:txBody>
          <a:bodyPr/>
          <a:lstStyle/>
          <a:p>
            <a:endParaRPr lang="en-US"/>
          </a:p>
        </p:txBody>
      </p:sp>
      <p:sp>
        <p:nvSpPr>
          <p:cNvPr id="46105" name="Line 35"/>
          <p:cNvSpPr>
            <a:spLocks noChangeShapeType="1"/>
          </p:cNvSpPr>
          <p:nvPr/>
        </p:nvSpPr>
        <p:spPr bwMode="auto">
          <a:xfrm flipH="1" flipV="1">
            <a:off x="7177088" y="2589213"/>
            <a:ext cx="1004887" cy="15875"/>
          </a:xfrm>
          <a:prstGeom prst="line">
            <a:avLst/>
          </a:prstGeom>
          <a:noFill/>
          <a:ln w="19080">
            <a:solidFill>
              <a:srgbClr val="333399"/>
            </a:solidFill>
            <a:round/>
            <a:headEnd/>
            <a:tailEnd type="triangle" w="med" len="med"/>
          </a:ln>
        </p:spPr>
        <p:txBody>
          <a:bodyPr/>
          <a:lstStyle/>
          <a:p>
            <a:endParaRPr lang="en-US"/>
          </a:p>
        </p:txBody>
      </p:sp>
      <p:sp>
        <p:nvSpPr>
          <p:cNvPr id="46106" name="Line 36"/>
          <p:cNvSpPr>
            <a:spLocks noChangeShapeType="1"/>
          </p:cNvSpPr>
          <p:nvPr/>
        </p:nvSpPr>
        <p:spPr bwMode="auto">
          <a:xfrm flipH="1" flipV="1">
            <a:off x="7145338" y="3436938"/>
            <a:ext cx="950912" cy="15875"/>
          </a:xfrm>
          <a:prstGeom prst="line">
            <a:avLst/>
          </a:prstGeom>
          <a:noFill/>
          <a:ln w="19080">
            <a:solidFill>
              <a:srgbClr val="333399"/>
            </a:solidFill>
            <a:round/>
            <a:headEnd/>
            <a:tailEnd type="triangle" w="med" len="med"/>
          </a:ln>
        </p:spPr>
        <p:txBody>
          <a:bodyPr/>
          <a:lstStyle/>
          <a:p>
            <a:endParaRPr lang="en-US"/>
          </a:p>
        </p:txBody>
      </p:sp>
      <p:sp>
        <p:nvSpPr>
          <p:cNvPr id="46107" name="Line 37"/>
          <p:cNvSpPr>
            <a:spLocks noChangeShapeType="1"/>
          </p:cNvSpPr>
          <p:nvPr/>
        </p:nvSpPr>
        <p:spPr bwMode="auto">
          <a:xfrm flipH="1">
            <a:off x="7651750" y="1906588"/>
            <a:ext cx="14288" cy="1544637"/>
          </a:xfrm>
          <a:prstGeom prst="line">
            <a:avLst/>
          </a:prstGeom>
          <a:noFill/>
          <a:ln w="19080">
            <a:solidFill>
              <a:srgbClr val="333399"/>
            </a:solidFill>
            <a:round/>
            <a:headEnd/>
            <a:tailEnd/>
          </a:ln>
        </p:spPr>
        <p:txBody>
          <a:bodyPr/>
          <a:lstStyle/>
          <a:p>
            <a:endParaRPr lang="en-US"/>
          </a:p>
        </p:txBody>
      </p:sp>
      <p:sp>
        <p:nvSpPr>
          <p:cNvPr id="46108" name="AutoShape 40"/>
          <p:cNvSpPr>
            <a:spLocks noChangeArrowheads="1"/>
          </p:cNvSpPr>
          <p:nvPr/>
        </p:nvSpPr>
        <p:spPr bwMode="auto">
          <a:xfrm>
            <a:off x="2949575" y="2787650"/>
            <a:ext cx="1984375" cy="333375"/>
          </a:xfrm>
          <a:prstGeom prst="roundRect">
            <a:avLst>
              <a:gd name="adj" fmla="val 16667"/>
            </a:avLst>
          </a:prstGeom>
          <a:solidFill>
            <a:schemeClr val="accent2"/>
          </a:solidFill>
          <a:ln w="9525">
            <a:noFill/>
            <a:round/>
            <a:headEnd/>
            <a:tailEnd/>
          </a:ln>
        </p:spPr>
        <p:txBody>
          <a:bodyPr lIns="90000" tIns="46800" rIns="36000" bIns="46800" anchor="ctr">
            <a:spAutoFit/>
          </a:bodyPr>
          <a:lstStyle/>
          <a:p>
            <a:pPr>
              <a:lnSpc>
                <a:spcPct val="95000"/>
              </a:lnSpc>
              <a:buClr>
                <a:srgbClr val="00000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a:solidFill>
                  <a:schemeClr val="bg1"/>
                </a:solidFill>
                <a:latin typeface="Times New Roman" pitchFamily="18" charset="0"/>
                <a:ea typeface="SimSun" charset="-122"/>
              </a:rPr>
              <a:t>HTTP / SSL /  IPSEC</a:t>
            </a:r>
          </a:p>
        </p:txBody>
      </p:sp>
      <p:pic>
        <p:nvPicPr>
          <p:cNvPr id="46109" name="Picture 41"/>
          <p:cNvPicPr>
            <a:picLocks noChangeAspect="1" noChangeArrowheads="1"/>
          </p:cNvPicPr>
          <p:nvPr/>
        </p:nvPicPr>
        <p:blipFill>
          <a:blip r:embed="rId5"/>
          <a:srcRect/>
          <a:stretch>
            <a:fillRect/>
          </a:stretch>
        </p:blipFill>
        <p:spPr bwMode="auto">
          <a:xfrm>
            <a:off x="973138" y="2255838"/>
            <a:ext cx="582612" cy="571500"/>
          </a:xfrm>
          <a:prstGeom prst="rect">
            <a:avLst/>
          </a:prstGeom>
          <a:noFill/>
          <a:ln w="9525">
            <a:noFill/>
            <a:miter lim="800000"/>
            <a:headEnd/>
            <a:tailEnd/>
          </a:ln>
        </p:spPr>
      </p:pic>
      <p:pic>
        <p:nvPicPr>
          <p:cNvPr id="46110" name="Picture 42"/>
          <p:cNvPicPr>
            <a:picLocks noChangeAspect="1" noChangeArrowheads="1"/>
          </p:cNvPicPr>
          <p:nvPr/>
        </p:nvPicPr>
        <p:blipFill>
          <a:blip r:embed="rId5"/>
          <a:srcRect/>
          <a:stretch>
            <a:fillRect/>
          </a:stretch>
        </p:blipFill>
        <p:spPr bwMode="auto">
          <a:xfrm>
            <a:off x="8193088" y="1949450"/>
            <a:ext cx="582612" cy="571500"/>
          </a:xfrm>
          <a:prstGeom prst="rect">
            <a:avLst/>
          </a:prstGeom>
          <a:noFill/>
          <a:ln w="9525">
            <a:noFill/>
            <a:miter lim="800000"/>
            <a:headEnd/>
            <a:tailEnd/>
          </a:ln>
        </p:spPr>
      </p:pic>
      <p:pic>
        <p:nvPicPr>
          <p:cNvPr id="46111" name="Picture 43"/>
          <p:cNvPicPr>
            <a:picLocks noChangeAspect="1" noChangeArrowheads="1"/>
          </p:cNvPicPr>
          <p:nvPr/>
        </p:nvPicPr>
        <p:blipFill>
          <a:blip r:embed="rId5"/>
          <a:srcRect/>
          <a:stretch>
            <a:fillRect/>
          </a:stretch>
        </p:blipFill>
        <p:spPr bwMode="auto">
          <a:xfrm>
            <a:off x="8345488" y="2101850"/>
            <a:ext cx="582612" cy="571500"/>
          </a:xfrm>
          <a:prstGeom prst="rect">
            <a:avLst/>
          </a:prstGeom>
          <a:noFill/>
          <a:ln w="9525">
            <a:noFill/>
            <a:miter lim="800000"/>
            <a:headEnd/>
            <a:tailEnd/>
          </a:ln>
        </p:spPr>
      </p:pic>
      <p:pic>
        <p:nvPicPr>
          <p:cNvPr id="46112" name="Picture 44"/>
          <p:cNvPicPr>
            <a:picLocks noChangeAspect="1" noChangeArrowheads="1"/>
          </p:cNvPicPr>
          <p:nvPr/>
        </p:nvPicPr>
        <p:blipFill>
          <a:blip r:embed="rId5"/>
          <a:srcRect/>
          <a:stretch>
            <a:fillRect/>
          </a:stretch>
        </p:blipFill>
        <p:spPr bwMode="auto">
          <a:xfrm>
            <a:off x="8497888" y="2254250"/>
            <a:ext cx="582612" cy="571500"/>
          </a:xfrm>
          <a:prstGeom prst="rect">
            <a:avLst/>
          </a:prstGeom>
          <a:noFill/>
          <a:ln w="9525">
            <a:noFill/>
            <a:miter lim="800000"/>
            <a:headEnd/>
            <a:tailEnd/>
          </a:ln>
        </p:spPr>
      </p:pic>
      <p:sp>
        <p:nvSpPr>
          <p:cNvPr id="46113" name="AutoShape 45"/>
          <p:cNvSpPr>
            <a:spLocks noChangeArrowheads="1"/>
          </p:cNvSpPr>
          <p:nvPr/>
        </p:nvSpPr>
        <p:spPr bwMode="auto">
          <a:xfrm>
            <a:off x="3567113" y="1685925"/>
            <a:ext cx="550862" cy="328613"/>
          </a:xfrm>
          <a:prstGeom prst="roundRect">
            <a:avLst>
              <a:gd name="adj" fmla="val 468"/>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120C80"/>
                </a:solidFill>
                <a:latin typeface="Times New Roman" pitchFamily="18" charset="0"/>
                <a:ea typeface="SimSun" charset="-122"/>
              </a:rPr>
              <a:t>VPN</a:t>
            </a:r>
          </a:p>
        </p:txBody>
      </p:sp>
      <p:pic>
        <p:nvPicPr>
          <p:cNvPr id="46114" name="Picture 46" descr="MCj04314930000[1]"/>
          <p:cNvPicPr>
            <a:picLocks noChangeAspect="1" noChangeArrowheads="1"/>
          </p:cNvPicPr>
          <p:nvPr/>
        </p:nvPicPr>
        <p:blipFill>
          <a:blip r:embed="rId6"/>
          <a:srcRect/>
          <a:stretch>
            <a:fillRect/>
          </a:stretch>
        </p:blipFill>
        <p:spPr bwMode="auto">
          <a:xfrm>
            <a:off x="3614738" y="2036763"/>
            <a:ext cx="500062" cy="500062"/>
          </a:xfrm>
          <a:prstGeom prst="rect">
            <a:avLst/>
          </a:prstGeom>
          <a:noFill/>
          <a:ln w="9525">
            <a:noFill/>
            <a:miter lim="800000"/>
            <a:headEnd/>
            <a:tailEnd/>
          </a:ln>
        </p:spPr>
      </p:pic>
      <p:grpSp>
        <p:nvGrpSpPr>
          <p:cNvPr id="46115" name="Group 48"/>
          <p:cNvGrpSpPr>
            <a:grpSpLocks/>
          </p:cNvGrpSpPr>
          <p:nvPr/>
        </p:nvGrpSpPr>
        <p:grpSpPr bwMode="auto">
          <a:xfrm>
            <a:off x="8116888" y="2959100"/>
            <a:ext cx="533400" cy="554038"/>
            <a:chOff x="5113" y="1864"/>
            <a:chExt cx="336" cy="349"/>
          </a:xfrm>
        </p:grpSpPr>
        <p:sp>
          <p:nvSpPr>
            <p:cNvPr id="46153" name="Rectangle 49"/>
            <p:cNvSpPr>
              <a:spLocks noChangeArrowheads="1"/>
            </p:cNvSpPr>
            <p:nvPr/>
          </p:nvSpPr>
          <p:spPr bwMode="auto">
            <a:xfrm>
              <a:off x="5113" y="1864"/>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6154" name="Picture 50"/>
            <p:cNvPicPr>
              <a:picLocks noChangeAspect="1" noChangeArrowheads="1"/>
            </p:cNvPicPr>
            <p:nvPr/>
          </p:nvPicPr>
          <p:blipFill>
            <a:blip r:embed="rId7"/>
            <a:srcRect/>
            <a:stretch>
              <a:fillRect/>
            </a:stretch>
          </p:blipFill>
          <p:spPr bwMode="auto">
            <a:xfrm>
              <a:off x="5135" y="1864"/>
              <a:ext cx="290" cy="347"/>
            </a:xfrm>
            <a:prstGeom prst="rect">
              <a:avLst/>
            </a:prstGeom>
            <a:noFill/>
            <a:ln w="9525">
              <a:noFill/>
              <a:miter lim="800000"/>
              <a:headEnd/>
              <a:tailEnd/>
            </a:ln>
          </p:spPr>
        </p:pic>
        <p:pic>
          <p:nvPicPr>
            <p:cNvPr id="46155" name="Picture 51"/>
            <p:cNvPicPr>
              <a:picLocks noChangeAspect="1" noChangeArrowheads="1"/>
            </p:cNvPicPr>
            <p:nvPr/>
          </p:nvPicPr>
          <p:blipFill>
            <a:blip r:embed="rId7"/>
            <a:srcRect/>
            <a:stretch>
              <a:fillRect/>
            </a:stretch>
          </p:blipFill>
          <p:spPr bwMode="auto">
            <a:xfrm>
              <a:off x="5135" y="1864"/>
              <a:ext cx="290" cy="347"/>
            </a:xfrm>
            <a:prstGeom prst="rect">
              <a:avLst/>
            </a:prstGeom>
            <a:noFill/>
            <a:ln w="9525">
              <a:noFill/>
              <a:miter lim="800000"/>
              <a:headEnd/>
              <a:tailEnd/>
            </a:ln>
          </p:spPr>
        </p:pic>
        <p:pic>
          <p:nvPicPr>
            <p:cNvPr id="46156" name="Picture 52"/>
            <p:cNvPicPr>
              <a:picLocks noChangeAspect="1" noChangeArrowheads="1"/>
            </p:cNvPicPr>
            <p:nvPr/>
          </p:nvPicPr>
          <p:blipFill>
            <a:blip r:embed="rId8"/>
            <a:srcRect/>
            <a:stretch>
              <a:fillRect/>
            </a:stretch>
          </p:blipFill>
          <p:spPr bwMode="auto">
            <a:xfrm>
              <a:off x="5159" y="1903"/>
              <a:ext cx="244" cy="200"/>
            </a:xfrm>
            <a:prstGeom prst="rect">
              <a:avLst/>
            </a:prstGeom>
            <a:noFill/>
            <a:ln w="9525">
              <a:noFill/>
              <a:miter lim="800000"/>
              <a:headEnd/>
              <a:tailEnd/>
            </a:ln>
          </p:spPr>
        </p:pic>
      </p:grpSp>
      <p:grpSp>
        <p:nvGrpSpPr>
          <p:cNvPr id="46116" name="Group 53"/>
          <p:cNvGrpSpPr>
            <a:grpSpLocks/>
          </p:cNvGrpSpPr>
          <p:nvPr/>
        </p:nvGrpSpPr>
        <p:grpSpPr bwMode="auto">
          <a:xfrm>
            <a:off x="8332788" y="3175000"/>
            <a:ext cx="533400" cy="554038"/>
            <a:chOff x="5249" y="2000"/>
            <a:chExt cx="336" cy="349"/>
          </a:xfrm>
        </p:grpSpPr>
        <p:sp>
          <p:nvSpPr>
            <p:cNvPr id="46149" name="Rectangle 54"/>
            <p:cNvSpPr>
              <a:spLocks noChangeArrowheads="1"/>
            </p:cNvSpPr>
            <p:nvPr/>
          </p:nvSpPr>
          <p:spPr bwMode="auto">
            <a:xfrm>
              <a:off x="5249" y="2000"/>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6150" name="Picture 55"/>
            <p:cNvPicPr>
              <a:picLocks noChangeAspect="1" noChangeArrowheads="1"/>
            </p:cNvPicPr>
            <p:nvPr/>
          </p:nvPicPr>
          <p:blipFill>
            <a:blip r:embed="rId7"/>
            <a:srcRect/>
            <a:stretch>
              <a:fillRect/>
            </a:stretch>
          </p:blipFill>
          <p:spPr bwMode="auto">
            <a:xfrm>
              <a:off x="5271" y="2000"/>
              <a:ext cx="290" cy="347"/>
            </a:xfrm>
            <a:prstGeom prst="rect">
              <a:avLst/>
            </a:prstGeom>
            <a:noFill/>
            <a:ln w="9525">
              <a:noFill/>
              <a:miter lim="800000"/>
              <a:headEnd/>
              <a:tailEnd/>
            </a:ln>
          </p:spPr>
        </p:pic>
        <p:pic>
          <p:nvPicPr>
            <p:cNvPr id="46151" name="Picture 56"/>
            <p:cNvPicPr>
              <a:picLocks noChangeAspect="1" noChangeArrowheads="1"/>
            </p:cNvPicPr>
            <p:nvPr/>
          </p:nvPicPr>
          <p:blipFill>
            <a:blip r:embed="rId7"/>
            <a:srcRect/>
            <a:stretch>
              <a:fillRect/>
            </a:stretch>
          </p:blipFill>
          <p:spPr bwMode="auto">
            <a:xfrm>
              <a:off x="5271" y="2000"/>
              <a:ext cx="290" cy="347"/>
            </a:xfrm>
            <a:prstGeom prst="rect">
              <a:avLst/>
            </a:prstGeom>
            <a:noFill/>
            <a:ln w="9525">
              <a:noFill/>
              <a:miter lim="800000"/>
              <a:headEnd/>
              <a:tailEnd/>
            </a:ln>
          </p:spPr>
        </p:pic>
        <p:pic>
          <p:nvPicPr>
            <p:cNvPr id="46152" name="Picture 57"/>
            <p:cNvPicPr>
              <a:picLocks noChangeAspect="1" noChangeArrowheads="1"/>
            </p:cNvPicPr>
            <p:nvPr/>
          </p:nvPicPr>
          <p:blipFill>
            <a:blip r:embed="rId8"/>
            <a:srcRect/>
            <a:stretch>
              <a:fillRect/>
            </a:stretch>
          </p:blipFill>
          <p:spPr bwMode="auto">
            <a:xfrm>
              <a:off x="5295" y="2039"/>
              <a:ext cx="244" cy="200"/>
            </a:xfrm>
            <a:prstGeom prst="rect">
              <a:avLst/>
            </a:prstGeom>
            <a:noFill/>
            <a:ln w="9525">
              <a:noFill/>
              <a:miter lim="800000"/>
              <a:headEnd/>
              <a:tailEnd/>
            </a:ln>
          </p:spPr>
        </p:pic>
      </p:grpSp>
      <p:grpSp>
        <p:nvGrpSpPr>
          <p:cNvPr id="46117" name="Group 58"/>
          <p:cNvGrpSpPr>
            <a:grpSpLocks/>
          </p:cNvGrpSpPr>
          <p:nvPr/>
        </p:nvGrpSpPr>
        <p:grpSpPr bwMode="auto">
          <a:xfrm>
            <a:off x="1014413" y="1503363"/>
            <a:ext cx="533400" cy="554037"/>
            <a:chOff x="639" y="947"/>
            <a:chExt cx="336" cy="349"/>
          </a:xfrm>
        </p:grpSpPr>
        <p:sp>
          <p:nvSpPr>
            <p:cNvPr id="46145" name="Rectangle 59"/>
            <p:cNvSpPr>
              <a:spLocks noChangeArrowheads="1"/>
            </p:cNvSpPr>
            <p:nvPr/>
          </p:nvSpPr>
          <p:spPr bwMode="auto">
            <a:xfrm>
              <a:off x="639" y="947"/>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6146" name="Picture 60"/>
            <p:cNvPicPr>
              <a:picLocks noChangeAspect="1" noChangeArrowheads="1"/>
            </p:cNvPicPr>
            <p:nvPr/>
          </p:nvPicPr>
          <p:blipFill>
            <a:blip r:embed="rId7"/>
            <a:srcRect/>
            <a:stretch>
              <a:fillRect/>
            </a:stretch>
          </p:blipFill>
          <p:spPr bwMode="auto">
            <a:xfrm>
              <a:off x="661" y="947"/>
              <a:ext cx="290" cy="347"/>
            </a:xfrm>
            <a:prstGeom prst="rect">
              <a:avLst/>
            </a:prstGeom>
            <a:noFill/>
            <a:ln w="9525">
              <a:noFill/>
              <a:miter lim="800000"/>
              <a:headEnd/>
              <a:tailEnd/>
            </a:ln>
          </p:spPr>
        </p:pic>
        <p:pic>
          <p:nvPicPr>
            <p:cNvPr id="46147" name="Picture 61"/>
            <p:cNvPicPr>
              <a:picLocks noChangeAspect="1" noChangeArrowheads="1"/>
            </p:cNvPicPr>
            <p:nvPr/>
          </p:nvPicPr>
          <p:blipFill>
            <a:blip r:embed="rId7"/>
            <a:srcRect/>
            <a:stretch>
              <a:fillRect/>
            </a:stretch>
          </p:blipFill>
          <p:spPr bwMode="auto">
            <a:xfrm>
              <a:off x="661" y="947"/>
              <a:ext cx="290" cy="347"/>
            </a:xfrm>
            <a:prstGeom prst="rect">
              <a:avLst/>
            </a:prstGeom>
            <a:noFill/>
            <a:ln w="9525">
              <a:noFill/>
              <a:miter lim="800000"/>
              <a:headEnd/>
              <a:tailEnd/>
            </a:ln>
          </p:spPr>
        </p:pic>
        <p:pic>
          <p:nvPicPr>
            <p:cNvPr id="46148" name="Picture 62"/>
            <p:cNvPicPr>
              <a:picLocks noChangeAspect="1" noChangeArrowheads="1"/>
            </p:cNvPicPr>
            <p:nvPr/>
          </p:nvPicPr>
          <p:blipFill>
            <a:blip r:embed="rId8"/>
            <a:srcRect/>
            <a:stretch>
              <a:fillRect/>
            </a:stretch>
          </p:blipFill>
          <p:spPr bwMode="auto">
            <a:xfrm>
              <a:off x="685" y="986"/>
              <a:ext cx="244" cy="200"/>
            </a:xfrm>
            <a:prstGeom prst="rect">
              <a:avLst/>
            </a:prstGeom>
            <a:noFill/>
            <a:ln w="9525">
              <a:noFill/>
              <a:miter lim="800000"/>
              <a:headEnd/>
              <a:tailEnd/>
            </a:ln>
          </p:spPr>
        </p:pic>
      </p:grpSp>
      <p:grpSp>
        <p:nvGrpSpPr>
          <p:cNvPr id="46118" name="Group 63"/>
          <p:cNvGrpSpPr>
            <a:grpSpLocks/>
          </p:cNvGrpSpPr>
          <p:nvPr/>
        </p:nvGrpSpPr>
        <p:grpSpPr bwMode="auto">
          <a:xfrm>
            <a:off x="1033463" y="2992438"/>
            <a:ext cx="438150" cy="523875"/>
            <a:chOff x="651" y="1885"/>
            <a:chExt cx="276" cy="330"/>
          </a:xfrm>
        </p:grpSpPr>
        <p:pic>
          <p:nvPicPr>
            <p:cNvPr id="46141" name="Picture 64"/>
            <p:cNvPicPr>
              <a:picLocks noChangeAspect="1" noChangeArrowheads="1"/>
            </p:cNvPicPr>
            <p:nvPr/>
          </p:nvPicPr>
          <p:blipFill>
            <a:blip r:embed="rId9"/>
            <a:srcRect/>
            <a:stretch>
              <a:fillRect/>
            </a:stretch>
          </p:blipFill>
          <p:spPr bwMode="auto">
            <a:xfrm>
              <a:off x="651" y="1885"/>
              <a:ext cx="277" cy="331"/>
            </a:xfrm>
            <a:prstGeom prst="rect">
              <a:avLst/>
            </a:prstGeom>
            <a:noFill/>
            <a:ln w="9525">
              <a:noFill/>
              <a:miter lim="800000"/>
              <a:headEnd/>
              <a:tailEnd/>
            </a:ln>
          </p:spPr>
        </p:pic>
        <p:grpSp>
          <p:nvGrpSpPr>
            <p:cNvPr id="46142" name="Group 65"/>
            <p:cNvGrpSpPr>
              <a:grpSpLocks/>
            </p:cNvGrpSpPr>
            <p:nvPr/>
          </p:nvGrpSpPr>
          <p:grpSpPr bwMode="auto">
            <a:xfrm>
              <a:off x="677" y="1914"/>
              <a:ext cx="224" cy="203"/>
              <a:chOff x="677" y="1914"/>
              <a:chExt cx="224" cy="203"/>
            </a:xfrm>
          </p:grpSpPr>
          <p:pic>
            <p:nvPicPr>
              <p:cNvPr id="46143" name="Picture 66"/>
              <p:cNvPicPr>
                <a:picLocks noChangeAspect="1" noChangeArrowheads="1"/>
              </p:cNvPicPr>
              <p:nvPr/>
            </p:nvPicPr>
            <p:blipFill>
              <a:blip r:embed="rId10"/>
              <a:srcRect/>
              <a:stretch>
                <a:fillRect/>
              </a:stretch>
            </p:blipFill>
            <p:spPr bwMode="auto">
              <a:xfrm>
                <a:off x="677" y="1914"/>
                <a:ext cx="225" cy="204"/>
              </a:xfrm>
              <a:prstGeom prst="rect">
                <a:avLst/>
              </a:prstGeom>
              <a:noFill/>
              <a:ln w="9525">
                <a:noFill/>
                <a:miter lim="800000"/>
                <a:headEnd/>
                <a:tailEnd/>
              </a:ln>
            </p:spPr>
          </p:pic>
          <p:pic>
            <p:nvPicPr>
              <p:cNvPr id="46144" name="Picture 67"/>
              <p:cNvPicPr>
                <a:picLocks noChangeAspect="1" noChangeArrowheads="1"/>
              </p:cNvPicPr>
              <p:nvPr/>
            </p:nvPicPr>
            <p:blipFill>
              <a:blip r:embed="rId11"/>
              <a:srcRect/>
              <a:stretch>
                <a:fillRect/>
              </a:stretch>
            </p:blipFill>
            <p:spPr bwMode="auto">
              <a:xfrm>
                <a:off x="769" y="1967"/>
                <a:ext cx="122" cy="101"/>
              </a:xfrm>
              <a:prstGeom prst="rect">
                <a:avLst/>
              </a:prstGeom>
              <a:noFill/>
              <a:ln w="9525">
                <a:noFill/>
                <a:miter lim="800000"/>
                <a:headEnd/>
                <a:tailEnd/>
              </a:ln>
            </p:spPr>
          </p:pic>
        </p:grpSp>
      </p:grpSp>
      <p:grpSp>
        <p:nvGrpSpPr>
          <p:cNvPr id="46119" name="Group 68"/>
          <p:cNvGrpSpPr>
            <a:grpSpLocks/>
          </p:cNvGrpSpPr>
          <p:nvPr/>
        </p:nvGrpSpPr>
        <p:grpSpPr bwMode="auto">
          <a:xfrm>
            <a:off x="8593138" y="3338513"/>
            <a:ext cx="438150" cy="523875"/>
            <a:chOff x="5413" y="2103"/>
            <a:chExt cx="276" cy="330"/>
          </a:xfrm>
        </p:grpSpPr>
        <p:pic>
          <p:nvPicPr>
            <p:cNvPr id="46137" name="Picture 69"/>
            <p:cNvPicPr>
              <a:picLocks noChangeAspect="1" noChangeArrowheads="1"/>
            </p:cNvPicPr>
            <p:nvPr/>
          </p:nvPicPr>
          <p:blipFill>
            <a:blip r:embed="rId9"/>
            <a:srcRect/>
            <a:stretch>
              <a:fillRect/>
            </a:stretch>
          </p:blipFill>
          <p:spPr bwMode="auto">
            <a:xfrm>
              <a:off x="5413" y="2103"/>
              <a:ext cx="277" cy="331"/>
            </a:xfrm>
            <a:prstGeom prst="rect">
              <a:avLst/>
            </a:prstGeom>
            <a:noFill/>
            <a:ln w="9525">
              <a:noFill/>
              <a:miter lim="800000"/>
              <a:headEnd/>
              <a:tailEnd/>
            </a:ln>
          </p:spPr>
        </p:pic>
        <p:grpSp>
          <p:nvGrpSpPr>
            <p:cNvPr id="46138" name="Group 70"/>
            <p:cNvGrpSpPr>
              <a:grpSpLocks/>
            </p:cNvGrpSpPr>
            <p:nvPr/>
          </p:nvGrpSpPr>
          <p:grpSpPr bwMode="auto">
            <a:xfrm>
              <a:off x="5439" y="2132"/>
              <a:ext cx="224" cy="203"/>
              <a:chOff x="5439" y="2132"/>
              <a:chExt cx="224" cy="203"/>
            </a:xfrm>
          </p:grpSpPr>
          <p:pic>
            <p:nvPicPr>
              <p:cNvPr id="46139" name="Picture 71"/>
              <p:cNvPicPr>
                <a:picLocks noChangeAspect="1" noChangeArrowheads="1"/>
              </p:cNvPicPr>
              <p:nvPr/>
            </p:nvPicPr>
            <p:blipFill>
              <a:blip r:embed="rId10"/>
              <a:srcRect/>
              <a:stretch>
                <a:fillRect/>
              </a:stretch>
            </p:blipFill>
            <p:spPr bwMode="auto">
              <a:xfrm>
                <a:off x="5439" y="2132"/>
                <a:ext cx="225" cy="204"/>
              </a:xfrm>
              <a:prstGeom prst="rect">
                <a:avLst/>
              </a:prstGeom>
              <a:noFill/>
              <a:ln w="9525">
                <a:noFill/>
                <a:miter lim="800000"/>
                <a:headEnd/>
                <a:tailEnd/>
              </a:ln>
            </p:spPr>
          </p:pic>
          <p:pic>
            <p:nvPicPr>
              <p:cNvPr id="46140" name="Picture 72"/>
              <p:cNvPicPr>
                <a:picLocks noChangeAspect="1" noChangeArrowheads="1"/>
              </p:cNvPicPr>
              <p:nvPr/>
            </p:nvPicPr>
            <p:blipFill>
              <a:blip r:embed="rId11"/>
              <a:srcRect/>
              <a:stretch>
                <a:fillRect/>
              </a:stretch>
            </p:blipFill>
            <p:spPr bwMode="auto">
              <a:xfrm>
                <a:off x="5531" y="2185"/>
                <a:ext cx="122" cy="101"/>
              </a:xfrm>
              <a:prstGeom prst="rect">
                <a:avLst/>
              </a:prstGeom>
              <a:noFill/>
              <a:ln w="9525">
                <a:noFill/>
                <a:miter lim="800000"/>
                <a:headEnd/>
                <a:tailEnd/>
              </a:ln>
            </p:spPr>
          </p:pic>
        </p:grpSp>
      </p:grpSp>
      <p:sp>
        <p:nvSpPr>
          <p:cNvPr id="46120" name="Text Box 78"/>
          <p:cNvSpPr txBox="1">
            <a:spLocks noChangeArrowheads="1"/>
          </p:cNvSpPr>
          <p:nvPr/>
        </p:nvSpPr>
        <p:spPr bwMode="auto">
          <a:xfrm>
            <a:off x="541338" y="4818063"/>
            <a:ext cx="2041525" cy="322262"/>
          </a:xfrm>
          <a:prstGeom prst="rect">
            <a:avLst/>
          </a:prstGeom>
          <a:noFill/>
          <a:ln w="9525">
            <a:noFill/>
            <a:miter lim="800000"/>
            <a:headEnd/>
            <a:tailEnd/>
          </a:ln>
        </p:spPr>
        <p:txBody>
          <a:bodyPr>
            <a:spAutoFit/>
          </a:bodyPr>
          <a:lstStyle/>
          <a:p>
            <a:pPr>
              <a:lnSpc>
                <a:spcPct val="94000"/>
              </a:lnSpc>
              <a:buClr>
                <a:srgbClr val="0A50A1"/>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0A50A1"/>
                </a:solidFill>
                <a:latin typeface="Times New Roman" pitchFamily="18" charset="0"/>
                <a:ea typeface="SimSun" charset="-122"/>
              </a:rPr>
              <a:t>Remote Site</a:t>
            </a:r>
            <a:r>
              <a:rPr lang="en-GB" sz="1400" b="1">
                <a:solidFill>
                  <a:srgbClr val="0A50A1"/>
                </a:solidFill>
                <a:ea typeface="SimSun" charset="-122"/>
              </a:rPr>
              <a:t> Network</a:t>
            </a:r>
          </a:p>
        </p:txBody>
      </p:sp>
      <p:sp>
        <p:nvSpPr>
          <p:cNvPr id="46121" name="Text Box 79"/>
          <p:cNvSpPr txBox="1">
            <a:spLocks noChangeArrowheads="1"/>
          </p:cNvSpPr>
          <p:nvPr/>
        </p:nvSpPr>
        <p:spPr bwMode="auto">
          <a:xfrm>
            <a:off x="768350" y="141288"/>
            <a:ext cx="8229600" cy="450850"/>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rPr>
              <a:t>Multi Site Private network infrastructure</a:t>
            </a:r>
          </a:p>
        </p:txBody>
      </p:sp>
      <p:sp>
        <p:nvSpPr>
          <p:cNvPr id="46122" name="Line 19"/>
          <p:cNvSpPr>
            <a:spLocks noChangeShapeType="1"/>
          </p:cNvSpPr>
          <p:nvPr/>
        </p:nvSpPr>
        <p:spPr bwMode="auto">
          <a:xfrm>
            <a:off x="7177088" y="1654175"/>
            <a:ext cx="142875" cy="76200"/>
          </a:xfrm>
          <a:prstGeom prst="line">
            <a:avLst/>
          </a:prstGeom>
          <a:noFill/>
          <a:ln w="12700">
            <a:solidFill>
              <a:schemeClr val="tx1"/>
            </a:solidFill>
            <a:round/>
            <a:headEnd/>
            <a:tailEnd type="triangle" w="med" len="med"/>
          </a:ln>
        </p:spPr>
        <p:txBody>
          <a:bodyPr rIns="36576" anchor="ctr"/>
          <a:lstStyle/>
          <a:p>
            <a:endParaRPr lang="en-US"/>
          </a:p>
        </p:txBody>
      </p:sp>
      <p:sp>
        <p:nvSpPr>
          <p:cNvPr id="46123" name="Text Box 27"/>
          <p:cNvSpPr txBox="1">
            <a:spLocks noChangeArrowheads="1"/>
          </p:cNvSpPr>
          <p:nvPr/>
        </p:nvSpPr>
        <p:spPr bwMode="auto">
          <a:xfrm>
            <a:off x="6648450" y="3841750"/>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46124" name="Text Box 41"/>
          <p:cNvSpPr txBox="1">
            <a:spLocks noChangeArrowheads="1"/>
          </p:cNvSpPr>
          <p:nvPr/>
        </p:nvSpPr>
        <p:spPr bwMode="auto">
          <a:xfrm>
            <a:off x="8121650" y="124777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120C80"/>
                </a:solidFill>
                <a:ea typeface="SimSun" charset="-122"/>
              </a:rPr>
              <a:t>1</a:t>
            </a:r>
          </a:p>
        </p:txBody>
      </p:sp>
      <p:sp>
        <p:nvSpPr>
          <p:cNvPr id="46125" name="Text Box 44"/>
          <p:cNvSpPr txBox="1">
            <a:spLocks noChangeArrowheads="1"/>
          </p:cNvSpPr>
          <p:nvPr/>
        </p:nvSpPr>
        <p:spPr bwMode="auto">
          <a:xfrm>
            <a:off x="8050213" y="2435225"/>
            <a:ext cx="282575" cy="304800"/>
          </a:xfrm>
          <a:prstGeom prst="rect">
            <a:avLst/>
          </a:prstGeom>
          <a:noFill/>
          <a:ln w="9525">
            <a:noFill/>
            <a:miter lim="800000"/>
            <a:headEnd/>
            <a:tailEnd/>
          </a:ln>
        </p:spPr>
        <p:txBody>
          <a:bodyPr wrap="none">
            <a:spAutoFit/>
          </a:bodyPr>
          <a:lstStyle/>
          <a:p>
            <a:pPr algn="ctr" defTabSz="914400" eaLnBrk="0" hangingPunct="0">
              <a:spcBef>
                <a:spcPct val="50000"/>
              </a:spcBef>
            </a:pPr>
            <a:r>
              <a:rPr lang="en-US" sz="1400" b="1">
                <a:solidFill>
                  <a:srgbClr val="008000"/>
                </a:solidFill>
                <a:ea typeface="SimSun" charset="-122"/>
              </a:rPr>
              <a:t>2</a:t>
            </a:r>
          </a:p>
        </p:txBody>
      </p:sp>
      <p:pic>
        <p:nvPicPr>
          <p:cNvPr id="46126" name="Picture 45"/>
          <p:cNvPicPr>
            <a:picLocks noChangeAspect="1" noChangeArrowheads="1"/>
          </p:cNvPicPr>
          <p:nvPr/>
        </p:nvPicPr>
        <p:blipFill>
          <a:blip r:embed="rId12"/>
          <a:srcRect/>
          <a:stretch>
            <a:fillRect/>
          </a:stretch>
        </p:blipFill>
        <p:spPr bwMode="auto">
          <a:xfrm>
            <a:off x="6546850" y="1333500"/>
            <a:ext cx="508000" cy="692150"/>
          </a:xfrm>
          <a:prstGeom prst="rect">
            <a:avLst/>
          </a:prstGeom>
          <a:noFill/>
          <a:ln w="28440">
            <a:noFill/>
            <a:miter lim="800000"/>
            <a:headEnd/>
            <a:tailEnd/>
          </a:ln>
        </p:spPr>
      </p:pic>
      <p:pic>
        <p:nvPicPr>
          <p:cNvPr id="46127" name="Picture 46"/>
          <p:cNvPicPr>
            <a:picLocks noChangeAspect="1" noChangeArrowheads="1"/>
          </p:cNvPicPr>
          <p:nvPr/>
        </p:nvPicPr>
        <p:blipFill>
          <a:blip r:embed="rId13"/>
          <a:srcRect/>
          <a:stretch>
            <a:fillRect/>
          </a:stretch>
        </p:blipFill>
        <p:spPr bwMode="auto">
          <a:xfrm>
            <a:off x="7131050" y="1320800"/>
            <a:ext cx="520700" cy="711200"/>
          </a:xfrm>
          <a:prstGeom prst="rect">
            <a:avLst/>
          </a:prstGeom>
          <a:noFill/>
          <a:ln w="28440">
            <a:noFill/>
            <a:miter lim="800000"/>
            <a:headEnd/>
            <a:tailEnd/>
          </a:ln>
        </p:spPr>
      </p:pic>
      <p:pic>
        <p:nvPicPr>
          <p:cNvPr id="46128" name="Picture 47"/>
          <p:cNvPicPr>
            <a:picLocks noChangeAspect="1" noChangeArrowheads="1"/>
          </p:cNvPicPr>
          <p:nvPr/>
        </p:nvPicPr>
        <p:blipFill>
          <a:blip r:embed="rId14"/>
          <a:srcRect/>
          <a:stretch>
            <a:fillRect/>
          </a:stretch>
        </p:blipFill>
        <p:spPr bwMode="auto">
          <a:xfrm>
            <a:off x="6591300" y="2054225"/>
            <a:ext cx="522288" cy="752475"/>
          </a:xfrm>
          <a:prstGeom prst="rect">
            <a:avLst/>
          </a:prstGeom>
          <a:noFill/>
          <a:ln w="28440">
            <a:noFill/>
            <a:miter lim="800000"/>
            <a:headEnd/>
            <a:tailEnd/>
          </a:ln>
        </p:spPr>
      </p:pic>
      <p:pic>
        <p:nvPicPr>
          <p:cNvPr id="46129" name="Picture 48"/>
          <p:cNvPicPr>
            <a:picLocks noChangeAspect="1" noChangeArrowheads="1"/>
          </p:cNvPicPr>
          <p:nvPr/>
        </p:nvPicPr>
        <p:blipFill>
          <a:blip r:embed="rId15"/>
          <a:srcRect/>
          <a:stretch>
            <a:fillRect/>
          </a:stretch>
        </p:blipFill>
        <p:spPr bwMode="auto">
          <a:xfrm>
            <a:off x="6589713" y="2924175"/>
            <a:ext cx="595312" cy="779463"/>
          </a:xfrm>
          <a:prstGeom prst="rect">
            <a:avLst/>
          </a:prstGeom>
          <a:noFill/>
          <a:ln w="28440">
            <a:noFill/>
            <a:miter lim="800000"/>
            <a:headEnd/>
            <a:tailEnd/>
          </a:ln>
        </p:spPr>
      </p:pic>
      <p:pic>
        <p:nvPicPr>
          <p:cNvPr id="46130" name="Picture 96" descr="Google Image Result for http___www.eaifhe.ac.uk_Business%20Enterprise%20website_images_contact_icons_phone_headset_icon.jpg.jpg"/>
          <p:cNvPicPr>
            <a:picLocks noChangeAspect="1"/>
          </p:cNvPicPr>
          <p:nvPr/>
        </p:nvPicPr>
        <p:blipFill>
          <a:blip r:embed="rId16">
            <a:clrChange>
              <a:clrFrom>
                <a:srgbClr val="FEFCFF"/>
              </a:clrFrom>
              <a:clrTo>
                <a:srgbClr val="FEFCFF">
                  <a:alpha val="0"/>
                </a:srgbClr>
              </a:clrTo>
            </a:clrChange>
          </a:blip>
          <a:srcRect/>
          <a:stretch>
            <a:fillRect/>
          </a:stretch>
        </p:blipFill>
        <p:spPr bwMode="auto">
          <a:xfrm>
            <a:off x="6980238" y="3327400"/>
            <a:ext cx="282575" cy="357188"/>
          </a:xfrm>
          <a:prstGeom prst="rect">
            <a:avLst/>
          </a:prstGeom>
          <a:noFill/>
          <a:ln w="9525">
            <a:noFill/>
            <a:miter lim="800000"/>
            <a:headEnd/>
            <a:tailEnd/>
          </a:ln>
        </p:spPr>
      </p:pic>
      <p:sp>
        <p:nvSpPr>
          <p:cNvPr id="46133" name="TextBox 77"/>
          <p:cNvSpPr txBox="1">
            <a:spLocks noChangeArrowheads="1"/>
          </p:cNvSpPr>
          <p:nvPr/>
        </p:nvSpPr>
        <p:spPr bwMode="auto">
          <a:xfrm>
            <a:off x="6413500" y="3678238"/>
            <a:ext cx="1236663"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6134" name="TextBox 79"/>
          <p:cNvSpPr txBox="1">
            <a:spLocks noChangeArrowheads="1"/>
          </p:cNvSpPr>
          <p:nvPr/>
        </p:nvSpPr>
        <p:spPr bwMode="auto">
          <a:xfrm>
            <a:off x="6681788" y="2738438"/>
            <a:ext cx="414337"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6135" name="TextBox 80"/>
          <p:cNvSpPr txBox="1">
            <a:spLocks noChangeArrowheads="1"/>
          </p:cNvSpPr>
          <p:nvPr/>
        </p:nvSpPr>
        <p:spPr bwMode="auto">
          <a:xfrm>
            <a:off x="6567488" y="1931988"/>
            <a:ext cx="441325"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6136" name="TextBox 81"/>
          <p:cNvSpPr txBox="1">
            <a:spLocks noChangeArrowheads="1"/>
          </p:cNvSpPr>
          <p:nvPr/>
        </p:nvSpPr>
        <p:spPr bwMode="auto">
          <a:xfrm>
            <a:off x="7634288" y="1595438"/>
            <a:ext cx="601662" cy="230187"/>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
          <p:cNvSpPr>
            <a:spLocks noChangeArrowheads="1"/>
          </p:cNvSpPr>
          <p:nvPr/>
        </p:nvSpPr>
        <p:spPr bwMode="auto">
          <a:xfrm>
            <a:off x="5076825" y="2028825"/>
            <a:ext cx="800100" cy="1138238"/>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07" name="AutoShape 2"/>
          <p:cNvSpPr>
            <a:spLocks noChangeArrowheads="1"/>
          </p:cNvSpPr>
          <p:nvPr/>
        </p:nvSpPr>
        <p:spPr bwMode="auto">
          <a:xfrm>
            <a:off x="2066925" y="2009775"/>
            <a:ext cx="666750" cy="1190625"/>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08" name="AutoShape 3"/>
          <p:cNvSpPr>
            <a:spLocks noChangeArrowheads="1"/>
          </p:cNvSpPr>
          <p:nvPr/>
        </p:nvSpPr>
        <p:spPr bwMode="auto">
          <a:xfrm>
            <a:off x="6429375" y="3143250"/>
            <a:ext cx="800100" cy="885825"/>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09" name="Text Box 7"/>
          <p:cNvSpPr txBox="1">
            <a:spLocks noChangeArrowheads="1"/>
          </p:cNvSpPr>
          <p:nvPr/>
        </p:nvSpPr>
        <p:spPr bwMode="auto">
          <a:xfrm>
            <a:off x="1612900" y="5380038"/>
            <a:ext cx="7042150" cy="1514475"/>
          </a:xfrm>
          <a:prstGeom prst="rect">
            <a:avLst/>
          </a:prstGeom>
          <a:noFill/>
          <a:ln w="9525">
            <a:noFill/>
            <a:miter lim="800000"/>
            <a:headEnd/>
            <a:tailEnd/>
          </a:ln>
        </p:spPr>
        <p:txBody>
          <a:bodyPr>
            <a:spAutoFit/>
          </a:bodyPr>
          <a:lstStyle/>
          <a:p>
            <a:pPr marL="339725" indent="-339725">
              <a:lnSpc>
                <a:spcPct val="70000"/>
              </a:lnSpc>
              <a:spcBef>
                <a:spcPts val="900"/>
              </a:spcBef>
              <a:buClr>
                <a:srgbClr val="120C80"/>
              </a:buClr>
              <a:buSzPct val="111000"/>
              <a:buFont typeface="Arial" pitchFamily="34" charset="0"/>
              <a:buBlip>
                <a:blip r:embed="rId3"/>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Network security</a:t>
            </a:r>
          </a:p>
          <a:p>
            <a:pPr marL="519113" lvl="1" indent="325438">
              <a:lnSpc>
                <a:spcPct val="70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Firewall management: Single port access to V6 Server</a:t>
            </a:r>
          </a:p>
          <a:p>
            <a:pPr marL="519113" lvl="1" indent="325438">
              <a:lnSpc>
                <a:spcPct val="70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NAT and name translation</a:t>
            </a:r>
          </a:p>
          <a:p>
            <a:pPr marL="519113" lvl="1" indent="325438">
              <a:lnSpc>
                <a:spcPct val="70000"/>
              </a:lnSpc>
              <a:spcBef>
                <a:spcPts val="675"/>
              </a:spcBef>
              <a:buClr>
                <a:srgbClr val="120C80"/>
              </a:buClr>
              <a:buSzPct val="111000"/>
              <a:buFont typeface="Arial" pitchFamily="34" charset="0"/>
              <a:buBlip>
                <a:blip r:embed="rId4"/>
              </a:buBlip>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GB" sz="1800" b="1">
                <a:solidFill>
                  <a:srgbClr val="120C80"/>
                </a:solidFill>
                <a:ea typeface="SimSun" charset="-122"/>
              </a:rPr>
              <a:t>HTTPS is supported from client to reverse proxy</a:t>
            </a:r>
          </a:p>
          <a:p>
            <a:pPr marL="339725" indent="-339725">
              <a:lnSpc>
                <a:spcPct val="70000"/>
              </a:lnSpc>
              <a:spcBef>
                <a:spcPts val="900"/>
              </a:spcBef>
              <a:buClr>
                <a:srgbClr val="120C80"/>
              </a:buClr>
              <a:buSzPct val="111000"/>
              <a:buFont typeface="Arial"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GB" sz="1800" b="1">
              <a:solidFill>
                <a:srgbClr val="120C80"/>
              </a:solidFill>
              <a:ea typeface="SimSun" charset="-122"/>
            </a:endParaRPr>
          </a:p>
        </p:txBody>
      </p:sp>
      <p:sp>
        <p:nvSpPr>
          <p:cNvPr id="47110" name="Freeform 8"/>
          <p:cNvSpPr>
            <a:spLocks noChangeArrowheads="1"/>
          </p:cNvSpPr>
          <p:nvPr/>
        </p:nvSpPr>
        <p:spPr bwMode="auto">
          <a:xfrm>
            <a:off x="692150" y="1260475"/>
            <a:ext cx="2101850" cy="3313113"/>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11" name="AutoShape 9"/>
          <p:cNvSpPr>
            <a:spLocks noChangeArrowheads="1"/>
          </p:cNvSpPr>
          <p:nvPr/>
        </p:nvSpPr>
        <p:spPr bwMode="auto">
          <a:xfrm>
            <a:off x="1611313" y="97313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7112" name="Line 10"/>
          <p:cNvSpPr>
            <a:spLocks noChangeShapeType="1"/>
          </p:cNvSpPr>
          <p:nvPr/>
        </p:nvSpPr>
        <p:spPr bwMode="auto">
          <a:xfrm>
            <a:off x="2636838" y="2268538"/>
            <a:ext cx="2586037" cy="9525"/>
          </a:xfrm>
          <a:prstGeom prst="line">
            <a:avLst/>
          </a:prstGeom>
          <a:noFill/>
          <a:ln w="19080">
            <a:solidFill>
              <a:srgbClr val="333399"/>
            </a:solidFill>
            <a:round/>
            <a:headEnd/>
            <a:tailEnd type="triangle" w="med" len="med"/>
          </a:ln>
        </p:spPr>
        <p:txBody>
          <a:bodyPr/>
          <a:lstStyle/>
          <a:p>
            <a:endParaRPr lang="en-US"/>
          </a:p>
        </p:txBody>
      </p:sp>
      <p:sp>
        <p:nvSpPr>
          <p:cNvPr id="47113" name="Freeform 11"/>
          <p:cNvSpPr>
            <a:spLocks noChangeArrowheads="1"/>
          </p:cNvSpPr>
          <p:nvPr/>
        </p:nvSpPr>
        <p:spPr bwMode="auto">
          <a:xfrm flipH="1">
            <a:off x="6172200" y="1336675"/>
            <a:ext cx="2016125" cy="3313113"/>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14" name="AutoShape 12"/>
          <p:cNvSpPr>
            <a:spLocks noChangeArrowheads="1"/>
          </p:cNvSpPr>
          <p:nvPr/>
        </p:nvSpPr>
        <p:spPr bwMode="auto">
          <a:xfrm>
            <a:off x="6691313" y="104933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7115" name="Line 13"/>
          <p:cNvSpPr>
            <a:spLocks noChangeShapeType="1"/>
          </p:cNvSpPr>
          <p:nvPr/>
        </p:nvSpPr>
        <p:spPr bwMode="auto">
          <a:xfrm>
            <a:off x="5040313" y="4737100"/>
            <a:ext cx="3671887"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7116" name="AutoShape 14"/>
          <p:cNvSpPr>
            <a:spLocks noChangeArrowheads="1"/>
          </p:cNvSpPr>
          <p:nvPr/>
        </p:nvSpPr>
        <p:spPr bwMode="auto">
          <a:xfrm>
            <a:off x="6126163" y="4824413"/>
            <a:ext cx="1341437" cy="273050"/>
          </a:xfrm>
          <a:prstGeom prst="roundRect">
            <a:avLst>
              <a:gd name="adj" fmla="val 519"/>
            </a:avLst>
          </a:prstGeom>
          <a:noFill/>
          <a:ln w="9525">
            <a:noFill/>
            <a:round/>
            <a:headEnd/>
            <a:tailEnd/>
          </a:ln>
        </p:spPr>
        <p:txBody>
          <a:bodyPr wrap="none">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0A50A1"/>
                </a:solidFill>
                <a:ea typeface="SimSun" charset="-122"/>
              </a:rPr>
              <a:t>OEM Network</a:t>
            </a:r>
          </a:p>
        </p:txBody>
      </p:sp>
      <p:sp>
        <p:nvSpPr>
          <p:cNvPr id="47117" name="Line 15"/>
          <p:cNvSpPr>
            <a:spLocks noChangeShapeType="1"/>
          </p:cNvSpPr>
          <p:nvPr/>
        </p:nvSpPr>
        <p:spPr bwMode="auto">
          <a:xfrm>
            <a:off x="557213" y="4737100"/>
            <a:ext cx="2232025"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7118" name="Text Box 16"/>
          <p:cNvSpPr txBox="1">
            <a:spLocks noChangeArrowheads="1"/>
          </p:cNvSpPr>
          <p:nvPr/>
        </p:nvSpPr>
        <p:spPr bwMode="auto">
          <a:xfrm>
            <a:off x="541338" y="4818063"/>
            <a:ext cx="2041525" cy="322262"/>
          </a:xfrm>
          <a:prstGeom prst="rect">
            <a:avLst/>
          </a:prstGeom>
          <a:noFill/>
          <a:ln w="9525">
            <a:noFill/>
            <a:miter lim="800000"/>
            <a:headEnd/>
            <a:tailEnd/>
          </a:ln>
        </p:spPr>
        <p:txBody>
          <a:bodyPr>
            <a:spAutoFit/>
          </a:bodyPr>
          <a:lstStyle/>
          <a:p>
            <a:pPr>
              <a:lnSpc>
                <a:spcPct val="94000"/>
              </a:lnSpc>
              <a:buClr>
                <a:srgbClr val="0A50A1"/>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0A50A1"/>
                </a:solidFill>
                <a:latin typeface="Times New Roman" pitchFamily="18" charset="0"/>
                <a:ea typeface="SimSun" charset="-122"/>
              </a:rPr>
              <a:t>Remote Site</a:t>
            </a:r>
            <a:r>
              <a:rPr lang="en-GB" sz="1400" b="1">
                <a:solidFill>
                  <a:srgbClr val="0A50A1"/>
                </a:solidFill>
                <a:ea typeface="SimSun" charset="-122"/>
              </a:rPr>
              <a:t> Network</a:t>
            </a:r>
          </a:p>
        </p:txBody>
      </p:sp>
      <p:sp>
        <p:nvSpPr>
          <p:cNvPr id="47119" name="Line 17"/>
          <p:cNvSpPr>
            <a:spLocks noChangeShapeType="1"/>
          </p:cNvSpPr>
          <p:nvPr/>
        </p:nvSpPr>
        <p:spPr bwMode="auto">
          <a:xfrm>
            <a:off x="2789238" y="4737100"/>
            <a:ext cx="2230437" cy="1588"/>
          </a:xfrm>
          <a:prstGeom prst="line">
            <a:avLst/>
          </a:prstGeom>
          <a:noFill/>
          <a:ln w="31680">
            <a:solidFill>
              <a:srgbClr val="FF0000"/>
            </a:solidFill>
            <a:round/>
            <a:headEnd type="triangle" w="med" len="med"/>
            <a:tailEnd type="triangle" w="med" len="med"/>
          </a:ln>
        </p:spPr>
        <p:txBody>
          <a:bodyPr/>
          <a:lstStyle/>
          <a:p>
            <a:endParaRPr lang="en-US"/>
          </a:p>
        </p:txBody>
      </p:sp>
      <p:sp>
        <p:nvSpPr>
          <p:cNvPr id="47120" name="Freeform 18"/>
          <p:cNvSpPr>
            <a:spLocks noChangeArrowheads="1"/>
          </p:cNvSpPr>
          <p:nvPr/>
        </p:nvSpPr>
        <p:spPr bwMode="auto">
          <a:xfrm flipH="1">
            <a:off x="5035550" y="1112838"/>
            <a:ext cx="3167063" cy="3514725"/>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21" name="AutoShape 19"/>
          <p:cNvSpPr>
            <a:spLocks noChangeArrowheads="1"/>
          </p:cNvSpPr>
          <p:nvPr/>
        </p:nvSpPr>
        <p:spPr bwMode="auto">
          <a:xfrm>
            <a:off x="6218238" y="760413"/>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7122" name="Line 20"/>
          <p:cNvSpPr>
            <a:spLocks noChangeShapeType="1"/>
          </p:cNvSpPr>
          <p:nvPr/>
        </p:nvSpPr>
        <p:spPr bwMode="auto">
          <a:xfrm>
            <a:off x="5035550" y="4483100"/>
            <a:ext cx="1079500" cy="1588"/>
          </a:xfrm>
          <a:prstGeom prst="line">
            <a:avLst/>
          </a:prstGeom>
          <a:noFill/>
          <a:ln w="31680">
            <a:solidFill>
              <a:srgbClr val="0000FF"/>
            </a:solidFill>
            <a:round/>
            <a:headEnd type="triangle" w="med" len="med"/>
            <a:tailEnd type="triangle" w="med" len="med"/>
          </a:ln>
        </p:spPr>
        <p:txBody>
          <a:bodyPr/>
          <a:lstStyle/>
          <a:p>
            <a:endParaRPr lang="en-US"/>
          </a:p>
        </p:txBody>
      </p:sp>
      <p:sp>
        <p:nvSpPr>
          <p:cNvPr id="47123" name="Rectangle 21"/>
          <p:cNvSpPr>
            <a:spLocks noChangeArrowheads="1"/>
          </p:cNvSpPr>
          <p:nvPr/>
        </p:nvSpPr>
        <p:spPr bwMode="auto">
          <a:xfrm>
            <a:off x="5316538" y="4195763"/>
            <a:ext cx="511175" cy="269875"/>
          </a:xfrm>
          <a:prstGeom prst="rect">
            <a:avLst/>
          </a:prstGeom>
          <a:noFill/>
          <a:ln w="9525">
            <a:noFill/>
            <a:miter lim="800000"/>
            <a:headEnd/>
            <a:tailEnd/>
          </a:ln>
        </p:spPr>
        <p:txBody>
          <a:bodyPr wrap="none" lIns="90000" tIns="46800" rIns="36000" bIns="46800">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A50A1"/>
                </a:solidFill>
                <a:ea typeface="SimSun" charset="-122"/>
              </a:rPr>
              <a:t>DMZ</a:t>
            </a:r>
          </a:p>
        </p:txBody>
      </p:sp>
      <p:sp>
        <p:nvSpPr>
          <p:cNvPr id="47124" name="AutoShape 26"/>
          <p:cNvSpPr>
            <a:spLocks noChangeArrowheads="1"/>
          </p:cNvSpPr>
          <p:nvPr/>
        </p:nvSpPr>
        <p:spPr bwMode="auto">
          <a:xfrm>
            <a:off x="5153025" y="2598738"/>
            <a:ext cx="626353" cy="402291"/>
          </a:xfrm>
          <a:prstGeom prst="roundRect">
            <a:avLst>
              <a:gd name="adj" fmla="val 491"/>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a:solidFill>
                  <a:srgbClr val="120C80"/>
                </a:solidFill>
                <a:ea typeface="SimSun" charset="-122"/>
              </a:rPr>
              <a:t>Reverse</a:t>
            </a:r>
            <a:r>
              <a:rPr lang="en-GB" sz="1000" b="1" dirty="0" smtClean="0">
                <a:solidFill>
                  <a:srgbClr val="120C80"/>
                </a:solidFill>
                <a:ea typeface="SimSun" charset="-122"/>
              </a:rPr>
              <a:t/>
            </a:r>
            <a:br>
              <a:rPr lang="en-GB" sz="1000" b="1" dirty="0" smtClean="0">
                <a:solidFill>
                  <a:srgbClr val="120C80"/>
                </a:solidFill>
                <a:ea typeface="SimSun" charset="-122"/>
              </a:rPr>
            </a:br>
            <a:r>
              <a:rPr lang="en-GB" sz="1000" b="1" dirty="0" smtClean="0">
                <a:solidFill>
                  <a:srgbClr val="120C80"/>
                </a:solidFill>
                <a:ea typeface="SimSun" charset="-122"/>
              </a:rPr>
              <a:t>Proxy</a:t>
            </a:r>
            <a:endParaRPr lang="en-GB" sz="1000" b="1" dirty="0">
              <a:solidFill>
                <a:srgbClr val="120C80"/>
              </a:solidFill>
              <a:ea typeface="SimSun" charset="-122"/>
            </a:endParaRPr>
          </a:p>
        </p:txBody>
      </p:sp>
      <p:sp>
        <p:nvSpPr>
          <p:cNvPr id="47125" name="Line 27"/>
          <p:cNvSpPr>
            <a:spLocks noChangeShapeType="1"/>
          </p:cNvSpPr>
          <p:nvPr/>
        </p:nvSpPr>
        <p:spPr bwMode="auto">
          <a:xfrm>
            <a:off x="5997575" y="1897063"/>
            <a:ext cx="446088" cy="9525"/>
          </a:xfrm>
          <a:prstGeom prst="line">
            <a:avLst/>
          </a:prstGeom>
          <a:noFill/>
          <a:ln w="19080">
            <a:solidFill>
              <a:srgbClr val="333399"/>
            </a:solidFill>
            <a:round/>
            <a:headEnd/>
            <a:tailEnd type="triangle" w="med" len="med"/>
          </a:ln>
        </p:spPr>
        <p:txBody>
          <a:bodyPr/>
          <a:lstStyle/>
          <a:p>
            <a:endParaRPr lang="en-US"/>
          </a:p>
        </p:txBody>
      </p:sp>
      <p:sp>
        <p:nvSpPr>
          <p:cNvPr id="47126" name="Line 29"/>
          <p:cNvSpPr>
            <a:spLocks noChangeShapeType="1"/>
          </p:cNvSpPr>
          <p:nvPr/>
        </p:nvSpPr>
        <p:spPr bwMode="auto">
          <a:xfrm flipH="1">
            <a:off x="5999163" y="1906588"/>
            <a:ext cx="11112" cy="696912"/>
          </a:xfrm>
          <a:prstGeom prst="line">
            <a:avLst/>
          </a:prstGeom>
          <a:noFill/>
          <a:ln w="19080">
            <a:solidFill>
              <a:srgbClr val="333399"/>
            </a:solidFill>
            <a:round/>
            <a:headEnd/>
            <a:tailEnd/>
          </a:ln>
        </p:spPr>
        <p:txBody>
          <a:bodyPr/>
          <a:lstStyle/>
          <a:p>
            <a:endParaRPr lang="en-US"/>
          </a:p>
        </p:txBody>
      </p:sp>
      <p:sp>
        <p:nvSpPr>
          <p:cNvPr id="47127" name="Line 30"/>
          <p:cNvSpPr>
            <a:spLocks noChangeShapeType="1"/>
          </p:cNvSpPr>
          <p:nvPr/>
        </p:nvSpPr>
        <p:spPr bwMode="auto">
          <a:xfrm>
            <a:off x="5645150" y="2278063"/>
            <a:ext cx="369888" cy="1587"/>
          </a:xfrm>
          <a:prstGeom prst="line">
            <a:avLst/>
          </a:prstGeom>
          <a:noFill/>
          <a:ln w="19080">
            <a:solidFill>
              <a:srgbClr val="333399"/>
            </a:solidFill>
            <a:round/>
            <a:headEnd/>
            <a:tailEnd/>
          </a:ln>
        </p:spPr>
        <p:txBody>
          <a:bodyPr/>
          <a:lstStyle/>
          <a:p>
            <a:endParaRPr lang="en-US"/>
          </a:p>
        </p:txBody>
      </p:sp>
      <p:sp>
        <p:nvSpPr>
          <p:cNvPr id="47128" name="AutoShape 34"/>
          <p:cNvSpPr>
            <a:spLocks noChangeArrowheads="1"/>
          </p:cNvSpPr>
          <p:nvPr/>
        </p:nvSpPr>
        <p:spPr bwMode="auto">
          <a:xfrm>
            <a:off x="2119313" y="2663825"/>
            <a:ext cx="626040" cy="402291"/>
          </a:xfrm>
          <a:prstGeom prst="roundRect">
            <a:avLst>
              <a:gd name="adj" fmla="val 333"/>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Existing</a:t>
            </a:r>
          </a:p>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smtClean="0">
                <a:solidFill>
                  <a:srgbClr val="120C80"/>
                </a:solidFill>
                <a:ea typeface="SimSun" charset="-122"/>
              </a:rPr>
              <a:t>Proxy</a:t>
            </a:r>
            <a:endParaRPr lang="en-GB" sz="1000" b="1" dirty="0">
              <a:solidFill>
                <a:srgbClr val="120C80"/>
              </a:solidFill>
              <a:ea typeface="SimSun" charset="-122"/>
            </a:endParaRPr>
          </a:p>
        </p:txBody>
      </p:sp>
      <p:sp>
        <p:nvSpPr>
          <p:cNvPr id="47129" name="Line 35"/>
          <p:cNvSpPr>
            <a:spLocks noChangeShapeType="1"/>
          </p:cNvSpPr>
          <p:nvPr/>
        </p:nvSpPr>
        <p:spPr bwMode="auto">
          <a:xfrm>
            <a:off x="1617663" y="2465388"/>
            <a:ext cx="523875" cy="1587"/>
          </a:xfrm>
          <a:prstGeom prst="line">
            <a:avLst/>
          </a:prstGeom>
          <a:noFill/>
          <a:ln w="19080">
            <a:solidFill>
              <a:srgbClr val="333399"/>
            </a:solidFill>
            <a:round/>
            <a:headEnd/>
            <a:tailEnd type="triangle" w="med" len="med"/>
          </a:ln>
        </p:spPr>
        <p:txBody>
          <a:bodyPr/>
          <a:lstStyle/>
          <a:p>
            <a:endParaRPr lang="en-US"/>
          </a:p>
        </p:txBody>
      </p:sp>
      <p:sp>
        <p:nvSpPr>
          <p:cNvPr id="47130" name="Line 36"/>
          <p:cNvSpPr>
            <a:spLocks noChangeShapeType="1"/>
          </p:cNvSpPr>
          <p:nvPr/>
        </p:nvSpPr>
        <p:spPr bwMode="auto">
          <a:xfrm>
            <a:off x="1624013" y="1844675"/>
            <a:ext cx="542925" cy="280988"/>
          </a:xfrm>
          <a:prstGeom prst="line">
            <a:avLst/>
          </a:prstGeom>
          <a:noFill/>
          <a:ln w="19080">
            <a:solidFill>
              <a:srgbClr val="333399"/>
            </a:solidFill>
            <a:round/>
            <a:headEnd/>
            <a:tailEnd type="triangle" w="med" len="med"/>
          </a:ln>
        </p:spPr>
        <p:txBody>
          <a:bodyPr/>
          <a:lstStyle/>
          <a:p>
            <a:endParaRPr lang="en-US"/>
          </a:p>
        </p:txBody>
      </p:sp>
      <p:sp>
        <p:nvSpPr>
          <p:cNvPr id="47131" name="Line 37"/>
          <p:cNvSpPr>
            <a:spLocks noChangeShapeType="1"/>
          </p:cNvSpPr>
          <p:nvPr/>
        </p:nvSpPr>
        <p:spPr bwMode="auto">
          <a:xfrm flipV="1">
            <a:off x="1622425" y="2660650"/>
            <a:ext cx="582613" cy="477838"/>
          </a:xfrm>
          <a:prstGeom prst="line">
            <a:avLst/>
          </a:prstGeom>
          <a:noFill/>
          <a:ln w="19080">
            <a:solidFill>
              <a:srgbClr val="333399"/>
            </a:solidFill>
            <a:round/>
            <a:headEnd/>
            <a:tailEnd type="triangle" w="med" len="med"/>
          </a:ln>
        </p:spPr>
        <p:txBody>
          <a:bodyPr/>
          <a:lstStyle/>
          <a:p>
            <a:endParaRPr lang="en-US"/>
          </a:p>
        </p:txBody>
      </p:sp>
      <p:sp>
        <p:nvSpPr>
          <p:cNvPr id="47132" name="Line 38"/>
          <p:cNvSpPr>
            <a:spLocks noChangeShapeType="1"/>
          </p:cNvSpPr>
          <p:nvPr/>
        </p:nvSpPr>
        <p:spPr bwMode="auto">
          <a:xfrm flipH="1" flipV="1">
            <a:off x="7177088" y="2589213"/>
            <a:ext cx="1004887" cy="15875"/>
          </a:xfrm>
          <a:prstGeom prst="line">
            <a:avLst/>
          </a:prstGeom>
          <a:noFill/>
          <a:ln w="19080">
            <a:solidFill>
              <a:srgbClr val="333399"/>
            </a:solidFill>
            <a:round/>
            <a:headEnd/>
            <a:tailEnd type="triangle" w="med" len="med"/>
          </a:ln>
        </p:spPr>
        <p:txBody>
          <a:bodyPr/>
          <a:lstStyle/>
          <a:p>
            <a:endParaRPr lang="en-US"/>
          </a:p>
        </p:txBody>
      </p:sp>
      <p:sp>
        <p:nvSpPr>
          <p:cNvPr id="47133" name="Line 39"/>
          <p:cNvSpPr>
            <a:spLocks noChangeShapeType="1"/>
          </p:cNvSpPr>
          <p:nvPr/>
        </p:nvSpPr>
        <p:spPr bwMode="auto">
          <a:xfrm flipH="1" flipV="1">
            <a:off x="7145338" y="3436938"/>
            <a:ext cx="950912" cy="15875"/>
          </a:xfrm>
          <a:prstGeom prst="line">
            <a:avLst/>
          </a:prstGeom>
          <a:noFill/>
          <a:ln w="19080">
            <a:solidFill>
              <a:srgbClr val="333399"/>
            </a:solidFill>
            <a:round/>
            <a:headEnd/>
            <a:tailEnd type="triangle" w="med" len="med"/>
          </a:ln>
        </p:spPr>
        <p:txBody>
          <a:bodyPr/>
          <a:lstStyle/>
          <a:p>
            <a:endParaRPr lang="en-US"/>
          </a:p>
        </p:txBody>
      </p:sp>
      <p:sp>
        <p:nvSpPr>
          <p:cNvPr id="47134" name="Line 40"/>
          <p:cNvSpPr>
            <a:spLocks noChangeShapeType="1"/>
          </p:cNvSpPr>
          <p:nvPr/>
        </p:nvSpPr>
        <p:spPr bwMode="auto">
          <a:xfrm flipH="1">
            <a:off x="7651750" y="1906588"/>
            <a:ext cx="14288" cy="1562100"/>
          </a:xfrm>
          <a:prstGeom prst="line">
            <a:avLst/>
          </a:prstGeom>
          <a:noFill/>
          <a:ln w="19080">
            <a:solidFill>
              <a:srgbClr val="333399"/>
            </a:solidFill>
            <a:round/>
            <a:headEnd/>
            <a:tailEnd/>
          </a:ln>
        </p:spPr>
        <p:txBody>
          <a:bodyPr/>
          <a:lstStyle/>
          <a:p>
            <a:endParaRPr lang="en-US"/>
          </a:p>
        </p:txBody>
      </p:sp>
      <p:sp>
        <p:nvSpPr>
          <p:cNvPr id="47135" name="AutoShape 41"/>
          <p:cNvSpPr>
            <a:spLocks noChangeArrowheads="1"/>
          </p:cNvSpPr>
          <p:nvPr/>
        </p:nvSpPr>
        <p:spPr bwMode="auto">
          <a:xfrm>
            <a:off x="2938463" y="1595438"/>
            <a:ext cx="1984375" cy="333375"/>
          </a:xfrm>
          <a:prstGeom prst="roundRect">
            <a:avLst>
              <a:gd name="adj" fmla="val 16667"/>
            </a:avLst>
          </a:prstGeom>
          <a:solidFill>
            <a:schemeClr val="accent2"/>
          </a:solidFill>
          <a:ln w="9525">
            <a:noFill/>
            <a:round/>
            <a:headEnd/>
            <a:tailEnd/>
          </a:ln>
        </p:spPr>
        <p:txBody>
          <a:bodyPr lIns="90000" tIns="46800" rIns="36000" bIns="46800" anchor="ctr">
            <a:spAutoFit/>
          </a:bodyPr>
          <a:lstStyle/>
          <a:p>
            <a:pPr>
              <a:lnSpc>
                <a:spcPct val="95000"/>
              </a:lnSpc>
              <a:buClr>
                <a:srgbClr val="00000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FFFFFF"/>
                </a:solidFill>
                <a:latin typeface="Times New Roman" pitchFamily="18" charset="0"/>
                <a:ea typeface="SimSun" charset="-122"/>
              </a:rPr>
              <a:t>HTTP / SSL / IPSEC</a:t>
            </a:r>
          </a:p>
        </p:txBody>
      </p:sp>
      <p:pic>
        <p:nvPicPr>
          <p:cNvPr id="47136" name="Picture 42"/>
          <p:cNvPicPr>
            <a:picLocks noChangeAspect="1" noChangeArrowheads="1"/>
          </p:cNvPicPr>
          <p:nvPr/>
        </p:nvPicPr>
        <p:blipFill>
          <a:blip r:embed="rId5"/>
          <a:srcRect/>
          <a:stretch>
            <a:fillRect/>
          </a:stretch>
        </p:blipFill>
        <p:spPr bwMode="auto">
          <a:xfrm>
            <a:off x="973138" y="2255838"/>
            <a:ext cx="582612" cy="571500"/>
          </a:xfrm>
          <a:prstGeom prst="rect">
            <a:avLst/>
          </a:prstGeom>
          <a:noFill/>
          <a:ln w="9525">
            <a:noFill/>
            <a:miter lim="800000"/>
            <a:headEnd/>
            <a:tailEnd/>
          </a:ln>
        </p:spPr>
      </p:pic>
      <p:pic>
        <p:nvPicPr>
          <p:cNvPr id="47137" name="Picture 43"/>
          <p:cNvPicPr>
            <a:picLocks noChangeAspect="1" noChangeArrowheads="1"/>
          </p:cNvPicPr>
          <p:nvPr/>
        </p:nvPicPr>
        <p:blipFill>
          <a:blip r:embed="rId5"/>
          <a:srcRect/>
          <a:stretch>
            <a:fillRect/>
          </a:stretch>
        </p:blipFill>
        <p:spPr bwMode="auto">
          <a:xfrm>
            <a:off x="8193088" y="2044700"/>
            <a:ext cx="582612" cy="571500"/>
          </a:xfrm>
          <a:prstGeom prst="rect">
            <a:avLst/>
          </a:prstGeom>
          <a:noFill/>
          <a:ln w="9525">
            <a:noFill/>
            <a:miter lim="800000"/>
            <a:headEnd/>
            <a:tailEnd/>
          </a:ln>
        </p:spPr>
      </p:pic>
      <p:pic>
        <p:nvPicPr>
          <p:cNvPr id="47138" name="Picture 44"/>
          <p:cNvPicPr>
            <a:picLocks noChangeAspect="1" noChangeArrowheads="1"/>
          </p:cNvPicPr>
          <p:nvPr/>
        </p:nvPicPr>
        <p:blipFill>
          <a:blip r:embed="rId5"/>
          <a:srcRect/>
          <a:stretch>
            <a:fillRect/>
          </a:stretch>
        </p:blipFill>
        <p:spPr bwMode="auto">
          <a:xfrm>
            <a:off x="8345488" y="2197100"/>
            <a:ext cx="582612" cy="571500"/>
          </a:xfrm>
          <a:prstGeom prst="rect">
            <a:avLst/>
          </a:prstGeom>
          <a:noFill/>
          <a:ln w="9525">
            <a:noFill/>
            <a:miter lim="800000"/>
            <a:headEnd/>
            <a:tailEnd/>
          </a:ln>
        </p:spPr>
      </p:pic>
      <p:pic>
        <p:nvPicPr>
          <p:cNvPr id="47139" name="Picture 45"/>
          <p:cNvPicPr>
            <a:picLocks noChangeAspect="1" noChangeArrowheads="1"/>
          </p:cNvPicPr>
          <p:nvPr/>
        </p:nvPicPr>
        <p:blipFill>
          <a:blip r:embed="rId5"/>
          <a:srcRect/>
          <a:stretch>
            <a:fillRect/>
          </a:stretch>
        </p:blipFill>
        <p:spPr bwMode="auto">
          <a:xfrm>
            <a:off x="8497888" y="2349500"/>
            <a:ext cx="582612" cy="571500"/>
          </a:xfrm>
          <a:prstGeom prst="rect">
            <a:avLst/>
          </a:prstGeom>
          <a:noFill/>
          <a:ln w="9525">
            <a:noFill/>
            <a:miter lim="800000"/>
            <a:headEnd/>
            <a:tailEnd/>
          </a:ln>
        </p:spPr>
      </p:pic>
      <p:pic>
        <p:nvPicPr>
          <p:cNvPr id="47140" name="Picture 46" descr="MCj04325650000[1]"/>
          <p:cNvPicPr>
            <a:picLocks noChangeAspect="1" noChangeArrowheads="1"/>
          </p:cNvPicPr>
          <p:nvPr/>
        </p:nvPicPr>
        <p:blipFill>
          <a:blip r:embed="rId6"/>
          <a:srcRect/>
          <a:stretch>
            <a:fillRect/>
          </a:stretch>
        </p:blipFill>
        <p:spPr bwMode="auto">
          <a:xfrm>
            <a:off x="3398838" y="3135313"/>
            <a:ext cx="474662" cy="474662"/>
          </a:xfrm>
          <a:prstGeom prst="rect">
            <a:avLst/>
          </a:prstGeom>
          <a:noFill/>
          <a:ln w="9525">
            <a:noFill/>
            <a:miter lim="800000"/>
            <a:headEnd/>
            <a:tailEnd/>
          </a:ln>
        </p:spPr>
      </p:pic>
      <p:sp>
        <p:nvSpPr>
          <p:cNvPr id="47141" name="Line 47"/>
          <p:cNvSpPr>
            <a:spLocks noChangeShapeType="1"/>
          </p:cNvSpPr>
          <p:nvPr/>
        </p:nvSpPr>
        <p:spPr bwMode="auto">
          <a:xfrm flipV="1">
            <a:off x="3727450" y="2363788"/>
            <a:ext cx="1463675" cy="776287"/>
          </a:xfrm>
          <a:prstGeom prst="line">
            <a:avLst/>
          </a:prstGeom>
          <a:noFill/>
          <a:ln w="19080">
            <a:solidFill>
              <a:srgbClr val="333399"/>
            </a:solidFill>
            <a:round/>
            <a:headEnd/>
            <a:tailEnd type="triangle" w="med" len="med"/>
          </a:ln>
        </p:spPr>
        <p:txBody>
          <a:bodyPr/>
          <a:lstStyle/>
          <a:p>
            <a:endParaRPr lang="en-US"/>
          </a:p>
        </p:txBody>
      </p:sp>
      <p:sp>
        <p:nvSpPr>
          <p:cNvPr id="47142" name="AutoShape 48"/>
          <p:cNvSpPr>
            <a:spLocks noChangeArrowheads="1"/>
          </p:cNvSpPr>
          <p:nvPr/>
        </p:nvSpPr>
        <p:spPr bwMode="auto">
          <a:xfrm>
            <a:off x="4117975" y="2914650"/>
            <a:ext cx="671513"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 </a:t>
            </a:r>
            <a:r>
              <a:rPr lang="en-GB" sz="1000">
                <a:latin typeface="Times New Roman" pitchFamily="18" charset="0"/>
                <a:ea typeface="SimSun" charset="-122"/>
              </a:rPr>
              <a:t>/</a:t>
            </a:r>
            <a:r>
              <a:rPr lang="en-GB" sz="1000">
                <a:solidFill>
                  <a:srgbClr val="CC0000"/>
                </a:solidFill>
                <a:latin typeface="Times New Roman" pitchFamily="18" charset="0"/>
                <a:ea typeface="SimSun" charset="-122"/>
              </a:rPr>
              <a:t>https</a:t>
            </a:r>
          </a:p>
        </p:txBody>
      </p:sp>
      <p:pic>
        <p:nvPicPr>
          <p:cNvPr id="47143" name="Picture 49"/>
          <p:cNvPicPr>
            <a:picLocks noChangeAspect="1" noChangeArrowheads="1"/>
          </p:cNvPicPr>
          <p:nvPr/>
        </p:nvPicPr>
        <p:blipFill>
          <a:blip r:embed="rId7"/>
          <a:srcRect/>
          <a:stretch>
            <a:fillRect/>
          </a:stretch>
        </p:blipFill>
        <p:spPr bwMode="auto">
          <a:xfrm>
            <a:off x="3497263" y="3240088"/>
            <a:ext cx="174625" cy="142875"/>
          </a:xfrm>
          <a:prstGeom prst="rect">
            <a:avLst/>
          </a:prstGeom>
          <a:noFill/>
          <a:ln w="9525">
            <a:noFill/>
            <a:miter lim="800000"/>
            <a:headEnd/>
            <a:tailEnd/>
          </a:ln>
        </p:spPr>
      </p:pic>
      <p:sp>
        <p:nvSpPr>
          <p:cNvPr id="47144" name="AutoShape 50"/>
          <p:cNvSpPr>
            <a:spLocks noChangeArrowheads="1"/>
          </p:cNvSpPr>
          <p:nvPr/>
        </p:nvSpPr>
        <p:spPr bwMode="auto">
          <a:xfrm>
            <a:off x="6651625" y="4237038"/>
            <a:ext cx="612775" cy="217487"/>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sp>
        <p:nvSpPr>
          <p:cNvPr id="47145" name="AutoShape 51"/>
          <p:cNvSpPr>
            <a:spLocks noChangeArrowheads="1"/>
          </p:cNvSpPr>
          <p:nvPr/>
        </p:nvSpPr>
        <p:spPr bwMode="auto">
          <a:xfrm>
            <a:off x="5160963" y="2913063"/>
            <a:ext cx="612775" cy="217487"/>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sp>
        <p:nvSpPr>
          <p:cNvPr id="47146" name="AutoShape 52"/>
          <p:cNvSpPr>
            <a:spLocks noChangeArrowheads="1"/>
          </p:cNvSpPr>
          <p:nvPr/>
        </p:nvSpPr>
        <p:spPr bwMode="auto">
          <a:xfrm>
            <a:off x="2122488" y="2989263"/>
            <a:ext cx="612775" cy="217487"/>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grpSp>
        <p:nvGrpSpPr>
          <p:cNvPr id="47147" name="Group 53"/>
          <p:cNvGrpSpPr>
            <a:grpSpLocks/>
          </p:cNvGrpSpPr>
          <p:nvPr/>
        </p:nvGrpSpPr>
        <p:grpSpPr bwMode="auto">
          <a:xfrm>
            <a:off x="8116888" y="2959100"/>
            <a:ext cx="533400" cy="554038"/>
            <a:chOff x="5113" y="1864"/>
            <a:chExt cx="336" cy="349"/>
          </a:xfrm>
        </p:grpSpPr>
        <p:sp>
          <p:nvSpPr>
            <p:cNvPr id="47195" name="Rectangle 54"/>
            <p:cNvSpPr>
              <a:spLocks noChangeArrowheads="1"/>
            </p:cNvSpPr>
            <p:nvPr/>
          </p:nvSpPr>
          <p:spPr bwMode="auto">
            <a:xfrm>
              <a:off x="5113" y="1864"/>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7196" name="Picture 55"/>
            <p:cNvPicPr>
              <a:picLocks noChangeAspect="1" noChangeArrowheads="1"/>
            </p:cNvPicPr>
            <p:nvPr/>
          </p:nvPicPr>
          <p:blipFill>
            <a:blip r:embed="rId8"/>
            <a:srcRect/>
            <a:stretch>
              <a:fillRect/>
            </a:stretch>
          </p:blipFill>
          <p:spPr bwMode="auto">
            <a:xfrm>
              <a:off x="5135" y="1864"/>
              <a:ext cx="290" cy="347"/>
            </a:xfrm>
            <a:prstGeom prst="rect">
              <a:avLst/>
            </a:prstGeom>
            <a:noFill/>
            <a:ln w="9525">
              <a:noFill/>
              <a:miter lim="800000"/>
              <a:headEnd/>
              <a:tailEnd/>
            </a:ln>
          </p:spPr>
        </p:pic>
        <p:pic>
          <p:nvPicPr>
            <p:cNvPr id="47197" name="Picture 56"/>
            <p:cNvPicPr>
              <a:picLocks noChangeAspect="1" noChangeArrowheads="1"/>
            </p:cNvPicPr>
            <p:nvPr/>
          </p:nvPicPr>
          <p:blipFill>
            <a:blip r:embed="rId8"/>
            <a:srcRect/>
            <a:stretch>
              <a:fillRect/>
            </a:stretch>
          </p:blipFill>
          <p:spPr bwMode="auto">
            <a:xfrm>
              <a:off x="5135" y="1864"/>
              <a:ext cx="290" cy="347"/>
            </a:xfrm>
            <a:prstGeom prst="rect">
              <a:avLst/>
            </a:prstGeom>
            <a:noFill/>
            <a:ln w="9525">
              <a:noFill/>
              <a:miter lim="800000"/>
              <a:headEnd/>
              <a:tailEnd/>
            </a:ln>
          </p:spPr>
        </p:pic>
        <p:pic>
          <p:nvPicPr>
            <p:cNvPr id="47198" name="Picture 57"/>
            <p:cNvPicPr>
              <a:picLocks noChangeAspect="1" noChangeArrowheads="1"/>
            </p:cNvPicPr>
            <p:nvPr/>
          </p:nvPicPr>
          <p:blipFill>
            <a:blip r:embed="rId9"/>
            <a:srcRect/>
            <a:stretch>
              <a:fillRect/>
            </a:stretch>
          </p:blipFill>
          <p:spPr bwMode="auto">
            <a:xfrm>
              <a:off x="5159" y="1903"/>
              <a:ext cx="244" cy="200"/>
            </a:xfrm>
            <a:prstGeom prst="rect">
              <a:avLst/>
            </a:prstGeom>
            <a:noFill/>
            <a:ln w="9525">
              <a:noFill/>
              <a:miter lim="800000"/>
              <a:headEnd/>
              <a:tailEnd/>
            </a:ln>
          </p:spPr>
        </p:pic>
      </p:grpSp>
      <p:grpSp>
        <p:nvGrpSpPr>
          <p:cNvPr id="47148" name="Group 58"/>
          <p:cNvGrpSpPr>
            <a:grpSpLocks/>
          </p:cNvGrpSpPr>
          <p:nvPr/>
        </p:nvGrpSpPr>
        <p:grpSpPr bwMode="auto">
          <a:xfrm>
            <a:off x="8332788" y="3175000"/>
            <a:ext cx="533400" cy="554038"/>
            <a:chOff x="5249" y="2000"/>
            <a:chExt cx="336" cy="349"/>
          </a:xfrm>
        </p:grpSpPr>
        <p:sp>
          <p:nvSpPr>
            <p:cNvPr id="47191" name="Rectangle 59"/>
            <p:cNvSpPr>
              <a:spLocks noChangeArrowheads="1"/>
            </p:cNvSpPr>
            <p:nvPr/>
          </p:nvSpPr>
          <p:spPr bwMode="auto">
            <a:xfrm>
              <a:off x="5249" y="2000"/>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7192" name="Picture 60"/>
            <p:cNvPicPr>
              <a:picLocks noChangeAspect="1" noChangeArrowheads="1"/>
            </p:cNvPicPr>
            <p:nvPr/>
          </p:nvPicPr>
          <p:blipFill>
            <a:blip r:embed="rId8"/>
            <a:srcRect/>
            <a:stretch>
              <a:fillRect/>
            </a:stretch>
          </p:blipFill>
          <p:spPr bwMode="auto">
            <a:xfrm>
              <a:off x="5271" y="2000"/>
              <a:ext cx="290" cy="347"/>
            </a:xfrm>
            <a:prstGeom prst="rect">
              <a:avLst/>
            </a:prstGeom>
            <a:noFill/>
            <a:ln w="9525">
              <a:noFill/>
              <a:miter lim="800000"/>
              <a:headEnd/>
              <a:tailEnd/>
            </a:ln>
          </p:spPr>
        </p:pic>
        <p:pic>
          <p:nvPicPr>
            <p:cNvPr id="47193" name="Picture 61"/>
            <p:cNvPicPr>
              <a:picLocks noChangeAspect="1" noChangeArrowheads="1"/>
            </p:cNvPicPr>
            <p:nvPr/>
          </p:nvPicPr>
          <p:blipFill>
            <a:blip r:embed="rId8"/>
            <a:srcRect/>
            <a:stretch>
              <a:fillRect/>
            </a:stretch>
          </p:blipFill>
          <p:spPr bwMode="auto">
            <a:xfrm>
              <a:off x="5271" y="2000"/>
              <a:ext cx="290" cy="347"/>
            </a:xfrm>
            <a:prstGeom prst="rect">
              <a:avLst/>
            </a:prstGeom>
            <a:noFill/>
            <a:ln w="9525">
              <a:noFill/>
              <a:miter lim="800000"/>
              <a:headEnd/>
              <a:tailEnd/>
            </a:ln>
          </p:spPr>
        </p:pic>
        <p:pic>
          <p:nvPicPr>
            <p:cNvPr id="47194" name="Picture 62"/>
            <p:cNvPicPr>
              <a:picLocks noChangeAspect="1" noChangeArrowheads="1"/>
            </p:cNvPicPr>
            <p:nvPr/>
          </p:nvPicPr>
          <p:blipFill>
            <a:blip r:embed="rId9"/>
            <a:srcRect/>
            <a:stretch>
              <a:fillRect/>
            </a:stretch>
          </p:blipFill>
          <p:spPr bwMode="auto">
            <a:xfrm>
              <a:off x="5295" y="2039"/>
              <a:ext cx="244" cy="200"/>
            </a:xfrm>
            <a:prstGeom prst="rect">
              <a:avLst/>
            </a:prstGeom>
            <a:noFill/>
            <a:ln w="9525">
              <a:noFill/>
              <a:miter lim="800000"/>
              <a:headEnd/>
              <a:tailEnd/>
            </a:ln>
          </p:spPr>
        </p:pic>
      </p:grpSp>
      <p:grpSp>
        <p:nvGrpSpPr>
          <p:cNvPr id="47149" name="Group 63"/>
          <p:cNvGrpSpPr>
            <a:grpSpLocks/>
          </p:cNvGrpSpPr>
          <p:nvPr/>
        </p:nvGrpSpPr>
        <p:grpSpPr bwMode="auto">
          <a:xfrm>
            <a:off x="1014413" y="1503363"/>
            <a:ext cx="533400" cy="554037"/>
            <a:chOff x="639" y="947"/>
            <a:chExt cx="336" cy="349"/>
          </a:xfrm>
        </p:grpSpPr>
        <p:sp>
          <p:nvSpPr>
            <p:cNvPr id="47187" name="Rectangle 64"/>
            <p:cNvSpPr>
              <a:spLocks noChangeArrowheads="1"/>
            </p:cNvSpPr>
            <p:nvPr/>
          </p:nvSpPr>
          <p:spPr bwMode="auto">
            <a:xfrm>
              <a:off x="639" y="947"/>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7188" name="Picture 65"/>
            <p:cNvPicPr>
              <a:picLocks noChangeAspect="1" noChangeArrowheads="1"/>
            </p:cNvPicPr>
            <p:nvPr/>
          </p:nvPicPr>
          <p:blipFill>
            <a:blip r:embed="rId8"/>
            <a:srcRect/>
            <a:stretch>
              <a:fillRect/>
            </a:stretch>
          </p:blipFill>
          <p:spPr bwMode="auto">
            <a:xfrm>
              <a:off x="661" y="947"/>
              <a:ext cx="290" cy="347"/>
            </a:xfrm>
            <a:prstGeom prst="rect">
              <a:avLst/>
            </a:prstGeom>
            <a:noFill/>
            <a:ln w="9525">
              <a:noFill/>
              <a:miter lim="800000"/>
              <a:headEnd/>
              <a:tailEnd/>
            </a:ln>
          </p:spPr>
        </p:pic>
        <p:pic>
          <p:nvPicPr>
            <p:cNvPr id="47189" name="Picture 66"/>
            <p:cNvPicPr>
              <a:picLocks noChangeAspect="1" noChangeArrowheads="1"/>
            </p:cNvPicPr>
            <p:nvPr/>
          </p:nvPicPr>
          <p:blipFill>
            <a:blip r:embed="rId8"/>
            <a:srcRect/>
            <a:stretch>
              <a:fillRect/>
            </a:stretch>
          </p:blipFill>
          <p:spPr bwMode="auto">
            <a:xfrm>
              <a:off x="661" y="947"/>
              <a:ext cx="290" cy="347"/>
            </a:xfrm>
            <a:prstGeom prst="rect">
              <a:avLst/>
            </a:prstGeom>
            <a:noFill/>
            <a:ln w="9525">
              <a:noFill/>
              <a:miter lim="800000"/>
              <a:headEnd/>
              <a:tailEnd/>
            </a:ln>
          </p:spPr>
        </p:pic>
        <p:pic>
          <p:nvPicPr>
            <p:cNvPr id="47190" name="Picture 67"/>
            <p:cNvPicPr>
              <a:picLocks noChangeAspect="1" noChangeArrowheads="1"/>
            </p:cNvPicPr>
            <p:nvPr/>
          </p:nvPicPr>
          <p:blipFill>
            <a:blip r:embed="rId9"/>
            <a:srcRect/>
            <a:stretch>
              <a:fillRect/>
            </a:stretch>
          </p:blipFill>
          <p:spPr bwMode="auto">
            <a:xfrm>
              <a:off x="685" y="986"/>
              <a:ext cx="244" cy="200"/>
            </a:xfrm>
            <a:prstGeom prst="rect">
              <a:avLst/>
            </a:prstGeom>
            <a:noFill/>
            <a:ln w="9525">
              <a:noFill/>
              <a:miter lim="800000"/>
              <a:headEnd/>
              <a:tailEnd/>
            </a:ln>
          </p:spPr>
        </p:pic>
      </p:grpSp>
      <p:grpSp>
        <p:nvGrpSpPr>
          <p:cNvPr id="47150" name="Group 68"/>
          <p:cNvGrpSpPr>
            <a:grpSpLocks/>
          </p:cNvGrpSpPr>
          <p:nvPr/>
        </p:nvGrpSpPr>
        <p:grpSpPr bwMode="auto">
          <a:xfrm>
            <a:off x="8593138" y="3338513"/>
            <a:ext cx="438150" cy="523875"/>
            <a:chOff x="5413" y="2103"/>
            <a:chExt cx="276" cy="330"/>
          </a:xfrm>
        </p:grpSpPr>
        <p:pic>
          <p:nvPicPr>
            <p:cNvPr id="47183" name="Picture 69"/>
            <p:cNvPicPr>
              <a:picLocks noChangeAspect="1" noChangeArrowheads="1"/>
            </p:cNvPicPr>
            <p:nvPr/>
          </p:nvPicPr>
          <p:blipFill>
            <a:blip r:embed="rId10"/>
            <a:srcRect/>
            <a:stretch>
              <a:fillRect/>
            </a:stretch>
          </p:blipFill>
          <p:spPr bwMode="auto">
            <a:xfrm>
              <a:off x="5413" y="2103"/>
              <a:ext cx="277" cy="331"/>
            </a:xfrm>
            <a:prstGeom prst="rect">
              <a:avLst/>
            </a:prstGeom>
            <a:noFill/>
            <a:ln w="9525">
              <a:noFill/>
              <a:miter lim="800000"/>
              <a:headEnd/>
              <a:tailEnd/>
            </a:ln>
          </p:spPr>
        </p:pic>
        <p:grpSp>
          <p:nvGrpSpPr>
            <p:cNvPr id="47184" name="Group 70"/>
            <p:cNvGrpSpPr>
              <a:grpSpLocks/>
            </p:cNvGrpSpPr>
            <p:nvPr/>
          </p:nvGrpSpPr>
          <p:grpSpPr bwMode="auto">
            <a:xfrm>
              <a:off x="5439" y="2132"/>
              <a:ext cx="224" cy="203"/>
              <a:chOff x="5439" y="2132"/>
              <a:chExt cx="224" cy="203"/>
            </a:xfrm>
          </p:grpSpPr>
          <p:pic>
            <p:nvPicPr>
              <p:cNvPr id="47185" name="Picture 71"/>
              <p:cNvPicPr>
                <a:picLocks noChangeAspect="1" noChangeArrowheads="1"/>
              </p:cNvPicPr>
              <p:nvPr/>
            </p:nvPicPr>
            <p:blipFill>
              <a:blip r:embed="rId11"/>
              <a:srcRect/>
              <a:stretch>
                <a:fillRect/>
              </a:stretch>
            </p:blipFill>
            <p:spPr bwMode="auto">
              <a:xfrm>
                <a:off x="5439" y="2132"/>
                <a:ext cx="225" cy="204"/>
              </a:xfrm>
              <a:prstGeom prst="rect">
                <a:avLst/>
              </a:prstGeom>
              <a:noFill/>
              <a:ln w="9525">
                <a:noFill/>
                <a:miter lim="800000"/>
                <a:headEnd/>
                <a:tailEnd/>
              </a:ln>
            </p:spPr>
          </p:pic>
          <p:pic>
            <p:nvPicPr>
              <p:cNvPr id="47186" name="Picture 72"/>
              <p:cNvPicPr>
                <a:picLocks noChangeAspect="1" noChangeArrowheads="1"/>
              </p:cNvPicPr>
              <p:nvPr/>
            </p:nvPicPr>
            <p:blipFill>
              <a:blip r:embed="rId12"/>
              <a:srcRect/>
              <a:stretch>
                <a:fillRect/>
              </a:stretch>
            </p:blipFill>
            <p:spPr bwMode="auto">
              <a:xfrm>
                <a:off x="5531" y="2185"/>
                <a:ext cx="122" cy="101"/>
              </a:xfrm>
              <a:prstGeom prst="rect">
                <a:avLst/>
              </a:prstGeom>
              <a:noFill/>
              <a:ln w="9525">
                <a:noFill/>
                <a:miter lim="800000"/>
                <a:headEnd/>
                <a:tailEnd/>
              </a:ln>
            </p:spPr>
          </p:pic>
        </p:grpSp>
      </p:grpSp>
      <p:grpSp>
        <p:nvGrpSpPr>
          <p:cNvPr id="47151" name="Group 73"/>
          <p:cNvGrpSpPr>
            <a:grpSpLocks/>
          </p:cNvGrpSpPr>
          <p:nvPr/>
        </p:nvGrpSpPr>
        <p:grpSpPr bwMode="auto">
          <a:xfrm>
            <a:off x="1033463" y="2992438"/>
            <a:ext cx="438150" cy="523875"/>
            <a:chOff x="651" y="1885"/>
            <a:chExt cx="276" cy="330"/>
          </a:xfrm>
        </p:grpSpPr>
        <p:pic>
          <p:nvPicPr>
            <p:cNvPr id="47179" name="Picture 74"/>
            <p:cNvPicPr>
              <a:picLocks noChangeAspect="1" noChangeArrowheads="1"/>
            </p:cNvPicPr>
            <p:nvPr/>
          </p:nvPicPr>
          <p:blipFill>
            <a:blip r:embed="rId10"/>
            <a:srcRect/>
            <a:stretch>
              <a:fillRect/>
            </a:stretch>
          </p:blipFill>
          <p:spPr bwMode="auto">
            <a:xfrm>
              <a:off x="651" y="1885"/>
              <a:ext cx="277" cy="331"/>
            </a:xfrm>
            <a:prstGeom prst="rect">
              <a:avLst/>
            </a:prstGeom>
            <a:noFill/>
            <a:ln w="9525">
              <a:noFill/>
              <a:miter lim="800000"/>
              <a:headEnd/>
              <a:tailEnd/>
            </a:ln>
          </p:spPr>
        </p:pic>
        <p:grpSp>
          <p:nvGrpSpPr>
            <p:cNvPr id="47180" name="Group 75"/>
            <p:cNvGrpSpPr>
              <a:grpSpLocks/>
            </p:cNvGrpSpPr>
            <p:nvPr/>
          </p:nvGrpSpPr>
          <p:grpSpPr bwMode="auto">
            <a:xfrm>
              <a:off x="677" y="1914"/>
              <a:ext cx="224" cy="203"/>
              <a:chOff x="677" y="1914"/>
              <a:chExt cx="224" cy="203"/>
            </a:xfrm>
          </p:grpSpPr>
          <p:pic>
            <p:nvPicPr>
              <p:cNvPr id="47181" name="Picture 76"/>
              <p:cNvPicPr>
                <a:picLocks noChangeAspect="1" noChangeArrowheads="1"/>
              </p:cNvPicPr>
              <p:nvPr/>
            </p:nvPicPr>
            <p:blipFill>
              <a:blip r:embed="rId11"/>
              <a:srcRect/>
              <a:stretch>
                <a:fillRect/>
              </a:stretch>
            </p:blipFill>
            <p:spPr bwMode="auto">
              <a:xfrm>
                <a:off x="677" y="1914"/>
                <a:ext cx="225" cy="204"/>
              </a:xfrm>
              <a:prstGeom prst="rect">
                <a:avLst/>
              </a:prstGeom>
              <a:noFill/>
              <a:ln w="9525">
                <a:noFill/>
                <a:miter lim="800000"/>
                <a:headEnd/>
                <a:tailEnd/>
              </a:ln>
            </p:spPr>
          </p:pic>
          <p:pic>
            <p:nvPicPr>
              <p:cNvPr id="47182" name="Picture 77"/>
              <p:cNvPicPr>
                <a:picLocks noChangeAspect="1" noChangeArrowheads="1"/>
              </p:cNvPicPr>
              <p:nvPr/>
            </p:nvPicPr>
            <p:blipFill>
              <a:blip r:embed="rId12"/>
              <a:srcRect/>
              <a:stretch>
                <a:fillRect/>
              </a:stretch>
            </p:blipFill>
            <p:spPr bwMode="auto">
              <a:xfrm>
                <a:off x="769" y="1967"/>
                <a:ext cx="122" cy="101"/>
              </a:xfrm>
              <a:prstGeom prst="rect">
                <a:avLst/>
              </a:prstGeom>
              <a:noFill/>
              <a:ln w="9525">
                <a:noFill/>
                <a:miter lim="800000"/>
                <a:headEnd/>
                <a:tailEnd/>
              </a:ln>
            </p:spPr>
          </p:pic>
        </p:grpSp>
      </p:grpSp>
      <p:sp>
        <p:nvSpPr>
          <p:cNvPr id="47152" name="AutoShape 78"/>
          <p:cNvSpPr>
            <a:spLocks noChangeArrowheads="1"/>
          </p:cNvSpPr>
          <p:nvPr/>
        </p:nvSpPr>
        <p:spPr bwMode="auto">
          <a:xfrm>
            <a:off x="3233738" y="4929188"/>
            <a:ext cx="1468437" cy="273050"/>
          </a:xfrm>
          <a:prstGeom prst="roundRect">
            <a:avLst>
              <a:gd name="adj" fmla="val 519"/>
            </a:avLst>
          </a:prstGeom>
          <a:noFill/>
          <a:ln w="9525">
            <a:noFill/>
            <a:round/>
            <a:headEnd/>
            <a:tailEnd/>
          </a:ln>
        </p:spPr>
        <p:txBody>
          <a:bodyPr wrap="none">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i="1" dirty="0">
                <a:solidFill>
                  <a:srgbClr val="FF1B00"/>
                </a:solidFill>
                <a:ea typeface="SimSun" charset="-122"/>
              </a:rPr>
              <a:t>Public</a:t>
            </a:r>
            <a:r>
              <a:rPr lang="en-GB" sz="1400" b="1" dirty="0">
                <a:solidFill>
                  <a:srgbClr val="FF1B00"/>
                </a:solidFill>
                <a:ea typeface="SimSun" charset="-122"/>
              </a:rPr>
              <a:t> Network</a:t>
            </a:r>
          </a:p>
        </p:txBody>
      </p:sp>
      <p:sp>
        <p:nvSpPr>
          <p:cNvPr id="47153" name="AutoShape 79"/>
          <p:cNvSpPr>
            <a:spLocks noChangeArrowheads="1"/>
          </p:cNvSpPr>
          <p:nvPr/>
        </p:nvSpPr>
        <p:spPr bwMode="auto">
          <a:xfrm>
            <a:off x="6354763" y="1416050"/>
            <a:ext cx="1384300" cy="1677988"/>
          </a:xfrm>
          <a:prstGeom prst="roundRect">
            <a:avLst>
              <a:gd name="adj" fmla="val 16667"/>
            </a:avLst>
          </a:prstGeom>
          <a:solidFill>
            <a:srgbClr val="00FF00">
              <a:alpha val="9804"/>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154" name="Line 86"/>
          <p:cNvSpPr>
            <a:spLocks noChangeShapeType="1"/>
          </p:cNvSpPr>
          <p:nvPr/>
        </p:nvSpPr>
        <p:spPr bwMode="auto">
          <a:xfrm flipH="1">
            <a:off x="7167563" y="1897063"/>
            <a:ext cx="509587" cy="9525"/>
          </a:xfrm>
          <a:prstGeom prst="line">
            <a:avLst/>
          </a:prstGeom>
          <a:noFill/>
          <a:ln w="19080">
            <a:solidFill>
              <a:srgbClr val="333399"/>
            </a:solidFill>
            <a:round/>
            <a:headEnd/>
            <a:tailEnd type="triangle" w="med" len="med"/>
          </a:ln>
        </p:spPr>
        <p:txBody>
          <a:bodyPr/>
          <a:lstStyle/>
          <a:p>
            <a:endParaRPr lang="en-US"/>
          </a:p>
        </p:txBody>
      </p:sp>
      <p:sp>
        <p:nvSpPr>
          <p:cNvPr id="47155" name="Line 88"/>
          <p:cNvSpPr>
            <a:spLocks noChangeShapeType="1"/>
          </p:cNvSpPr>
          <p:nvPr/>
        </p:nvSpPr>
        <p:spPr bwMode="auto">
          <a:xfrm>
            <a:off x="6996113" y="1716088"/>
            <a:ext cx="142875" cy="76200"/>
          </a:xfrm>
          <a:prstGeom prst="line">
            <a:avLst/>
          </a:prstGeom>
          <a:noFill/>
          <a:ln w="12600">
            <a:solidFill>
              <a:srgbClr val="000000"/>
            </a:solidFill>
            <a:round/>
            <a:headEnd/>
            <a:tailEnd type="triangle" w="med" len="med"/>
          </a:ln>
        </p:spPr>
        <p:txBody>
          <a:bodyPr/>
          <a:lstStyle/>
          <a:p>
            <a:endParaRPr lang="en-US"/>
          </a:p>
        </p:txBody>
      </p:sp>
      <p:sp>
        <p:nvSpPr>
          <p:cNvPr id="47156" name="AutoShape 94"/>
          <p:cNvSpPr>
            <a:spLocks noChangeArrowheads="1"/>
          </p:cNvSpPr>
          <p:nvPr/>
        </p:nvSpPr>
        <p:spPr bwMode="auto">
          <a:xfrm>
            <a:off x="3570288" y="2001838"/>
            <a:ext cx="671512"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a:solidFill>
                  <a:srgbClr val="120C80"/>
                </a:solidFill>
                <a:latin typeface="Times New Roman" pitchFamily="18" charset="0"/>
                <a:ea typeface="SimSun" charset="-122"/>
              </a:rPr>
              <a:t>http </a:t>
            </a:r>
            <a:r>
              <a:rPr lang="en-GB" sz="1000" dirty="0">
                <a:latin typeface="Times New Roman" pitchFamily="18" charset="0"/>
                <a:ea typeface="SimSun" charset="-122"/>
              </a:rPr>
              <a:t>/</a:t>
            </a:r>
            <a:r>
              <a:rPr lang="en-GB" sz="1000" dirty="0">
                <a:solidFill>
                  <a:srgbClr val="CC0000"/>
                </a:solidFill>
                <a:latin typeface="Times New Roman" pitchFamily="18" charset="0"/>
                <a:ea typeface="SimSun" charset="-122"/>
              </a:rPr>
              <a:t>https</a:t>
            </a:r>
          </a:p>
        </p:txBody>
      </p:sp>
      <p:sp>
        <p:nvSpPr>
          <p:cNvPr id="47157" name="AutoShape 95"/>
          <p:cNvSpPr>
            <a:spLocks noChangeArrowheads="1"/>
          </p:cNvSpPr>
          <p:nvPr/>
        </p:nvSpPr>
        <p:spPr bwMode="auto">
          <a:xfrm>
            <a:off x="1481138" y="2136775"/>
            <a:ext cx="671512"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 </a:t>
            </a:r>
            <a:r>
              <a:rPr lang="en-GB" sz="1000">
                <a:latin typeface="Times New Roman" pitchFamily="18" charset="0"/>
                <a:ea typeface="SimSun" charset="-122"/>
              </a:rPr>
              <a:t>/</a:t>
            </a:r>
            <a:r>
              <a:rPr lang="en-GB" sz="1000">
                <a:solidFill>
                  <a:srgbClr val="CC0000"/>
                </a:solidFill>
                <a:latin typeface="Times New Roman" pitchFamily="18" charset="0"/>
                <a:ea typeface="SimSun" charset="-122"/>
              </a:rPr>
              <a:t>https</a:t>
            </a:r>
          </a:p>
        </p:txBody>
      </p:sp>
      <p:sp>
        <p:nvSpPr>
          <p:cNvPr id="47158" name="AutoShape 96"/>
          <p:cNvSpPr>
            <a:spLocks noChangeArrowheads="1"/>
          </p:cNvSpPr>
          <p:nvPr/>
        </p:nvSpPr>
        <p:spPr bwMode="auto">
          <a:xfrm>
            <a:off x="1677988" y="1560513"/>
            <a:ext cx="671512"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 </a:t>
            </a:r>
            <a:r>
              <a:rPr lang="en-GB" sz="1000">
                <a:latin typeface="Times New Roman" pitchFamily="18" charset="0"/>
                <a:ea typeface="SimSun" charset="-122"/>
              </a:rPr>
              <a:t>/</a:t>
            </a:r>
            <a:r>
              <a:rPr lang="en-GB" sz="1000">
                <a:solidFill>
                  <a:srgbClr val="CC0000"/>
                </a:solidFill>
                <a:latin typeface="Times New Roman" pitchFamily="18" charset="0"/>
                <a:ea typeface="SimSun" charset="-122"/>
              </a:rPr>
              <a:t>https</a:t>
            </a:r>
          </a:p>
        </p:txBody>
      </p:sp>
      <p:sp>
        <p:nvSpPr>
          <p:cNvPr id="47159" name="AutoShape 97"/>
          <p:cNvSpPr>
            <a:spLocks noChangeArrowheads="1"/>
          </p:cNvSpPr>
          <p:nvPr/>
        </p:nvSpPr>
        <p:spPr bwMode="auto">
          <a:xfrm>
            <a:off x="1447800" y="3125788"/>
            <a:ext cx="671513"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 </a:t>
            </a:r>
            <a:r>
              <a:rPr lang="en-GB" sz="1000">
                <a:latin typeface="Times New Roman" pitchFamily="18" charset="0"/>
                <a:ea typeface="SimSun" charset="-122"/>
              </a:rPr>
              <a:t>/</a:t>
            </a:r>
            <a:r>
              <a:rPr lang="en-GB" sz="1000">
                <a:solidFill>
                  <a:srgbClr val="CC0000"/>
                </a:solidFill>
                <a:latin typeface="Times New Roman" pitchFamily="18" charset="0"/>
                <a:ea typeface="SimSun" charset="-122"/>
              </a:rPr>
              <a:t>https</a:t>
            </a:r>
          </a:p>
        </p:txBody>
      </p:sp>
      <p:sp>
        <p:nvSpPr>
          <p:cNvPr id="47160" name="AutoShape 98"/>
          <p:cNvSpPr>
            <a:spLocks noChangeArrowheads="1"/>
          </p:cNvSpPr>
          <p:nvPr/>
        </p:nvSpPr>
        <p:spPr bwMode="auto">
          <a:xfrm>
            <a:off x="5635625" y="2019300"/>
            <a:ext cx="327025"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120C80"/>
                </a:solidFill>
                <a:latin typeface="Times New Roman" pitchFamily="18" charset="0"/>
                <a:ea typeface="SimSun" charset="-122"/>
              </a:rPr>
              <a:t>http</a:t>
            </a:r>
          </a:p>
        </p:txBody>
      </p:sp>
      <p:sp>
        <p:nvSpPr>
          <p:cNvPr id="47161" name="Text Box 99"/>
          <p:cNvSpPr txBox="1">
            <a:spLocks noChangeArrowheads="1"/>
          </p:cNvSpPr>
          <p:nvPr/>
        </p:nvSpPr>
        <p:spPr bwMode="auto">
          <a:xfrm>
            <a:off x="768350" y="141288"/>
            <a:ext cx="8229600" cy="450850"/>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rPr>
              <a:t>Multi Site Public network infrastructure</a:t>
            </a:r>
          </a:p>
        </p:txBody>
      </p:sp>
      <p:sp>
        <p:nvSpPr>
          <p:cNvPr id="47162" name="Line 34"/>
          <p:cNvSpPr>
            <a:spLocks noChangeShapeType="1"/>
          </p:cNvSpPr>
          <p:nvPr/>
        </p:nvSpPr>
        <p:spPr bwMode="auto">
          <a:xfrm flipH="1">
            <a:off x="7167563" y="1897063"/>
            <a:ext cx="509587" cy="9525"/>
          </a:xfrm>
          <a:prstGeom prst="line">
            <a:avLst/>
          </a:prstGeom>
          <a:noFill/>
          <a:ln w="19080">
            <a:solidFill>
              <a:srgbClr val="333399"/>
            </a:solidFill>
            <a:round/>
            <a:headEnd/>
            <a:tailEnd type="triangle" w="med" len="med"/>
          </a:ln>
        </p:spPr>
        <p:txBody>
          <a:bodyPr/>
          <a:lstStyle/>
          <a:p>
            <a:endParaRPr lang="en-US"/>
          </a:p>
        </p:txBody>
      </p:sp>
      <p:sp>
        <p:nvSpPr>
          <p:cNvPr id="47163" name="Line 37"/>
          <p:cNvSpPr>
            <a:spLocks noChangeShapeType="1"/>
          </p:cNvSpPr>
          <p:nvPr/>
        </p:nvSpPr>
        <p:spPr bwMode="auto">
          <a:xfrm flipH="1">
            <a:off x="7651750" y="1906588"/>
            <a:ext cx="14288" cy="1544637"/>
          </a:xfrm>
          <a:prstGeom prst="line">
            <a:avLst/>
          </a:prstGeom>
          <a:noFill/>
          <a:ln w="19080">
            <a:solidFill>
              <a:srgbClr val="333399"/>
            </a:solidFill>
            <a:round/>
            <a:headEnd/>
            <a:tailEnd/>
          </a:ln>
        </p:spPr>
        <p:txBody>
          <a:bodyPr/>
          <a:lstStyle/>
          <a:p>
            <a:endParaRPr lang="en-US"/>
          </a:p>
        </p:txBody>
      </p:sp>
      <p:sp>
        <p:nvSpPr>
          <p:cNvPr id="47164" name="Line 19"/>
          <p:cNvSpPr>
            <a:spLocks noChangeShapeType="1"/>
          </p:cNvSpPr>
          <p:nvPr/>
        </p:nvSpPr>
        <p:spPr bwMode="auto">
          <a:xfrm>
            <a:off x="7177088" y="1654175"/>
            <a:ext cx="142875" cy="76200"/>
          </a:xfrm>
          <a:prstGeom prst="line">
            <a:avLst/>
          </a:prstGeom>
          <a:noFill/>
          <a:ln w="12700">
            <a:solidFill>
              <a:schemeClr val="tx1"/>
            </a:solidFill>
            <a:round/>
            <a:headEnd/>
            <a:tailEnd type="triangle" w="med" len="med"/>
          </a:ln>
        </p:spPr>
        <p:txBody>
          <a:bodyPr rIns="36576" anchor="ctr"/>
          <a:lstStyle/>
          <a:p>
            <a:endParaRPr lang="en-US"/>
          </a:p>
        </p:txBody>
      </p:sp>
      <p:pic>
        <p:nvPicPr>
          <p:cNvPr id="47165" name="Picture 45"/>
          <p:cNvPicPr>
            <a:picLocks noChangeAspect="1" noChangeArrowheads="1"/>
          </p:cNvPicPr>
          <p:nvPr/>
        </p:nvPicPr>
        <p:blipFill>
          <a:blip r:embed="rId13"/>
          <a:srcRect/>
          <a:stretch>
            <a:fillRect/>
          </a:stretch>
        </p:blipFill>
        <p:spPr bwMode="auto">
          <a:xfrm>
            <a:off x="6546850" y="1447800"/>
            <a:ext cx="423863" cy="577850"/>
          </a:xfrm>
          <a:prstGeom prst="rect">
            <a:avLst/>
          </a:prstGeom>
          <a:noFill/>
          <a:ln w="28440">
            <a:noFill/>
            <a:miter lim="800000"/>
            <a:headEnd/>
            <a:tailEnd/>
          </a:ln>
        </p:spPr>
      </p:pic>
      <p:pic>
        <p:nvPicPr>
          <p:cNvPr id="47166" name="Picture 46"/>
          <p:cNvPicPr>
            <a:picLocks noChangeAspect="1" noChangeArrowheads="1"/>
          </p:cNvPicPr>
          <p:nvPr/>
        </p:nvPicPr>
        <p:blipFill>
          <a:blip r:embed="rId14"/>
          <a:srcRect/>
          <a:stretch>
            <a:fillRect/>
          </a:stretch>
        </p:blipFill>
        <p:spPr bwMode="auto">
          <a:xfrm>
            <a:off x="7131050" y="1438275"/>
            <a:ext cx="434975" cy="593725"/>
          </a:xfrm>
          <a:prstGeom prst="rect">
            <a:avLst/>
          </a:prstGeom>
          <a:noFill/>
          <a:ln w="28440">
            <a:noFill/>
            <a:miter lim="800000"/>
            <a:headEnd/>
            <a:tailEnd/>
          </a:ln>
        </p:spPr>
      </p:pic>
      <p:pic>
        <p:nvPicPr>
          <p:cNvPr id="47167" name="Picture 47"/>
          <p:cNvPicPr>
            <a:picLocks noChangeAspect="1" noChangeArrowheads="1"/>
          </p:cNvPicPr>
          <p:nvPr/>
        </p:nvPicPr>
        <p:blipFill>
          <a:blip r:embed="rId15"/>
          <a:srcRect/>
          <a:stretch>
            <a:fillRect/>
          </a:stretch>
        </p:blipFill>
        <p:spPr bwMode="auto">
          <a:xfrm>
            <a:off x="6591300" y="2193925"/>
            <a:ext cx="425450" cy="612775"/>
          </a:xfrm>
          <a:prstGeom prst="rect">
            <a:avLst/>
          </a:prstGeom>
          <a:noFill/>
          <a:ln w="28440">
            <a:noFill/>
            <a:miter lim="800000"/>
            <a:headEnd/>
            <a:tailEnd/>
          </a:ln>
        </p:spPr>
      </p:pic>
      <p:pic>
        <p:nvPicPr>
          <p:cNvPr id="47168" name="Picture 48"/>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6510338" y="3271838"/>
            <a:ext cx="531812" cy="698500"/>
          </a:xfrm>
          <a:prstGeom prst="rect">
            <a:avLst/>
          </a:prstGeom>
          <a:noFill/>
          <a:ln w="28440">
            <a:noFill/>
            <a:miter lim="800000"/>
            <a:headEnd/>
            <a:tailEnd/>
          </a:ln>
        </p:spPr>
      </p:pic>
      <p:pic>
        <p:nvPicPr>
          <p:cNvPr id="47169" name="Picture 96" descr="Google Image Result for http___www.eaifhe.ac.uk_Business%20Enterprise%20website_images_contact_icons_phone_headset_icon.jpg.jpg"/>
          <p:cNvPicPr>
            <a:picLocks noChangeAspect="1"/>
          </p:cNvPicPr>
          <p:nvPr/>
        </p:nvPicPr>
        <p:blipFill>
          <a:blip r:embed="rId17">
            <a:clrChange>
              <a:clrFrom>
                <a:srgbClr val="FEFCFF"/>
              </a:clrFrom>
              <a:clrTo>
                <a:srgbClr val="FEFCFF">
                  <a:alpha val="0"/>
                </a:srgbClr>
              </a:clrTo>
            </a:clrChange>
          </a:blip>
          <a:srcRect/>
          <a:stretch>
            <a:fillRect/>
          </a:stretch>
        </p:blipFill>
        <p:spPr bwMode="auto">
          <a:xfrm>
            <a:off x="6873875" y="3578225"/>
            <a:ext cx="252413" cy="319088"/>
          </a:xfrm>
          <a:prstGeom prst="rect">
            <a:avLst/>
          </a:prstGeom>
          <a:noFill/>
          <a:ln w="9525">
            <a:noFill/>
            <a:miter lim="800000"/>
            <a:headEnd/>
            <a:tailEnd/>
          </a:ln>
        </p:spPr>
      </p:pic>
      <p:pic>
        <p:nvPicPr>
          <p:cNvPr id="47170" name="Picture 36" descr="webServiceserver"/>
          <p:cNvPicPr>
            <a:picLocks noChangeAspect="1" noChangeArrowheads="1"/>
          </p:cNvPicPr>
          <p:nvPr/>
        </p:nvPicPr>
        <p:blipFill>
          <a:blip r:embed="rId18">
            <a:clrChange>
              <a:clrFrom>
                <a:srgbClr val="143697"/>
              </a:clrFrom>
              <a:clrTo>
                <a:srgbClr val="143697">
                  <a:alpha val="0"/>
                </a:srgbClr>
              </a:clrTo>
            </a:clrChange>
          </a:blip>
          <a:srcRect/>
          <a:stretch>
            <a:fillRect/>
          </a:stretch>
        </p:blipFill>
        <p:spPr bwMode="auto">
          <a:xfrm>
            <a:off x="5264150" y="2070100"/>
            <a:ext cx="401638" cy="504825"/>
          </a:xfrm>
          <a:prstGeom prst="rect">
            <a:avLst/>
          </a:prstGeom>
          <a:noFill/>
          <a:ln w="9525">
            <a:noFill/>
            <a:miter lim="800000"/>
            <a:headEnd/>
            <a:tailEnd/>
          </a:ln>
        </p:spPr>
      </p:pic>
      <p:pic>
        <p:nvPicPr>
          <p:cNvPr id="47171" name="Picture 36" descr="webServiceserver"/>
          <p:cNvPicPr>
            <a:picLocks noChangeAspect="1" noChangeArrowheads="1"/>
          </p:cNvPicPr>
          <p:nvPr/>
        </p:nvPicPr>
        <p:blipFill>
          <a:blip r:embed="rId18">
            <a:clrChange>
              <a:clrFrom>
                <a:srgbClr val="143697"/>
              </a:clrFrom>
              <a:clrTo>
                <a:srgbClr val="143697">
                  <a:alpha val="0"/>
                </a:srgbClr>
              </a:clrTo>
            </a:clrChange>
          </a:blip>
          <a:srcRect/>
          <a:stretch>
            <a:fillRect/>
          </a:stretch>
        </p:blipFill>
        <p:spPr bwMode="auto">
          <a:xfrm>
            <a:off x="2184400" y="2079625"/>
            <a:ext cx="401638" cy="504825"/>
          </a:xfrm>
          <a:prstGeom prst="rect">
            <a:avLst/>
          </a:prstGeom>
          <a:noFill/>
          <a:ln w="9525">
            <a:noFill/>
            <a:miter lim="800000"/>
            <a:headEnd/>
            <a:tailEnd/>
          </a:ln>
        </p:spPr>
      </p:pic>
      <p:sp>
        <p:nvSpPr>
          <p:cNvPr id="47172" name="TextBox 111"/>
          <p:cNvSpPr txBox="1">
            <a:spLocks noChangeArrowheads="1"/>
          </p:cNvSpPr>
          <p:nvPr/>
        </p:nvSpPr>
        <p:spPr bwMode="auto">
          <a:xfrm>
            <a:off x="6324600" y="4014788"/>
            <a:ext cx="1236663"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7173" name="TextBox 113"/>
          <p:cNvSpPr txBox="1">
            <a:spLocks noChangeArrowheads="1"/>
          </p:cNvSpPr>
          <p:nvPr/>
        </p:nvSpPr>
        <p:spPr bwMode="auto">
          <a:xfrm>
            <a:off x="6672263" y="2755900"/>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7174" name="TextBox 114"/>
          <p:cNvSpPr txBox="1">
            <a:spLocks noChangeArrowheads="1"/>
          </p:cNvSpPr>
          <p:nvPr/>
        </p:nvSpPr>
        <p:spPr bwMode="auto">
          <a:xfrm>
            <a:off x="6638925" y="2028825"/>
            <a:ext cx="439738"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7175" name="TextBox 115"/>
          <p:cNvSpPr txBox="1">
            <a:spLocks noChangeArrowheads="1"/>
          </p:cNvSpPr>
          <p:nvPr/>
        </p:nvSpPr>
        <p:spPr bwMode="auto">
          <a:xfrm>
            <a:off x="7624763" y="1622425"/>
            <a:ext cx="601662"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sp>
        <p:nvSpPr>
          <p:cNvPr id="47176" name="Line 27"/>
          <p:cNvSpPr>
            <a:spLocks noChangeShapeType="1"/>
          </p:cNvSpPr>
          <p:nvPr/>
        </p:nvSpPr>
        <p:spPr bwMode="auto">
          <a:xfrm>
            <a:off x="6007100" y="2590800"/>
            <a:ext cx="446088" cy="9525"/>
          </a:xfrm>
          <a:prstGeom prst="line">
            <a:avLst/>
          </a:prstGeom>
          <a:noFill/>
          <a:ln w="19080">
            <a:solidFill>
              <a:srgbClr val="333399"/>
            </a:solidFill>
            <a:round/>
            <a:headEnd/>
            <a:tailEnd type="triangle" w="med" len="med"/>
          </a:ln>
        </p:spPr>
        <p:txBody>
          <a:bodyPr/>
          <a:lstStyle/>
          <a:p>
            <a:endParaRPr lang="en-US"/>
          </a:p>
        </p:txBody>
      </p:sp>
      <p:sp>
        <p:nvSpPr>
          <p:cNvPr id="47177" name="Line 27"/>
          <p:cNvSpPr>
            <a:spLocks noChangeShapeType="1"/>
          </p:cNvSpPr>
          <p:nvPr/>
        </p:nvSpPr>
        <p:spPr bwMode="auto">
          <a:xfrm>
            <a:off x="5991225" y="3568700"/>
            <a:ext cx="446088" cy="9525"/>
          </a:xfrm>
          <a:prstGeom prst="line">
            <a:avLst/>
          </a:prstGeom>
          <a:noFill/>
          <a:ln w="19080">
            <a:solidFill>
              <a:srgbClr val="333399"/>
            </a:solidFill>
            <a:round/>
            <a:headEnd/>
            <a:tailEnd type="triangle" w="med" len="med"/>
          </a:ln>
        </p:spPr>
        <p:txBody>
          <a:bodyPr/>
          <a:lstStyle/>
          <a:p>
            <a:endParaRPr lang="en-US"/>
          </a:p>
        </p:txBody>
      </p:sp>
      <p:sp>
        <p:nvSpPr>
          <p:cNvPr id="47178" name="Line 37"/>
          <p:cNvSpPr>
            <a:spLocks noChangeShapeType="1"/>
          </p:cNvSpPr>
          <p:nvPr/>
        </p:nvSpPr>
        <p:spPr bwMode="auto">
          <a:xfrm flipH="1">
            <a:off x="5992813" y="2024063"/>
            <a:ext cx="14287" cy="1544637"/>
          </a:xfrm>
          <a:prstGeom prst="line">
            <a:avLst/>
          </a:prstGeom>
          <a:noFill/>
          <a:ln w="19080">
            <a:solidFill>
              <a:srgbClr val="333399"/>
            </a:solidFill>
            <a:round/>
            <a:headEnd/>
            <a:tailEnd/>
          </a:ln>
        </p:spPr>
        <p:txBody>
          <a:bodyPr/>
          <a:lstStyle/>
          <a:p>
            <a:endParaRPr lang="en-US"/>
          </a:p>
        </p:txBody>
      </p:sp>
      <p:sp>
        <p:nvSpPr>
          <p:cNvPr id="95" name="ZoneTexte 94"/>
          <p:cNvSpPr txBox="1"/>
          <p:nvPr/>
        </p:nvSpPr>
        <p:spPr>
          <a:xfrm>
            <a:off x="2946400" y="3568700"/>
            <a:ext cx="1531188" cy="246221"/>
          </a:xfrm>
          <a:prstGeom prst="rect">
            <a:avLst/>
          </a:prstGeom>
          <a:noFill/>
        </p:spPr>
        <p:txBody>
          <a:bodyPr wrap="none" rtlCol="0">
            <a:spAutoFit/>
          </a:bodyPr>
          <a:lstStyle/>
          <a:p>
            <a:r>
              <a:rPr lang="en-US" sz="1000" dirty="0" smtClean="0">
                <a:solidFill>
                  <a:schemeClr val="tx1"/>
                </a:solidFill>
              </a:rPr>
              <a:t>User on </a:t>
            </a:r>
            <a:r>
              <a:rPr lang="en-US" sz="1000" b="1" i="1" dirty="0" smtClean="0">
                <a:solidFill>
                  <a:schemeClr val="tx1"/>
                </a:solidFill>
                <a:ea typeface="SimSun" charset="-122"/>
              </a:rPr>
              <a:t>Public</a:t>
            </a:r>
            <a:r>
              <a:rPr lang="en-US" sz="1000" dirty="0" smtClean="0">
                <a:solidFill>
                  <a:schemeClr val="tx1"/>
                </a:solidFill>
              </a:rPr>
              <a:t> Internet</a:t>
            </a:r>
            <a:endParaRPr lang="en-US" sz="1000" dirty="0">
              <a:solidFill>
                <a:schemeClr val="tx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
          <p:cNvGrpSpPr>
            <a:grpSpLocks/>
          </p:cNvGrpSpPr>
          <p:nvPr/>
        </p:nvGrpSpPr>
        <p:grpSpPr bwMode="auto">
          <a:xfrm>
            <a:off x="931863" y="1838325"/>
            <a:ext cx="533400" cy="554038"/>
            <a:chOff x="587" y="1158"/>
            <a:chExt cx="336" cy="349"/>
          </a:xfrm>
        </p:grpSpPr>
        <p:sp>
          <p:nvSpPr>
            <p:cNvPr id="48221" name="Rectangle 2"/>
            <p:cNvSpPr>
              <a:spLocks noChangeArrowheads="1"/>
            </p:cNvSpPr>
            <p:nvPr/>
          </p:nvSpPr>
          <p:spPr bwMode="auto">
            <a:xfrm>
              <a:off x="587" y="1158"/>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8222" name="Picture 3"/>
            <p:cNvPicPr>
              <a:picLocks noChangeAspect="1" noChangeArrowheads="1"/>
            </p:cNvPicPr>
            <p:nvPr/>
          </p:nvPicPr>
          <p:blipFill>
            <a:blip r:embed="rId3"/>
            <a:srcRect/>
            <a:stretch>
              <a:fillRect/>
            </a:stretch>
          </p:blipFill>
          <p:spPr bwMode="auto">
            <a:xfrm>
              <a:off x="609" y="1158"/>
              <a:ext cx="290" cy="347"/>
            </a:xfrm>
            <a:prstGeom prst="rect">
              <a:avLst/>
            </a:prstGeom>
            <a:noFill/>
            <a:ln w="9525">
              <a:noFill/>
              <a:miter lim="800000"/>
              <a:headEnd/>
              <a:tailEnd/>
            </a:ln>
          </p:spPr>
        </p:pic>
        <p:pic>
          <p:nvPicPr>
            <p:cNvPr id="48223" name="Picture 4"/>
            <p:cNvPicPr>
              <a:picLocks noChangeAspect="1" noChangeArrowheads="1"/>
            </p:cNvPicPr>
            <p:nvPr/>
          </p:nvPicPr>
          <p:blipFill>
            <a:blip r:embed="rId3"/>
            <a:srcRect/>
            <a:stretch>
              <a:fillRect/>
            </a:stretch>
          </p:blipFill>
          <p:spPr bwMode="auto">
            <a:xfrm>
              <a:off x="609" y="1158"/>
              <a:ext cx="290" cy="347"/>
            </a:xfrm>
            <a:prstGeom prst="rect">
              <a:avLst/>
            </a:prstGeom>
            <a:noFill/>
            <a:ln w="9525">
              <a:noFill/>
              <a:miter lim="800000"/>
              <a:headEnd/>
              <a:tailEnd/>
            </a:ln>
          </p:spPr>
        </p:pic>
        <p:pic>
          <p:nvPicPr>
            <p:cNvPr id="48224" name="Picture 5"/>
            <p:cNvPicPr>
              <a:picLocks noChangeAspect="1" noChangeArrowheads="1"/>
            </p:cNvPicPr>
            <p:nvPr/>
          </p:nvPicPr>
          <p:blipFill>
            <a:blip r:embed="rId4"/>
            <a:srcRect/>
            <a:stretch>
              <a:fillRect/>
            </a:stretch>
          </p:blipFill>
          <p:spPr bwMode="auto">
            <a:xfrm>
              <a:off x="633" y="1197"/>
              <a:ext cx="244" cy="200"/>
            </a:xfrm>
            <a:prstGeom prst="rect">
              <a:avLst/>
            </a:prstGeom>
            <a:noFill/>
            <a:ln w="9525">
              <a:noFill/>
              <a:miter lim="800000"/>
              <a:headEnd/>
              <a:tailEnd/>
            </a:ln>
          </p:spPr>
        </p:pic>
      </p:grpSp>
      <p:sp>
        <p:nvSpPr>
          <p:cNvPr id="48131" name="AutoShape 6"/>
          <p:cNvSpPr>
            <a:spLocks noChangeArrowheads="1"/>
          </p:cNvSpPr>
          <p:nvPr/>
        </p:nvSpPr>
        <p:spPr bwMode="auto">
          <a:xfrm>
            <a:off x="2066925" y="2333625"/>
            <a:ext cx="666750" cy="1060450"/>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48132" name="Group 7"/>
          <p:cNvGrpSpPr>
            <a:grpSpLocks/>
          </p:cNvGrpSpPr>
          <p:nvPr/>
        </p:nvGrpSpPr>
        <p:grpSpPr bwMode="auto">
          <a:xfrm>
            <a:off x="995363" y="3141663"/>
            <a:ext cx="776287" cy="728662"/>
            <a:chOff x="627" y="1979"/>
            <a:chExt cx="489" cy="459"/>
          </a:xfrm>
        </p:grpSpPr>
        <p:pic>
          <p:nvPicPr>
            <p:cNvPr id="48219" name="Picture 8" descr="server"/>
            <p:cNvPicPr>
              <a:picLocks noChangeAspect="1" noChangeArrowheads="1"/>
            </p:cNvPicPr>
            <p:nvPr/>
          </p:nvPicPr>
          <p:blipFill>
            <a:blip r:embed="rId5"/>
            <a:srcRect/>
            <a:stretch>
              <a:fillRect/>
            </a:stretch>
          </p:blipFill>
          <p:spPr bwMode="auto">
            <a:xfrm>
              <a:off x="860" y="1979"/>
              <a:ext cx="256" cy="315"/>
            </a:xfrm>
            <a:prstGeom prst="rect">
              <a:avLst/>
            </a:prstGeom>
            <a:noFill/>
            <a:ln w="9525">
              <a:noFill/>
              <a:miter lim="800000"/>
              <a:headEnd/>
              <a:tailEnd/>
            </a:ln>
          </p:spPr>
        </p:pic>
        <p:sp>
          <p:nvSpPr>
            <p:cNvPr id="48220" name="AutoShape 9"/>
            <p:cNvSpPr>
              <a:spLocks noChangeArrowheads="1"/>
            </p:cNvSpPr>
            <p:nvPr/>
          </p:nvSpPr>
          <p:spPr bwMode="auto">
            <a:xfrm>
              <a:off x="627" y="2282"/>
              <a:ext cx="472" cy="156"/>
            </a:xfrm>
            <a:prstGeom prst="roundRect">
              <a:avLst>
                <a:gd name="adj" fmla="val 940"/>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Local FCS</a:t>
              </a:r>
            </a:p>
          </p:txBody>
        </p:sp>
      </p:grpSp>
      <p:sp>
        <p:nvSpPr>
          <p:cNvPr id="48133" name="Freeform 10"/>
          <p:cNvSpPr>
            <a:spLocks noChangeArrowheads="1"/>
          </p:cNvSpPr>
          <p:nvPr/>
        </p:nvSpPr>
        <p:spPr bwMode="auto">
          <a:xfrm>
            <a:off x="692150" y="1679575"/>
            <a:ext cx="2101850" cy="3170238"/>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34" name="AutoShape 11"/>
          <p:cNvSpPr>
            <a:spLocks noChangeArrowheads="1"/>
          </p:cNvSpPr>
          <p:nvPr/>
        </p:nvSpPr>
        <p:spPr bwMode="auto">
          <a:xfrm>
            <a:off x="1611313" y="139223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8135" name="Line 12"/>
          <p:cNvSpPr>
            <a:spLocks noChangeShapeType="1"/>
          </p:cNvSpPr>
          <p:nvPr/>
        </p:nvSpPr>
        <p:spPr bwMode="auto">
          <a:xfrm>
            <a:off x="2627313" y="2705100"/>
            <a:ext cx="2595562" cy="1588"/>
          </a:xfrm>
          <a:prstGeom prst="line">
            <a:avLst/>
          </a:prstGeom>
          <a:noFill/>
          <a:ln w="19080">
            <a:solidFill>
              <a:srgbClr val="333399"/>
            </a:solidFill>
            <a:round/>
            <a:headEnd/>
            <a:tailEnd type="triangle" w="med" len="med"/>
          </a:ln>
        </p:spPr>
        <p:txBody>
          <a:bodyPr/>
          <a:lstStyle/>
          <a:p>
            <a:endParaRPr lang="en-US"/>
          </a:p>
        </p:txBody>
      </p:sp>
      <p:sp>
        <p:nvSpPr>
          <p:cNvPr id="48136" name="Line 13"/>
          <p:cNvSpPr>
            <a:spLocks noChangeShapeType="1"/>
          </p:cNvSpPr>
          <p:nvPr/>
        </p:nvSpPr>
        <p:spPr bwMode="auto">
          <a:xfrm>
            <a:off x="566738" y="4897438"/>
            <a:ext cx="2232025" cy="1587"/>
          </a:xfrm>
          <a:prstGeom prst="line">
            <a:avLst/>
          </a:prstGeom>
          <a:noFill/>
          <a:ln w="31680">
            <a:solidFill>
              <a:srgbClr val="0000FF"/>
            </a:solidFill>
            <a:round/>
            <a:headEnd type="triangle" w="med" len="med"/>
            <a:tailEnd type="triangle" w="med" len="med"/>
          </a:ln>
        </p:spPr>
        <p:txBody>
          <a:bodyPr/>
          <a:lstStyle/>
          <a:p>
            <a:endParaRPr lang="en-US"/>
          </a:p>
        </p:txBody>
      </p:sp>
      <p:sp>
        <p:nvSpPr>
          <p:cNvPr id="48137" name="Line 14"/>
          <p:cNvSpPr>
            <a:spLocks noChangeShapeType="1"/>
          </p:cNvSpPr>
          <p:nvPr/>
        </p:nvSpPr>
        <p:spPr bwMode="auto">
          <a:xfrm>
            <a:off x="2798763" y="4897438"/>
            <a:ext cx="2230437" cy="1587"/>
          </a:xfrm>
          <a:prstGeom prst="line">
            <a:avLst/>
          </a:prstGeom>
          <a:noFill/>
          <a:ln w="31680">
            <a:solidFill>
              <a:srgbClr val="FF0000"/>
            </a:solidFill>
            <a:round/>
            <a:headEnd type="triangle" w="med" len="med"/>
            <a:tailEnd type="triangle" w="med" len="med"/>
          </a:ln>
        </p:spPr>
        <p:txBody>
          <a:bodyPr/>
          <a:lstStyle/>
          <a:p>
            <a:endParaRPr lang="en-US"/>
          </a:p>
        </p:txBody>
      </p:sp>
      <p:sp>
        <p:nvSpPr>
          <p:cNvPr id="48138" name="AutoShape 15"/>
          <p:cNvSpPr>
            <a:spLocks noChangeArrowheads="1"/>
          </p:cNvSpPr>
          <p:nvPr/>
        </p:nvSpPr>
        <p:spPr bwMode="auto">
          <a:xfrm>
            <a:off x="3208338" y="5030788"/>
            <a:ext cx="1468437" cy="273050"/>
          </a:xfrm>
          <a:prstGeom prst="roundRect">
            <a:avLst>
              <a:gd name="adj" fmla="val 519"/>
            </a:avLst>
          </a:prstGeom>
          <a:noFill/>
          <a:ln w="9525">
            <a:noFill/>
            <a:round/>
            <a:headEnd/>
            <a:tailEnd/>
          </a:ln>
        </p:spPr>
        <p:txBody>
          <a:bodyPr wrap="none">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i="1">
                <a:solidFill>
                  <a:srgbClr val="FF1B00"/>
                </a:solidFill>
                <a:ea typeface="SimSun" charset="-122"/>
              </a:rPr>
              <a:t>Public</a:t>
            </a:r>
            <a:r>
              <a:rPr lang="en-GB" sz="1400" b="1">
                <a:solidFill>
                  <a:srgbClr val="FF1B00"/>
                </a:solidFill>
                <a:ea typeface="SimSun" charset="-122"/>
              </a:rPr>
              <a:t> Network</a:t>
            </a:r>
          </a:p>
        </p:txBody>
      </p:sp>
      <p:sp>
        <p:nvSpPr>
          <p:cNvPr id="48139" name="AutoShape 19"/>
          <p:cNvSpPr>
            <a:spLocks noChangeArrowheads="1"/>
          </p:cNvSpPr>
          <p:nvPr/>
        </p:nvSpPr>
        <p:spPr bwMode="auto">
          <a:xfrm>
            <a:off x="2181225" y="2976563"/>
            <a:ext cx="481013" cy="247650"/>
          </a:xfrm>
          <a:prstGeom prst="roundRect">
            <a:avLst>
              <a:gd name="adj" fmla="val 648"/>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120C80"/>
                </a:solidFill>
                <a:ea typeface="SimSun" charset="-122"/>
              </a:rPr>
              <a:t>Proxy</a:t>
            </a:r>
          </a:p>
        </p:txBody>
      </p:sp>
      <p:sp>
        <p:nvSpPr>
          <p:cNvPr id="48140" name="Line 20"/>
          <p:cNvSpPr>
            <a:spLocks noChangeShapeType="1"/>
          </p:cNvSpPr>
          <p:nvPr/>
        </p:nvSpPr>
        <p:spPr bwMode="auto">
          <a:xfrm>
            <a:off x="1798638" y="2711450"/>
            <a:ext cx="377825" cy="1588"/>
          </a:xfrm>
          <a:prstGeom prst="line">
            <a:avLst/>
          </a:prstGeom>
          <a:noFill/>
          <a:ln w="19080">
            <a:solidFill>
              <a:srgbClr val="333399"/>
            </a:solidFill>
            <a:round/>
            <a:headEnd/>
            <a:tailEnd type="triangle" w="med" len="med"/>
          </a:ln>
        </p:spPr>
        <p:txBody>
          <a:bodyPr/>
          <a:lstStyle/>
          <a:p>
            <a:endParaRPr lang="en-US"/>
          </a:p>
        </p:txBody>
      </p:sp>
      <p:sp>
        <p:nvSpPr>
          <p:cNvPr id="48141" name="Line 21"/>
          <p:cNvSpPr>
            <a:spLocks noChangeShapeType="1"/>
          </p:cNvSpPr>
          <p:nvPr/>
        </p:nvSpPr>
        <p:spPr bwMode="auto">
          <a:xfrm>
            <a:off x="2266950" y="3703638"/>
            <a:ext cx="5114925" cy="1587"/>
          </a:xfrm>
          <a:prstGeom prst="line">
            <a:avLst/>
          </a:prstGeom>
          <a:noFill/>
          <a:ln w="28440">
            <a:solidFill>
              <a:srgbClr val="008000"/>
            </a:solidFill>
            <a:round/>
            <a:headEnd type="stealth" w="med" len="med"/>
            <a:tailEnd/>
          </a:ln>
        </p:spPr>
        <p:txBody>
          <a:bodyPr/>
          <a:lstStyle/>
          <a:p>
            <a:endParaRPr lang="en-US"/>
          </a:p>
        </p:txBody>
      </p:sp>
      <p:sp>
        <p:nvSpPr>
          <p:cNvPr id="48142" name="AutoShape 22"/>
          <p:cNvSpPr>
            <a:spLocks noChangeArrowheads="1"/>
          </p:cNvSpPr>
          <p:nvPr/>
        </p:nvSpPr>
        <p:spPr bwMode="auto">
          <a:xfrm>
            <a:off x="3148013" y="3698875"/>
            <a:ext cx="1757209" cy="238143"/>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00660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smtClean="0">
                <a:solidFill>
                  <a:srgbClr val="006600"/>
                </a:solidFill>
                <a:latin typeface="Times New Roman" pitchFamily="18" charset="0"/>
                <a:ea typeface="SimSun" charset="-122"/>
              </a:rPr>
              <a:t>http/https </a:t>
            </a:r>
            <a:r>
              <a:rPr lang="en-GB" sz="1000" dirty="0">
                <a:solidFill>
                  <a:srgbClr val="006600"/>
                </a:solidFill>
                <a:latin typeface="Times New Roman" pitchFamily="18" charset="0"/>
                <a:ea typeface="SimSun" charset="-122"/>
              </a:rPr>
              <a:t>File synchronization</a:t>
            </a:r>
          </a:p>
        </p:txBody>
      </p:sp>
      <p:pic>
        <p:nvPicPr>
          <p:cNvPr id="48143" name="Picture 23"/>
          <p:cNvPicPr>
            <a:picLocks noChangeAspect="1" noChangeArrowheads="1"/>
          </p:cNvPicPr>
          <p:nvPr/>
        </p:nvPicPr>
        <p:blipFill>
          <a:blip r:embed="rId6"/>
          <a:srcRect/>
          <a:stretch>
            <a:fillRect/>
          </a:stretch>
        </p:blipFill>
        <p:spPr bwMode="auto">
          <a:xfrm>
            <a:off x="1119188" y="2062163"/>
            <a:ext cx="582612" cy="571500"/>
          </a:xfrm>
          <a:prstGeom prst="rect">
            <a:avLst/>
          </a:prstGeom>
          <a:noFill/>
          <a:ln w="9525">
            <a:noFill/>
            <a:miter lim="800000"/>
            <a:headEnd/>
            <a:tailEnd/>
          </a:ln>
        </p:spPr>
      </p:pic>
      <p:sp>
        <p:nvSpPr>
          <p:cNvPr id="48144" name="Line 24"/>
          <p:cNvSpPr>
            <a:spLocks noChangeShapeType="1"/>
          </p:cNvSpPr>
          <p:nvPr/>
        </p:nvSpPr>
        <p:spPr bwMode="auto">
          <a:xfrm flipH="1">
            <a:off x="1592263" y="2808288"/>
            <a:ext cx="14287" cy="398462"/>
          </a:xfrm>
          <a:prstGeom prst="line">
            <a:avLst/>
          </a:prstGeom>
          <a:noFill/>
          <a:ln w="19080">
            <a:solidFill>
              <a:srgbClr val="333399"/>
            </a:solidFill>
            <a:round/>
            <a:headEnd/>
            <a:tailEnd type="triangle" w="med" len="med"/>
          </a:ln>
        </p:spPr>
        <p:txBody>
          <a:bodyPr/>
          <a:lstStyle/>
          <a:p>
            <a:endParaRPr lang="en-US"/>
          </a:p>
        </p:txBody>
      </p:sp>
      <p:sp>
        <p:nvSpPr>
          <p:cNvPr id="48145" name="AutoShape 25"/>
          <p:cNvSpPr>
            <a:spLocks noChangeArrowheads="1"/>
          </p:cNvSpPr>
          <p:nvPr/>
        </p:nvSpPr>
        <p:spPr bwMode="auto">
          <a:xfrm>
            <a:off x="2122488" y="3208338"/>
            <a:ext cx="612775" cy="217487"/>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grpSp>
        <p:nvGrpSpPr>
          <p:cNvPr id="48148" name="Group 28"/>
          <p:cNvGrpSpPr>
            <a:grpSpLocks/>
          </p:cNvGrpSpPr>
          <p:nvPr/>
        </p:nvGrpSpPr>
        <p:grpSpPr bwMode="auto">
          <a:xfrm>
            <a:off x="1381125" y="2279650"/>
            <a:ext cx="438150" cy="523875"/>
            <a:chOff x="870" y="1436"/>
            <a:chExt cx="276" cy="330"/>
          </a:xfrm>
        </p:grpSpPr>
        <p:pic>
          <p:nvPicPr>
            <p:cNvPr id="48215" name="Picture 29"/>
            <p:cNvPicPr>
              <a:picLocks noChangeAspect="1" noChangeArrowheads="1"/>
            </p:cNvPicPr>
            <p:nvPr/>
          </p:nvPicPr>
          <p:blipFill>
            <a:blip r:embed="rId7"/>
            <a:srcRect/>
            <a:stretch>
              <a:fillRect/>
            </a:stretch>
          </p:blipFill>
          <p:spPr bwMode="auto">
            <a:xfrm>
              <a:off x="870" y="1436"/>
              <a:ext cx="277" cy="331"/>
            </a:xfrm>
            <a:prstGeom prst="rect">
              <a:avLst/>
            </a:prstGeom>
            <a:noFill/>
            <a:ln w="9525">
              <a:noFill/>
              <a:miter lim="800000"/>
              <a:headEnd/>
              <a:tailEnd/>
            </a:ln>
          </p:spPr>
        </p:pic>
        <p:grpSp>
          <p:nvGrpSpPr>
            <p:cNvPr id="48216" name="Group 30"/>
            <p:cNvGrpSpPr>
              <a:grpSpLocks/>
            </p:cNvGrpSpPr>
            <p:nvPr/>
          </p:nvGrpSpPr>
          <p:grpSpPr bwMode="auto">
            <a:xfrm>
              <a:off x="896" y="1465"/>
              <a:ext cx="224" cy="203"/>
              <a:chOff x="896" y="1465"/>
              <a:chExt cx="224" cy="203"/>
            </a:xfrm>
          </p:grpSpPr>
          <p:pic>
            <p:nvPicPr>
              <p:cNvPr id="48217" name="Picture 31"/>
              <p:cNvPicPr>
                <a:picLocks noChangeAspect="1" noChangeArrowheads="1"/>
              </p:cNvPicPr>
              <p:nvPr/>
            </p:nvPicPr>
            <p:blipFill>
              <a:blip r:embed="rId8"/>
              <a:srcRect/>
              <a:stretch>
                <a:fillRect/>
              </a:stretch>
            </p:blipFill>
            <p:spPr bwMode="auto">
              <a:xfrm>
                <a:off x="896" y="1465"/>
                <a:ext cx="225" cy="204"/>
              </a:xfrm>
              <a:prstGeom prst="rect">
                <a:avLst/>
              </a:prstGeom>
              <a:noFill/>
              <a:ln w="9525">
                <a:noFill/>
                <a:miter lim="800000"/>
                <a:headEnd/>
                <a:tailEnd/>
              </a:ln>
            </p:spPr>
          </p:pic>
          <p:pic>
            <p:nvPicPr>
              <p:cNvPr id="48218" name="Picture 32"/>
              <p:cNvPicPr>
                <a:picLocks noChangeAspect="1" noChangeArrowheads="1"/>
              </p:cNvPicPr>
              <p:nvPr/>
            </p:nvPicPr>
            <p:blipFill>
              <a:blip r:embed="rId9"/>
              <a:srcRect/>
              <a:stretch>
                <a:fillRect/>
              </a:stretch>
            </p:blipFill>
            <p:spPr bwMode="auto">
              <a:xfrm>
                <a:off x="988" y="1518"/>
                <a:ext cx="122" cy="101"/>
              </a:xfrm>
              <a:prstGeom prst="rect">
                <a:avLst/>
              </a:prstGeom>
              <a:noFill/>
              <a:ln w="9525">
                <a:noFill/>
                <a:miter lim="800000"/>
                <a:headEnd/>
                <a:tailEnd/>
              </a:ln>
            </p:spPr>
          </p:pic>
        </p:grpSp>
      </p:grpSp>
      <p:sp>
        <p:nvSpPr>
          <p:cNvPr id="48149" name="Text Box 33"/>
          <p:cNvSpPr txBox="1">
            <a:spLocks noChangeArrowheads="1"/>
          </p:cNvSpPr>
          <p:nvPr/>
        </p:nvSpPr>
        <p:spPr bwMode="auto">
          <a:xfrm>
            <a:off x="598488" y="4978400"/>
            <a:ext cx="2041525" cy="322263"/>
          </a:xfrm>
          <a:prstGeom prst="rect">
            <a:avLst/>
          </a:prstGeom>
          <a:noFill/>
          <a:ln w="9525">
            <a:noFill/>
            <a:miter lim="800000"/>
            <a:headEnd/>
            <a:tailEnd/>
          </a:ln>
        </p:spPr>
        <p:txBody>
          <a:bodyPr>
            <a:spAutoFit/>
          </a:bodyPr>
          <a:lstStyle/>
          <a:p>
            <a:pPr>
              <a:lnSpc>
                <a:spcPct val="94000"/>
              </a:lnSpc>
              <a:buClr>
                <a:srgbClr val="0A50A1"/>
              </a:buClr>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0A50A1"/>
                </a:solidFill>
                <a:latin typeface="Times New Roman" pitchFamily="18" charset="0"/>
                <a:ea typeface="SimSun" charset="-122"/>
              </a:rPr>
              <a:t>Remote Site</a:t>
            </a:r>
            <a:r>
              <a:rPr lang="en-GB" sz="1400" b="1">
                <a:solidFill>
                  <a:srgbClr val="0A50A1"/>
                </a:solidFill>
                <a:ea typeface="SimSun" charset="-122"/>
              </a:rPr>
              <a:t> Network</a:t>
            </a:r>
          </a:p>
        </p:txBody>
      </p:sp>
      <p:sp>
        <p:nvSpPr>
          <p:cNvPr id="48150" name="AutoShape 34"/>
          <p:cNvSpPr>
            <a:spLocks noChangeArrowheads="1"/>
          </p:cNvSpPr>
          <p:nvPr/>
        </p:nvSpPr>
        <p:spPr bwMode="auto">
          <a:xfrm>
            <a:off x="5092700" y="2463800"/>
            <a:ext cx="800100" cy="1574800"/>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51" name="AutoShape 35"/>
          <p:cNvSpPr>
            <a:spLocks noChangeArrowheads="1"/>
          </p:cNvSpPr>
          <p:nvPr/>
        </p:nvSpPr>
        <p:spPr bwMode="auto">
          <a:xfrm>
            <a:off x="6445250" y="3778250"/>
            <a:ext cx="800100" cy="885825"/>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52" name="Freeform 39"/>
          <p:cNvSpPr>
            <a:spLocks noChangeArrowheads="1"/>
          </p:cNvSpPr>
          <p:nvPr/>
        </p:nvSpPr>
        <p:spPr bwMode="auto">
          <a:xfrm flipH="1">
            <a:off x="6197600" y="1465263"/>
            <a:ext cx="2016125" cy="3313112"/>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53" name="AutoShape 40"/>
          <p:cNvSpPr>
            <a:spLocks noChangeArrowheads="1"/>
          </p:cNvSpPr>
          <p:nvPr/>
        </p:nvSpPr>
        <p:spPr bwMode="auto">
          <a:xfrm>
            <a:off x="6691313" y="1049338"/>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8154" name="Line 41"/>
          <p:cNvSpPr>
            <a:spLocks noChangeShapeType="1"/>
          </p:cNvSpPr>
          <p:nvPr/>
        </p:nvSpPr>
        <p:spPr bwMode="auto">
          <a:xfrm>
            <a:off x="5065713" y="4865688"/>
            <a:ext cx="3671887" cy="1587"/>
          </a:xfrm>
          <a:prstGeom prst="line">
            <a:avLst/>
          </a:prstGeom>
          <a:noFill/>
          <a:ln w="31680">
            <a:solidFill>
              <a:srgbClr val="0000FF"/>
            </a:solidFill>
            <a:round/>
            <a:headEnd type="triangle" w="med" len="med"/>
            <a:tailEnd type="triangle" w="med" len="med"/>
          </a:ln>
        </p:spPr>
        <p:txBody>
          <a:bodyPr/>
          <a:lstStyle/>
          <a:p>
            <a:endParaRPr lang="en-US"/>
          </a:p>
        </p:txBody>
      </p:sp>
      <p:sp>
        <p:nvSpPr>
          <p:cNvPr id="48155" name="AutoShape 42"/>
          <p:cNvSpPr>
            <a:spLocks noChangeArrowheads="1"/>
          </p:cNvSpPr>
          <p:nvPr/>
        </p:nvSpPr>
        <p:spPr bwMode="auto">
          <a:xfrm>
            <a:off x="6151563" y="4953000"/>
            <a:ext cx="1341437" cy="273050"/>
          </a:xfrm>
          <a:prstGeom prst="roundRect">
            <a:avLst>
              <a:gd name="adj" fmla="val 519"/>
            </a:avLst>
          </a:prstGeom>
          <a:noFill/>
          <a:ln w="9525">
            <a:noFill/>
            <a:round/>
            <a:headEnd/>
            <a:tailEnd/>
          </a:ln>
        </p:spPr>
        <p:txBody>
          <a:bodyPr wrap="none">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0A50A1"/>
                </a:solidFill>
                <a:ea typeface="SimSun" charset="-122"/>
              </a:rPr>
              <a:t>OEM Network</a:t>
            </a:r>
          </a:p>
        </p:txBody>
      </p:sp>
      <p:sp>
        <p:nvSpPr>
          <p:cNvPr id="48156" name="Freeform 43"/>
          <p:cNvSpPr>
            <a:spLocks noChangeArrowheads="1"/>
          </p:cNvSpPr>
          <p:nvPr/>
        </p:nvSpPr>
        <p:spPr bwMode="auto">
          <a:xfrm flipH="1">
            <a:off x="5035550" y="1112838"/>
            <a:ext cx="3167063" cy="3514725"/>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440">
            <a:solidFill>
              <a:srgbClr val="FF1B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57" name="AutoShape 44"/>
          <p:cNvSpPr>
            <a:spLocks noChangeArrowheads="1"/>
          </p:cNvSpPr>
          <p:nvPr/>
        </p:nvSpPr>
        <p:spPr bwMode="auto">
          <a:xfrm>
            <a:off x="6218238" y="760413"/>
            <a:ext cx="790575" cy="273050"/>
          </a:xfrm>
          <a:prstGeom prst="roundRect">
            <a:avLst>
              <a:gd name="adj" fmla="val 519"/>
            </a:avLst>
          </a:prstGeom>
          <a:noFill/>
          <a:ln w="9525">
            <a:noFill/>
            <a:round/>
            <a:headEnd/>
            <a:tailEnd/>
          </a:ln>
        </p:spPr>
        <p:txBody>
          <a:bodyPr wrap="none" lIns="90000" tIns="46800" rIns="36000" bIns="46800">
            <a:spAutoFit/>
          </a:bodyPr>
          <a:lstStyle/>
          <a:p>
            <a:pPr>
              <a:lnSpc>
                <a:spcPts val="1400"/>
              </a:lnSpc>
              <a:buClr>
                <a:srgbClr val="FF1B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FF1B00"/>
                </a:solidFill>
                <a:ea typeface="SimSun" charset="-122"/>
              </a:rPr>
              <a:t>Firewall</a:t>
            </a:r>
          </a:p>
        </p:txBody>
      </p:sp>
      <p:sp>
        <p:nvSpPr>
          <p:cNvPr id="48158" name="Line 45"/>
          <p:cNvSpPr>
            <a:spLocks noChangeShapeType="1"/>
          </p:cNvSpPr>
          <p:nvPr/>
        </p:nvSpPr>
        <p:spPr bwMode="auto">
          <a:xfrm>
            <a:off x="5060950" y="4611688"/>
            <a:ext cx="1079500" cy="1587"/>
          </a:xfrm>
          <a:prstGeom prst="line">
            <a:avLst/>
          </a:prstGeom>
          <a:noFill/>
          <a:ln w="31680">
            <a:solidFill>
              <a:srgbClr val="0000FF"/>
            </a:solidFill>
            <a:round/>
            <a:headEnd type="triangle" w="med" len="med"/>
            <a:tailEnd type="triangle" w="med" len="med"/>
          </a:ln>
        </p:spPr>
        <p:txBody>
          <a:bodyPr/>
          <a:lstStyle/>
          <a:p>
            <a:endParaRPr lang="en-US"/>
          </a:p>
        </p:txBody>
      </p:sp>
      <p:sp>
        <p:nvSpPr>
          <p:cNvPr id="48159" name="Rectangle 46"/>
          <p:cNvSpPr>
            <a:spLocks noChangeArrowheads="1"/>
          </p:cNvSpPr>
          <p:nvPr/>
        </p:nvSpPr>
        <p:spPr bwMode="auto">
          <a:xfrm>
            <a:off x="5341938" y="4324350"/>
            <a:ext cx="511175" cy="269875"/>
          </a:xfrm>
          <a:prstGeom prst="rect">
            <a:avLst/>
          </a:prstGeom>
          <a:noFill/>
          <a:ln w="9525">
            <a:noFill/>
            <a:miter lim="800000"/>
            <a:headEnd/>
            <a:tailEnd/>
          </a:ln>
        </p:spPr>
        <p:txBody>
          <a:bodyPr wrap="none" lIns="90000" tIns="46800" rIns="36000" bIns="46800">
            <a:spAutoFit/>
          </a:bodyPr>
          <a:lstStyle/>
          <a:p>
            <a:pPr>
              <a:lnSpc>
                <a:spcPts val="1400"/>
              </a:lnSpc>
              <a:buClr>
                <a:srgbClr val="0A50A1"/>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A50A1"/>
                </a:solidFill>
                <a:ea typeface="SimSun" charset="-122"/>
              </a:rPr>
              <a:t>DMZ</a:t>
            </a:r>
          </a:p>
        </p:txBody>
      </p:sp>
      <p:sp>
        <p:nvSpPr>
          <p:cNvPr id="48160" name="Line 52"/>
          <p:cNvSpPr>
            <a:spLocks noChangeShapeType="1"/>
          </p:cNvSpPr>
          <p:nvPr/>
        </p:nvSpPr>
        <p:spPr bwMode="auto">
          <a:xfrm>
            <a:off x="6013450" y="2332038"/>
            <a:ext cx="446088" cy="9525"/>
          </a:xfrm>
          <a:prstGeom prst="line">
            <a:avLst/>
          </a:prstGeom>
          <a:noFill/>
          <a:ln w="19080">
            <a:solidFill>
              <a:srgbClr val="333399"/>
            </a:solidFill>
            <a:round/>
            <a:headEnd/>
            <a:tailEnd type="triangle" w="med" len="med"/>
          </a:ln>
        </p:spPr>
        <p:txBody>
          <a:bodyPr/>
          <a:lstStyle/>
          <a:p>
            <a:endParaRPr lang="en-US"/>
          </a:p>
        </p:txBody>
      </p:sp>
      <p:sp>
        <p:nvSpPr>
          <p:cNvPr id="48161" name="Line 53"/>
          <p:cNvSpPr>
            <a:spLocks noChangeShapeType="1"/>
          </p:cNvSpPr>
          <p:nvPr/>
        </p:nvSpPr>
        <p:spPr bwMode="auto">
          <a:xfrm flipV="1">
            <a:off x="6013450" y="3024188"/>
            <a:ext cx="436563" cy="15875"/>
          </a:xfrm>
          <a:prstGeom prst="line">
            <a:avLst/>
          </a:prstGeom>
          <a:noFill/>
          <a:ln w="19080">
            <a:solidFill>
              <a:srgbClr val="333399"/>
            </a:solidFill>
            <a:round/>
            <a:headEnd/>
            <a:tailEnd type="triangle" w="med" len="med"/>
          </a:ln>
        </p:spPr>
        <p:txBody>
          <a:bodyPr/>
          <a:lstStyle/>
          <a:p>
            <a:endParaRPr lang="en-US"/>
          </a:p>
        </p:txBody>
      </p:sp>
      <p:sp>
        <p:nvSpPr>
          <p:cNvPr id="48162" name="Line 54"/>
          <p:cNvSpPr>
            <a:spLocks noChangeShapeType="1"/>
          </p:cNvSpPr>
          <p:nvPr/>
        </p:nvSpPr>
        <p:spPr bwMode="auto">
          <a:xfrm flipH="1">
            <a:off x="6015038" y="2341563"/>
            <a:ext cx="11112" cy="696912"/>
          </a:xfrm>
          <a:prstGeom prst="line">
            <a:avLst/>
          </a:prstGeom>
          <a:noFill/>
          <a:ln w="19080">
            <a:solidFill>
              <a:srgbClr val="333399"/>
            </a:solidFill>
            <a:round/>
            <a:headEnd/>
            <a:tailEnd/>
          </a:ln>
        </p:spPr>
        <p:txBody>
          <a:bodyPr/>
          <a:lstStyle/>
          <a:p>
            <a:endParaRPr lang="en-US"/>
          </a:p>
        </p:txBody>
      </p:sp>
      <p:sp>
        <p:nvSpPr>
          <p:cNvPr id="48163" name="Line 56"/>
          <p:cNvSpPr>
            <a:spLocks noChangeShapeType="1"/>
          </p:cNvSpPr>
          <p:nvPr/>
        </p:nvSpPr>
        <p:spPr bwMode="auto">
          <a:xfrm flipH="1" flipV="1">
            <a:off x="7192963" y="3024188"/>
            <a:ext cx="1004887" cy="15875"/>
          </a:xfrm>
          <a:prstGeom prst="line">
            <a:avLst/>
          </a:prstGeom>
          <a:noFill/>
          <a:ln w="19080">
            <a:solidFill>
              <a:srgbClr val="333399"/>
            </a:solidFill>
            <a:round/>
            <a:headEnd/>
            <a:tailEnd type="triangle" w="med" len="med"/>
          </a:ln>
        </p:spPr>
        <p:txBody>
          <a:bodyPr/>
          <a:lstStyle/>
          <a:p>
            <a:endParaRPr lang="en-US"/>
          </a:p>
        </p:txBody>
      </p:sp>
      <p:sp>
        <p:nvSpPr>
          <p:cNvPr id="48164" name="Line 57"/>
          <p:cNvSpPr>
            <a:spLocks noChangeShapeType="1"/>
          </p:cNvSpPr>
          <p:nvPr/>
        </p:nvSpPr>
        <p:spPr bwMode="auto">
          <a:xfrm flipH="1" flipV="1">
            <a:off x="7161213" y="4167188"/>
            <a:ext cx="950912" cy="15875"/>
          </a:xfrm>
          <a:prstGeom prst="line">
            <a:avLst/>
          </a:prstGeom>
          <a:noFill/>
          <a:ln w="19080">
            <a:solidFill>
              <a:srgbClr val="333399"/>
            </a:solidFill>
            <a:round/>
            <a:headEnd/>
            <a:tailEnd type="triangle" w="med" len="med"/>
          </a:ln>
        </p:spPr>
        <p:txBody>
          <a:bodyPr/>
          <a:lstStyle/>
          <a:p>
            <a:endParaRPr lang="en-US"/>
          </a:p>
        </p:txBody>
      </p:sp>
      <p:sp>
        <p:nvSpPr>
          <p:cNvPr id="48165" name="Line 58"/>
          <p:cNvSpPr>
            <a:spLocks noChangeShapeType="1"/>
          </p:cNvSpPr>
          <p:nvPr/>
        </p:nvSpPr>
        <p:spPr bwMode="auto">
          <a:xfrm flipH="1">
            <a:off x="7667625" y="2341563"/>
            <a:ext cx="14288" cy="1820862"/>
          </a:xfrm>
          <a:prstGeom prst="line">
            <a:avLst/>
          </a:prstGeom>
          <a:noFill/>
          <a:ln w="19080">
            <a:solidFill>
              <a:srgbClr val="333399"/>
            </a:solidFill>
            <a:round/>
            <a:headEnd/>
            <a:tailEnd/>
          </a:ln>
        </p:spPr>
        <p:txBody>
          <a:bodyPr/>
          <a:lstStyle/>
          <a:p>
            <a:endParaRPr lang="en-US"/>
          </a:p>
        </p:txBody>
      </p:sp>
      <p:pic>
        <p:nvPicPr>
          <p:cNvPr id="48166" name="Picture 59"/>
          <p:cNvPicPr>
            <a:picLocks noChangeAspect="1" noChangeArrowheads="1"/>
          </p:cNvPicPr>
          <p:nvPr/>
        </p:nvPicPr>
        <p:blipFill>
          <a:blip r:embed="rId6"/>
          <a:srcRect/>
          <a:stretch>
            <a:fillRect/>
          </a:stretch>
        </p:blipFill>
        <p:spPr bwMode="auto">
          <a:xfrm>
            <a:off x="8208963" y="2479675"/>
            <a:ext cx="582612" cy="571500"/>
          </a:xfrm>
          <a:prstGeom prst="rect">
            <a:avLst/>
          </a:prstGeom>
          <a:noFill/>
          <a:ln w="9525">
            <a:noFill/>
            <a:miter lim="800000"/>
            <a:headEnd/>
            <a:tailEnd/>
          </a:ln>
        </p:spPr>
      </p:pic>
      <p:pic>
        <p:nvPicPr>
          <p:cNvPr id="48167" name="Picture 60"/>
          <p:cNvPicPr>
            <a:picLocks noChangeAspect="1" noChangeArrowheads="1"/>
          </p:cNvPicPr>
          <p:nvPr/>
        </p:nvPicPr>
        <p:blipFill>
          <a:blip r:embed="rId6"/>
          <a:srcRect/>
          <a:stretch>
            <a:fillRect/>
          </a:stretch>
        </p:blipFill>
        <p:spPr bwMode="auto">
          <a:xfrm>
            <a:off x="8361363" y="2632075"/>
            <a:ext cx="582612" cy="571500"/>
          </a:xfrm>
          <a:prstGeom prst="rect">
            <a:avLst/>
          </a:prstGeom>
          <a:noFill/>
          <a:ln w="9525">
            <a:noFill/>
            <a:miter lim="800000"/>
            <a:headEnd/>
            <a:tailEnd/>
          </a:ln>
        </p:spPr>
      </p:pic>
      <p:pic>
        <p:nvPicPr>
          <p:cNvPr id="48168" name="Picture 61"/>
          <p:cNvPicPr>
            <a:picLocks noChangeAspect="1" noChangeArrowheads="1"/>
          </p:cNvPicPr>
          <p:nvPr/>
        </p:nvPicPr>
        <p:blipFill>
          <a:blip r:embed="rId6"/>
          <a:srcRect/>
          <a:stretch>
            <a:fillRect/>
          </a:stretch>
        </p:blipFill>
        <p:spPr bwMode="auto">
          <a:xfrm>
            <a:off x="8513763" y="2784475"/>
            <a:ext cx="582612" cy="571500"/>
          </a:xfrm>
          <a:prstGeom prst="rect">
            <a:avLst/>
          </a:prstGeom>
          <a:noFill/>
          <a:ln w="9525">
            <a:noFill/>
            <a:miter lim="800000"/>
            <a:headEnd/>
            <a:tailEnd/>
          </a:ln>
        </p:spPr>
      </p:pic>
      <p:sp>
        <p:nvSpPr>
          <p:cNvPr id="48169" name="AutoShape 62"/>
          <p:cNvSpPr>
            <a:spLocks noChangeArrowheads="1"/>
          </p:cNvSpPr>
          <p:nvPr/>
        </p:nvSpPr>
        <p:spPr bwMode="auto">
          <a:xfrm>
            <a:off x="6578600" y="4676775"/>
            <a:ext cx="612775" cy="217488"/>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sp>
        <p:nvSpPr>
          <p:cNvPr id="48170" name="AutoShape 63"/>
          <p:cNvSpPr>
            <a:spLocks noChangeArrowheads="1"/>
          </p:cNvSpPr>
          <p:nvPr/>
        </p:nvSpPr>
        <p:spPr bwMode="auto">
          <a:xfrm>
            <a:off x="5176838" y="3348038"/>
            <a:ext cx="612775" cy="217487"/>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grpSp>
        <p:nvGrpSpPr>
          <p:cNvPr id="48171" name="Group 64"/>
          <p:cNvGrpSpPr>
            <a:grpSpLocks/>
          </p:cNvGrpSpPr>
          <p:nvPr/>
        </p:nvGrpSpPr>
        <p:grpSpPr bwMode="auto">
          <a:xfrm>
            <a:off x="8132763" y="3660775"/>
            <a:ext cx="533400" cy="554038"/>
            <a:chOff x="5123" y="2306"/>
            <a:chExt cx="336" cy="349"/>
          </a:xfrm>
        </p:grpSpPr>
        <p:sp>
          <p:nvSpPr>
            <p:cNvPr id="48211" name="Rectangle 65"/>
            <p:cNvSpPr>
              <a:spLocks noChangeArrowheads="1"/>
            </p:cNvSpPr>
            <p:nvPr/>
          </p:nvSpPr>
          <p:spPr bwMode="auto">
            <a:xfrm>
              <a:off x="5123" y="2306"/>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8212" name="Picture 66"/>
            <p:cNvPicPr>
              <a:picLocks noChangeAspect="1" noChangeArrowheads="1"/>
            </p:cNvPicPr>
            <p:nvPr/>
          </p:nvPicPr>
          <p:blipFill>
            <a:blip r:embed="rId3"/>
            <a:srcRect/>
            <a:stretch>
              <a:fillRect/>
            </a:stretch>
          </p:blipFill>
          <p:spPr bwMode="auto">
            <a:xfrm>
              <a:off x="5145" y="2306"/>
              <a:ext cx="290" cy="347"/>
            </a:xfrm>
            <a:prstGeom prst="rect">
              <a:avLst/>
            </a:prstGeom>
            <a:noFill/>
            <a:ln w="9525">
              <a:noFill/>
              <a:miter lim="800000"/>
              <a:headEnd/>
              <a:tailEnd/>
            </a:ln>
          </p:spPr>
        </p:pic>
        <p:pic>
          <p:nvPicPr>
            <p:cNvPr id="48213" name="Picture 67"/>
            <p:cNvPicPr>
              <a:picLocks noChangeAspect="1" noChangeArrowheads="1"/>
            </p:cNvPicPr>
            <p:nvPr/>
          </p:nvPicPr>
          <p:blipFill>
            <a:blip r:embed="rId3"/>
            <a:srcRect/>
            <a:stretch>
              <a:fillRect/>
            </a:stretch>
          </p:blipFill>
          <p:spPr bwMode="auto">
            <a:xfrm>
              <a:off x="5145" y="2306"/>
              <a:ext cx="290" cy="347"/>
            </a:xfrm>
            <a:prstGeom prst="rect">
              <a:avLst/>
            </a:prstGeom>
            <a:noFill/>
            <a:ln w="9525">
              <a:noFill/>
              <a:miter lim="800000"/>
              <a:headEnd/>
              <a:tailEnd/>
            </a:ln>
          </p:spPr>
        </p:pic>
        <p:pic>
          <p:nvPicPr>
            <p:cNvPr id="48214" name="Picture 68"/>
            <p:cNvPicPr>
              <a:picLocks noChangeAspect="1" noChangeArrowheads="1"/>
            </p:cNvPicPr>
            <p:nvPr/>
          </p:nvPicPr>
          <p:blipFill>
            <a:blip r:embed="rId4"/>
            <a:srcRect/>
            <a:stretch>
              <a:fillRect/>
            </a:stretch>
          </p:blipFill>
          <p:spPr bwMode="auto">
            <a:xfrm>
              <a:off x="5169" y="2345"/>
              <a:ext cx="244" cy="200"/>
            </a:xfrm>
            <a:prstGeom prst="rect">
              <a:avLst/>
            </a:prstGeom>
            <a:noFill/>
            <a:ln w="9525">
              <a:noFill/>
              <a:miter lim="800000"/>
              <a:headEnd/>
              <a:tailEnd/>
            </a:ln>
          </p:spPr>
        </p:pic>
      </p:grpSp>
      <p:grpSp>
        <p:nvGrpSpPr>
          <p:cNvPr id="48172" name="Group 69"/>
          <p:cNvGrpSpPr>
            <a:grpSpLocks/>
          </p:cNvGrpSpPr>
          <p:nvPr/>
        </p:nvGrpSpPr>
        <p:grpSpPr bwMode="auto">
          <a:xfrm>
            <a:off x="8348663" y="3876675"/>
            <a:ext cx="533400" cy="554038"/>
            <a:chOff x="5259" y="2442"/>
            <a:chExt cx="336" cy="349"/>
          </a:xfrm>
        </p:grpSpPr>
        <p:sp>
          <p:nvSpPr>
            <p:cNvPr id="48207" name="Rectangle 70"/>
            <p:cNvSpPr>
              <a:spLocks noChangeArrowheads="1"/>
            </p:cNvSpPr>
            <p:nvPr/>
          </p:nvSpPr>
          <p:spPr bwMode="auto">
            <a:xfrm>
              <a:off x="5259" y="2442"/>
              <a:ext cx="337" cy="35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pic>
          <p:nvPicPr>
            <p:cNvPr id="48208" name="Picture 71"/>
            <p:cNvPicPr>
              <a:picLocks noChangeAspect="1" noChangeArrowheads="1"/>
            </p:cNvPicPr>
            <p:nvPr/>
          </p:nvPicPr>
          <p:blipFill>
            <a:blip r:embed="rId3"/>
            <a:srcRect/>
            <a:stretch>
              <a:fillRect/>
            </a:stretch>
          </p:blipFill>
          <p:spPr bwMode="auto">
            <a:xfrm>
              <a:off x="5281" y="2442"/>
              <a:ext cx="290" cy="347"/>
            </a:xfrm>
            <a:prstGeom prst="rect">
              <a:avLst/>
            </a:prstGeom>
            <a:noFill/>
            <a:ln w="9525">
              <a:noFill/>
              <a:miter lim="800000"/>
              <a:headEnd/>
              <a:tailEnd/>
            </a:ln>
          </p:spPr>
        </p:pic>
        <p:pic>
          <p:nvPicPr>
            <p:cNvPr id="48209" name="Picture 72"/>
            <p:cNvPicPr>
              <a:picLocks noChangeAspect="1" noChangeArrowheads="1"/>
            </p:cNvPicPr>
            <p:nvPr/>
          </p:nvPicPr>
          <p:blipFill>
            <a:blip r:embed="rId3"/>
            <a:srcRect/>
            <a:stretch>
              <a:fillRect/>
            </a:stretch>
          </p:blipFill>
          <p:spPr bwMode="auto">
            <a:xfrm>
              <a:off x="5281" y="2442"/>
              <a:ext cx="290" cy="347"/>
            </a:xfrm>
            <a:prstGeom prst="rect">
              <a:avLst/>
            </a:prstGeom>
            <a:noFill/>
            <a:ln w="9525">
              <a:noFill/>
              <a:miter lim="800000"/>
              <a:headEnd/>
              <a:tailEnd/>
            </a:ln>
          </p:spPr>
        </p:pic>
        <p:pic>
          <p:nvPicPr>
            <p:cNvPr id="48210" name="Picture 73"/>
            <p:cNvPicPr>
              <a:picLocks noChangeAspect="1" noChangeArrowheads="1"/>
            </p:cNvPicPr>
            <p:nvPr/>
          </p:nvPicPr>
          <p:blipFill>
            <a:blip r:embed="rId4"/>
            <a:srcRect/>
            <a:stretch>
              <a:fillRect/>
            </a:stretch>
          </p:blipFill>
          <p:spPr bwMode="auto">
            <a:xfrm>
              <a:off x="5305" y="2481"/>
              <a:ext cx="244" cy="200"/>
            </a:xfrm>
            <a:prstGeom prst="rect">
              <a:avLst/>
            </a:prstGeom>
            <a:noFill/>
            <a:ln w="9525">
              <a:noFill/>
              <a:miter lim="800000"/>
              <a:headEnd/>
              <a:tailEnd/>
            </a:ln>
          </p:spPr>
        </p:pic>
      </p:grpSp>
      <p:grpSp>
        <p:nvGrpSpPr>
          <p:cNvPr id="48173" name="Group 74"/>
          <p:cNvGrpSpPr>
            <a:grpSpLocks/>
          </p:cNvGrpSpPr>
          <p:nvPr/>
        </p:nvGrpSpPr>
        <p:grpSpPr bwMode="auto">
          <a:xfrm>
            <a:off x="8609013" y="4040188"/>
            <a:ext cx="438150" cy="523875"/>
            <a:chOff x="5423" y="2545"/>
            <a:chExt cx="276" cy="330"/>
          </a:xfrm>
        </p:grpSpPr>
        <p:pic>
          <p:nvPicPr>
            <p:cNvPr id="48203" name="Picture 75"/>
            <p:cNvPicPr>
              <a:picLocks noChangeAspect="1" noChangeArrowheads="1"/>
            </p:cNvPicPr>
            <p:nvPr/>
          </p:nvPicPr>
          <p:blipFill>
            <a:blip r:embed="rId7"/>
            <a:srcRect/>
            <a:stretch>
              <a:fillRect/>
            </a:stretch>
          </p:blipFill>
          <p:spPr bwMode="auto">
            <a:xfrm>
              <a:off x="5423" y="2545"/>
              <a:ext cx="277" cy="331"/>
            </a:xfrm>
            <a:prstGeom prst="rect">
              <a:avLst/>
            </a:prstGeom>
            <a:noFill/>
            <a:ln w="9525">
              <a:noFill/>
              <a:miter lim="800000"/>
              <a:headEnd/>
              <a:tailEnd/>
            </a:ln>
          </p:spPr>
        </p:pic>
        <p:grpSp>
          <p:nvGrpSpPr>
            <p:cNvPr id="48204" name="Group 76"/>
            <p:cNvGrpSpPr>
              <a:grpSpLocks/>
            </p:cNvGrpSpPr>
            <p:nvPr/>
          </p:nvGrpSpPr>
          <p:grpSpPr bwMode="auto">
            <a:xfrm>
              <a:off x="5449" y="2574"/>
              <a:ext cx="224" cy="203"/>
              <a:chOff x="5449" y="2574"/>
              <a:chExt cx="224" cy="203"/>
            </a:xfrm>
          </p:grpSpPr>
          <p:pic>
            <p:nvPicPr>
              <p:cNvPr id="48205" name="Picture 77"/>
              <p:cNvPicPr>
                <a:picLocks noChangeAspect="1" noChangeArrowheads="1"/>
              </p:cNvPicPr>
              <p:nvPr/>
            </p:nvPicPr>
            <p:blipFill>
              <a:blip r:embed="rId8"/>
              <a:srcRect/>
              <a:stretch>
                <a:fillRect/>
              </a:stretch>
            </p:blipFill>
            <p:spPr bwMode="auto">
              <a:xfrm>
                <a:off x="5449" y="2574"/>
                <a:ext cx="225" cy="204"/>
              </a:xfrm>
              <a:prstGeom prst="rect">
                <a:avLst/>
              </a:prstGeom>
              <a:noFill/>
              <a:ln w="9525">
                <a:noFill/>
                <a:miter lim="800000"/>
                <a:headEnd/>
                <a:tailEnd/>
              </a:ln>
            </p:spPr>
          </p:pic>
          <p:pic>
            <p:nvPicPr>
              <p:cNvPr id="48206" name="Picture 78"/>
              <p:cNvPicPr>
                <a:picLocks noChangeAspect="1" noChangeArrowheads="1"/>
              </p:cNvPicPr>
              <p:nvPr/>
            </p:nvPicPr>
            <p:blipFill>
              <a:blip r:embed="rId9"/>
              <a:srcRect/>
              <a:stretch>
                <a:fillRect/>
              </a:stretch>
            </p:blipFill>
            <p:spPr bwMode="auto">
              <a:xfrm>
                <a:off x="5541" y="2627"/>
                <a:ext cx="122" cy="101"/>
              </a:xfrm>
              <a:prstGeom prst="rect">
                <a:avLst/>
              </a:prstGeom>
              <a:noFill/>
              <a:ln w="9525">
                <a:noFill/>
                <a:miter lim="800000"/>
                <a:headEnd/>
                <a:tailEnd/>
              </a:ln>
            </p:spPr>
          </p:pic>
        </p:grpSp>
      </p:grpSp>
      <p:sp>
        <p:nvSpPr>
          <p:cNvPr id="48174" name="AutoShape 79"/>
          <p:cNvSpPr>
            <a:spLocks noChangeArrowheads="1"/>
          </p:cNvSpPr>
          <p:nvPr/>
        </p:nvSpPr>
        <p:spPr bwMode="auto">
          <a:xfrm>
            <a:off x="6370638" y="1851025"/>
            <a:ext cx="1384300" cy="1677988"/>
          </a:xfrm>
          <a:prstGeom prst="roundRect">
            <a:avLst>
              <a:gd name="adj" fmla="val 16667"/>
            </a:avLst>
          </a:prstGeom>
          <a:solidFill>
            <a:srgbClr val="00FF00">
              <a:alpha val="9804"/>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75" name="Line 86"/>
          <p:cNvSpPr>
            <a:spLocks noChangeShapeType="1"/>
          </p:cNvSpPr>
          <p:nvPr/>
        </p:nvSpPr>
        <p:spPr bwMode="auto">
          <a:xfrm flipH="1">
            <a:off x="7183438" y="2332038"/>
            <a:ext cx="509587" cy="9525"/>
          </a:xfrm>
          <a:prstGeom prst="line">
            <a:avLst/>
          </a:prstGeom>
          <a:noFill/>
          <a:ln w="19080">
            <a:solidFill>
              <a:srgbClr val="333399"/>
            </a:solidFill>
            <a:round/>
            <a:headEnd/>
            <a:tailEnd type="triangle" w="med" len="med"/>
          </a:ln>
        </p:spPr>
        <p:txBody>
          <a:bodyPr/>
          <a:lstStyle/>
          <a:p>
            <a:endParaRPr lang="en-US"/>
          </a:p>
        </p:txBody>
      </p:sp>
      <p:sp>
        <p:nvSpPr>
          <p:cNvPr id="48176" name="Line 88"/>
          <p:cNvSpPr>
            <a:spLocks noChangeShapeType="1"/>
          </p:cNvSpPr>
          <p:nvPr/>
        </p:nvSpPr>
        <p:spPr bwMode="auto">
          <a:xfrm flipV="1">
            <a:off x="7078663" y="2051050"/>
            <a:ext cx="177800" cy="212725"/>
          </a:xfrm>
          <a:prstGeom prst="line">
            <a:avLst/>
          </a:prstGeom>
          <a:noFill/>
          <a:ln w="12600">
            <a:solidFill>
              <a:srgbClr val="000000"/>
            </a:solidFill>
            <a:round/>
            <a:headEnd/>
            <a:tailEnd type="triangle" w="med" len="med"/>
          </a:ln>
        </p:spPr>
        <p:txBody>
          <a:bodyPr/>
          <a:lstStyle/>
          <a:p>
            <a:endParaRPr lang="en-US"/>
          </a:p>
        </p:txBody>
      </p:sp>
      <p:grpSp>
        <p:nvGrpSpPr>
          <p:cNvPr id="48177" name="Group 89"/>
          <p:cNvGrpSpPr>
            <a:grpSpLocks/>
          </p:cNvGrpSpPr>
          <p:nvPr/>
        </p:nvGrpSpPr>
        <p:grpSpPr bwMode="auto">
          <a:xfrm>
            <a:off x="7283450" y="3155950"/>
            <a:ext cx="312738" cy="398463"/>
            <a:chOff x="4571" y="1971"/>
            <a:chExt cx="197" cy="251"/>
          </a:xfrm>
        </p:grpSpPr>
        <p:sp>
          <p:nvSpPr>
            <p:cNvPr id="48200" name="AutoShape 90"/>
            <p:cNvSpPr>
              <a:spLocks noChangeArrowheads="1"/>
            </p:cNvSpPr>
            <p:nvPr/>
          </p:nvSpPr>
          <p:spPr bwMode="auto">
            <a:xfrm>
              <a:off x="4571" y="1971"/>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201" name="AutoShape 91"/>
            <p:cNvSpPr>
              <a:spLocks noChangeArrowheads="1"/>
            </p:cNvSpPr>
            <p:nvPr/>
          </p:nvSpPr>
          <p:spPr bwMode="auto">
            <a:xfrm>
              <a:off x="4607" y="2013"/>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202" name="AutoShape 92"/>
            <p:cNvSpPr>
              <a:spLocks noChangeArrowheads="1"/>
            </p:cNvSpPr>
            <p:nvPr/>
          </p:nvSpPr>
          <p:spPr bwMode="auto">
            <a:xfrm>
              <a:off x="4643" y="2043"/>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grpSp>
        <p:nvGrpSpPr>
          <p:cNvPr id="48178" name="Group 95"/>
          <p:cNvGrpSpPr>
            <a:grpSpLocks/>
          </p:cNvGrpSpPr>
          <p:nvPr/>
        </p:nvGrpSpPr>
        <p:grpSpPr bwMode="auto">
          <a:xfrm>
            <a:off x="1852613" y="3468688"/>
            <a:ext cx="312737" cy="398462"/>
            <a:chOff x="1167" y="2185"/>
            <a:chExt cx="197" cy="251"/>
          </a:xfrm>
        </p:grpSpPr>
        <p:sp>
          <p:nvSpPr>
            <p:cNvPr id="48197" name="AutoShape 96"/>
            <p:cNvSpPr>
              <a:spLocks noChangeArrowheads="1"/>
            </p:cNvSpPr>
            <p:nvPr/>
          </p:nvSpPr>
          <p:spPr bwMode="auto">
            <a:xfrm>
              <a:off x="1167" y="2185"/>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98" name="AutoShape 97"/>
            <p:cNvSpPr>
              <a:spLocks noChangeArrowheads="1"/>
            </p:cNvSpPr>
            <p:nvPr/>
          </p:nvSpPr>
          <p:spPr bwMode="auto">
            <a:xfrm>
              <a:off x="1203" y="2227"/>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8199" name="AutoShape 98"/>
            <p:cNvSpPr>
              <a:spLocks noChangeArrowheads="1"/>
            </p:cNvSpPr>
            <p:nvPr/>
          </p:nvSpPr>
          <p:spPr bwMode="auto">
            <a:xfrm>
              <a:off x="1239" y="2257"/>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sp>
        <p:nvSpPr>
          <p:cNvPr id="48179" name="Line 99"/>
          <p:cNvSpPr>
            <a:spLocks noChangeShapeType="1"/>
          </p:cNvSpPr>
          <p:nvPr/>
        </p:nvSpPr>
        <p:spPr bwMode="auto">
          <a:xfrm>
            <a:off x="1704975" y="3433763"/>
            <a:ext cx="142875" cy="76200"/>
          </a:xfrm>
          <a:prstGeom prst="line">
            <a:avLst/>
          </a:prstGeom>
          <a:noFill/>
          <a:ln w="12600">
            <a:solidFill>
              <a:srgbClr val="000000"/>
            </a:solidFill>
            <a:round/>
            <a:headEnd/>
            <a:tailEnd type="triangle" w="med" len="med"/>
          </a:ln>
        </p:spPr>
        <p:txBody>
          <a:bodyPr/>
          <a:lstStyle/>
          <a:p>
            <a:endParaRPr lang="en-US"/>
          </a:p>
        </p:txBody>
      </p:sp>
      <p:sp>
        <p:nvSpPr>
          <p:cNvPr id="48180" name="Line 100"/>
          <p:cNvSpPr>
            <a:spLocks noChangeShapeType="1"/>
          </p:cNvSpPr>
          <p:nvPr/>
        </p:nvSpPr>
        <p:spPr bwMode="auto">
          <a:xfrm flipH="1" flipV="1">
            <a:off x="7359650" y="3567113"/>
            <a:ext cx="15875" cy="131762"/>
          </a:xfrm>
          <a:prstGeom prst="line">
            <a:avLst/>
          </a:prstGeom>
          <a:noFill/>
          <a:ln w="28440">
            <a:solidFill>
              <a:srgbClr val="008000"/>
            </a:solidFill>
            <a:round/>
            <a:headEnd/>
            <a:tailEnd type="stealth" w="med" len="med"/>
          </a:ln>
        </p:spPr>
        <p:txBody>
          <a:bodyPr/>
          <a:lstStyle/>
          <a:p>
            <a:endParaRPr lang="en-US"/>
          </a:p>
        </p:txBody>
      </p:sp>
      <p:sp>
        <p:nvSpPr>
          <p:cNvPr id="48181" name="Oval 101"/>
          <p:cNvSpPr>
            <a:spLocks noChangeArrowheads="1"/>
          </p:cNvSpPr>
          <p:nvPr/>
        </p:nvSpPr>
        <p:spPr bwMode="auto">
          <a:xfrm>
            <a:off x="1042988" y="3089275"/>
            <a:ext cx="1211262" cy="1104900"/>
          </a:xfrm>
          <a:prstGeom prst="ellipse">
            <a:avLst/>
          </a:prstGeom>
          <a:noFill/>
          <a:ln w="38160">
            <a:solidFill>
              <a:srgbClr val="000000"/>
            </a:solidFill>
            <a:prstDash val="sysDot"/>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48182" name="Text Box 102"/>
          <p:cNvSpPr txBox="1">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rPr>
              <a:t>Multi Site Data storage</a:t>
            </a:r>
          </a:p>
        </p:txBody>
      </p:sp>
      <p:pic>
        <p:nvPicPr>
          <p:cNvPr id="48183" name="Picture 45"/>
          <p:cNvPicPr>
            <a:picLocks noChangeAspect="1" noChangeArrowheads="1"/>
          </p:cNvPicPr>
          <p:nvPr/>
        </p:nvPicPr>
        <p:blipFill>
          <a:blip r:embed="rId10"/>
          <a:srcRect/>
          <a:stretch>
            <a:fillRect/>
          </a:stretch>
        </p:blipFill>
        <p:spPr bwMode="auto">
          <a:xfrm>
            <a:off x="6546850" y="1874838"/>
            <a:ext cx="508000" cy="692150"/>
          </a:xfrm>
          <a:prstGeom prst="rect">
            <a:avLst/>
          </a:prstGeom>
          <a:noFill/>
          <a:ln w="28440">
            <a:noFill/>
            <a:miter lim="800000"/>
            <a:headEnd/>
            <a:tailEnd/>
          </a:ln>
        </p:spPr>
      </p:pic>
      <p:pic>
        <p:nvPicPr>
          <p:cNvPr id="48184" name="Picture 46"/>
          <p:cNvPicPr>
            <a:picLocks noChangeAspect="1" noChangeArrowheads="1"/>
          </p:cNvPicPr>
          <p:nvPr/>
        </p:nvPicPr>
        <p:blipFill>
          <a:blip r:embed="rId11"/>
          <a:srcRect/>
          <a:stretch>
            <a:fillRect/>
          </a:stretch>
        </p:blipFill>
        <p:spPr bwMode="auto">
          <a:xfrm>
            <a:off x="7131050" y="1320800"/>
            <a:ext cx="520700" cy="711200"/>
          </a:xfrm>
          <a:prstGeom prst="rect">
            <a:avLst/>
          </a:prstGeom>
          <a:noFill/>
          <a:ln w="28440">
            <a:noFill/>
            <a:miter lim="800000"/>
            <a:headEnd/>
            <a:tailEnd/>
          </a:ln>
        </p:spPr>
      </p:pic>
      <p:pic>
        <p:nvPicPr>
          <p:cNvPr id="48185" name="Picture 47"/>
          <p:cNvPicPr>
            <a:picLocks noChangeAspect="1" noChangeArrowheads="1"/>
          </p:cNvPicPr>
          <p:nvPr/>
        </p:nvPicPr>
        <p:blipFill>
          <a:blip r:embed="rId12"/>
          <a:srcRect/>
          <a:stretch>
            <a:fillRect/>
          </a:stretch>
        </p:blipFill>
        <p:spPr bwMode="auto">
          <a:xfrm>
            <a:off x="6600825" y="2689225"/>
            <a:ext cx="476250" cy="685800"/>
          </a:xfrm>
          <a:prstGeom prst="rect">
            <a:avLst/>
          </a:prstGeom>
          <a:noFill/>
          <a:ln w="28440">
            <a:noFill/>
            <a:miter lim="800000"/>
            <a:headEnd/>
            <a:tailEnd/>
          </a:ln>
        </p:spPr>
      </p:pic>
      <p:pic>
        <p:nvPicPr>
          <p:cNvPr id="48186" name="Picture 48"/>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6572250" y="3840163"/>
            <a:ext cx="635000" cy="831850"/>
          </a:xfrm>
          <a:prstGeom prst="rect">
            <a:avLst/>
          </a:prstGeom>
          <a:noFill/>
          <a:ln w="28440">
            <a:noFill/>
            <a:miter lim="800000"/>
            <a:headEnd/>
            <a:tailEnd/>
          </a:ln>
        </p:spPr>
      </p:pic>
      <p:pic>
        <p:nvPicPr>
          <p:cNvPr id="48187" name="Picture 96" descr="Google Image Result for http___www.eaifhe.ac.uk_Business%20Enterprise%20website_images_contact_icons_phone_headset_icon.jpg.jpg"/>
          <p:cNvPicPr>
            <a:picLocks noChangeAspect="1"/>
          </p:cNvPicPr>
          <p:nvPr/>
        </p:nvPicPr>
        <p:blipFill>
          <a:blip r:embed="rId14">
            <a:clrChange>
              <a:clrFrom>
                <a:srgbClr val="FEFCFF"/>
              </a:clrFrom>
              <a:clrTo>
                <a:srgbClr val="FEFCFF">
                  <a:alpha val="0"/>
                </a:srgbClr>
              </a:clrTo>
            </a:clrChange>
          </a:blip>
          <a:srcRect/>
          <a:stretch>
            <a:fillRect/>
          </a:stretch>
        </p:blipFill>
        <p:spPr bwMode="auto">
          <a:xfrm>
            <a:off x="6900863" y="4271963"/>
            <a:ext cx="301625" cy="381000"/>
          </a:xfrm>
          <a:prstGeom prst="rect">
            <a:avLst/>
          </a:prstGeom>
          <a:noFill/>
          <a:ln w="9525">
            <a:noFill/>
            <a:miter lim="800000"/>
            <a:headEnd/>
            <a:tailEnd/>
          </a:ln>
        </p:spPr>
      </p:pic>
      <p:sp>
        <p:nvSpPr>
          <p:cNvPr id="48188" name="Line 88"/>
          <p:cNvSpPr>
            <a:spLocks noChangeShapeType="1"/>
          </p:cNvSpPr>
          <p:nvPr/>
        </p:nvSpPr>
        <p:spPr bwMode="auto">
          <a:xfrm>
            <a:off x="7069138" y="3009900"/>
            <a:ext cx="195262" cy="222250"/>
          </a:xfrm>
          <a:prstGeom prst="line">
            <a:avLst/>
          </a:prstGeom>
          <a:noFill/>
          <a:ln w="12600">
            <a:solidFill>
              <a:srgbClr val="000000"/>
            </a:solidFill>
            <a:round/>
            <a:headEnd/>
            <a:tailEnd type="triangle" w="med" len="med"/>
          </a:ln>
        </p:spPr>
        <p:txBody>
          <a:bodyPr/>
          <a:lstStyle/>
          <a:p>
            <a:endParaRPr lang="en-US"/>
          </a:p>
        </p:txBody>
      </p:sp>
      <p:sp>
        <p:nvSpPr>
          <p:cNvPr id="48189" name="AutoShape 19"/>
          <p:cNvSpPr>
            <a:spLocks noChangeArrowheads="1"/>
          </p:cNvSpPr>
          <p:nvPr/>
        </p:nvSpPr>
        <p:spPr bwMode="auto">
          <a:xfrm>
            <a:off x="5175250" y="3027363"/>
            <a:ext cx="626353" cy="402291"/>
          </a:xfrm>
          <a:prstGeom prst="roundRect">
            <a:avLst>
              <a:gd name="adj" fmla="val 648"/>
            </a:avLst>
          </a:prstGeom>
          <a:noFill/>
          <a:ln w="9525">
            <a:noFill/>
            <a:round/>
            <a:headEnd/>
            <a:tailEnd/>
          </a:ln>
        </p:spPr>
        <p:txBody>
          <a:bodyPr wrap="none" lIns="90000" tIns="46800" rIns="36000" bIns="46800">
            <a:spAutoFit/>
          </a:bodyPr>
          <a:lstStyle/>
          <a:p>
            <a:pPr>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dirty="0">
                <a:solidFill>
                  <a:srgbClr val="120C80"/>
                </a:solidFill>
                <a:ea typeface="SimSun" charset="-122"/>
              </a:rPr>
              <a:t>Reverse</a:t>
            </a:r>
            <a:r>
              <a:rPr lang="en-GB" sz="1000" b="1" dirty="0" smtClean="0">
                <a:solidFill>
                  <a:srgbClr val="120C80"/>
                </a:solidFill>
                <a:ea typeface="SimSun" charset="-122"/>
              </a:rPr>
              <a:t/>
            </a:r>
            <a:br>
              <a:rPr lang="en-GB" sz="1000" b="1" dirty="0" smtClean="0">
                <a:solidFill>
                  <a:srgbClr val="120C80"/>
                </a:solidFill>
                <a:ea typeface="SimSun" charset="-122"/>
              </a:rPr>
            </a:br>
            <a:r>
              <a:rPr lang="en-GB" sz="1000" b="1" dirty="0" smtClean="0">
                <a:solidFill>
                  <a:srgbClr val="120C80"/>
                </a:solidFill>
                <a:ea typeface="SimSun" charset="-122"/>
              </a:rPr>
              <a:t>Proxy</a:t>
            </a:r>
            <a:endParaRPr lang="en-GB" sz="1000" b="1" dirty="0">
              <a:solidFill>
                <a:srgbClr val="120C80"/>
              </a:solidFill>
              <a:ea typeface="SimSun" charset="-122"/>
            </a:endParaRPr>
          </a:p>
        </p:txBody>
      </p:sp>
      <p:sp>
        <p:nvSpPr>
          <p:cNvPr id="48190" name="Line 20"/>
          <p:cNvSpPr>
            <a:spLocks noChangeShapeType="1"/>
          </p:cNvSpPr>
          <p:nvPr/>
        </p:nvSpPr>
        <p:spPr bwMode="auto">
          <a:xfrm>
            <a:off x="5654675" y="2668588"/>
            <a:ext cx="377825" cy="1587"/>
          </a:xfrm>
          <a:prstGeom prst="line">
            <a:avLst/>
          </a:prstGeom>
          <a:noFill/>
          <a:ln w="19080">
            <a:solidFill>
              <a:srgbClr val="333399"/>
            </a:solidFill>
            <a:round/>
            <a:headEnd/>
            <a:tailEnd type="triangle" w="med" len="med"/>
          </a:ln>
        </p:spPr>
        <p:txBody>
          <a:bodyPr/>
          <a:lstStyle/>
          <a:p>
            <a:endParaRPr lang="en-US"/>
          </a:p>
        </p:txBody>
      </p:sp>
      <p:sp>
        <p:nvSpPr>
          <p:cNvPr id="48191" name="TextBox 116"/>
          <p:cNvSpPr txBox="1">
            <a:spLocks noChangeArrowheads="1"/>
          </p:cNvSpPr>
          <p:nvPr/>
        </p:nvSpPr>
        <p:spPr bwMode="auto">
          <a:xfrm>
            <a:off x="6245225" y="4565650"/>
            <a:ext cx="1236663"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Collaboration Server</a:t>
            </a:r>
          </a:p>
        </p:txBody>
      </p:sp>
      <p:sp>
        <p:nvSpPr>
          <p:cNvPr id="48192" name="TextBox 118"/>
          <p:cNvSpPr txBox="1">
            <a:spLocks noChangeArrowheads="1"/>
          </p:cNvSpPr>
          <p:nvPr/>
        </p:nvSpPr>
        <p:spPr bwMode="auto">
          <a:xfrm>
            <a:off x="6610350" y="3368675"/>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48193" name="TextBox 119"/>
          <p:cNvSpPr txBox="1">
            <a:spLocks noChangeArrowheads="1"/>
          </p:cNvSpPr>
          <p:nvPr/>
        </p:nvSpPr>
        <p:spPr bwMode="auto">
          <a:xfrm>
            <a:off x="6550025" y="2552700"/>
            <a:ext cx="441325"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48194" name="TextBox 120"/>
          <p:cNvSpPr txBox="1">
            <a:spLocks noChangeArrowheads="1"/>
          </p:cNvSpPr>
          <p:nvPr/>
        </p:nvSpPr>
        <p:spPr bwMode="auto">
          <a:xfrm>
            <a:off x="7429500" y="2012950"/>
            <a:ext cx="601663"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pic>
        <p:nvPicPr>
          <p:cNvPr id="48195" name="Picture 36" descr="webServiceserver"/>
          <p:cNvPicPr>
            <a:picLocks noChangeAspect="1" noChangeArrowheads="1"/>
          </p:cNvPicPr>
          <p:nvPr/>
        </p:nvPicPr>
        <p:blipFill>
          <a:blip r:embed="rId15">
            <a:clrChange>
              <a:clrFrom>
                <a:srgbClr val="143697"/>
              </a:clrFrom>
              <a:clrTo>
                <a:srgbClr val="143697">
                  <a:alpha val="0"/>
                </a:srgbClr>
              </a:clrTo>
            </a:clrChange>
          </a:blip>
          <a:srcRect/>
          <a:stretch>
            <a:fillRect/>
          </a:stretch>
        </p:blipFill>
        <p:spPr bwMode="auto">
          <a:xfrm>
            <a:off x="2211388" y="2444750"/>
            <a:ext cx="401637" cy="504825"/>
          </a:xfrm>
          <a:prstGeom prst="rect">
            <a:avLst/>
          </a:prstGeom>
          <a:noFill/>
          <a:ln w="9525">
            <a:noFill/>
            <a:miter lim="800000"/>
            <a:headEnd/>
            <a:tailEnd/>
          </a:ln>
        </p:spPr>
      </p:pic>
      <p:pic>
        <p:nvPicPr>
          <p:cNvPr id="48196" name="Picture 36" descr="webServiceserver"/>
          <p:cNvPicPr>
            <a:picLocks noChangeAspect="1" noChangeArrowheads="1"/>
          </p:cNvPicPr>
          <p:nvPr/>
        </p:nvPicPr>
        <p:blipFill>
          <a:blip r:embed="rId15">
            <a:clrChange>
              <a:clrFrom>
                <a:srgbClr val="143697"/>
              </a:clrFrom>
              <a:clrTo>
                <a:srgbClr val="143697">
                  <a:alpha val="0"/>
                </a:srgbClr>
              </a:clrTo>
            </a:clrChange>
          </a:blip>
          <a:srcRect/>
          <a:stretch>
            <a:fillRect/>
          </a:stretch>
        </p:blipFill>
        <p:spPr bwMode="auto">
          <a:xfrm>
            <a:off x="5249863" y="2490788"/>
            <a:ext cx="401637" cy="504825"/>
          </a:xfrm>
          <a:prstGeom prst="rect">
            <a:avLst/>
          </a:prstGeom>
          <a:noFill/>
          <a:ln w="9525">
            <a:noFill/>
            <a:miter lim="800000"/>
            <a:headEnd/>
            <a:tailEnd/>
          </a:ln>
        </p:spPr>
      </p:pic>
      <p:sp>
        <p:nvSpPr>
          <p:cNvPr id="97" name="AutoShape 94"/>
          <p:cNvSpPr>
            <a:spLocks noChangeArrowheads="1"/>
          </p:cNvSpPr>
          <p:nvPr/>
        </p:nvSpPr>
        <p:spPr bwMode="auto">
          <a:xfrm>
            <a:off x="3557588" y="2382838"/>
            <a:ext cx="671512" cy="234950"/>
          </a:xfrm>
          <a:prstGeom prst="roundRect">
            <a:avLst>
              <a:gd name="adj" fmla="val 648"/>
            </a:avLst>
          </a:prstGeom>
          <a:noFill/>
          <a:ln w="9525">
            <a:noFill/>
            <a:round/>
            <a:headEnd/>
            <a:tailEnd/>
          </a:ln>
        </p:spPr>
        <p:txBody>
          <a:bodyPr wrap="none" lIns="90000" tIns="46800" rIns="36000" bIns="46800">
            <a:spAutoFit/>
          </a:bodyPr>
          <a:lstStyle/>
          <a:p>
            <a:pPr>
              <a:lnSpc>
                <a:spcPct val="92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dirty="0">
                <a:solidFill>
                  <a:srgbClr val="120C80"/>
                </a:solidFill>
                <a:latin typeface="Times New Roman" pitchFamily="18" charset="0"/>
                <a:ea typeface="SimSun" charset="-122"/>
              </a:rPr>
              <a:t>http </a:t>
            </a:r>
            <a:r>
              <a:rPr lang="en-GB" sz="1000" dirty="0">
                <a:latin typeface="Times New Roman" pitchFamily="18" charset="0"/>
                <a:ea typeface="SimSun" charset="-122"/>
              </a:rPr>
              <a:t>/</a:t>
            </a:r>
            <a:r>
              <a:rPr lang="en-GB" sz="1000" dirty="0">
                <a:solidFill>
                  <a:srgbClr val="CC0000"/>
                </a:solidFill>
                <a:latin typeface="Times New Roman" pitchFamily="18" charset="0"/>
                <a:ea typeface="SimSun" charset="-122"/>
              </a:rPr>
              <a:t>https</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Elbow Connector 38"/>
          <p:cNvCxnSpPr>
            <a:stCxn id="32789" idx="2"/>
          </p:cNvCxnSpPr>
          <p:nvPr/>
        </p:nvCxnSpPr>
        <p:spPr>
          <a:xfrm rot="16200000" flipH="1">
            <a:off x="2177256" y="5187157"/>
            <a:ext cx="674687" cy="914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685800" y="5410200"/>
            <a:ext cx="152400" cy="1219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Data</a:t>
            </a:r>
          </a:p>
          <a:p>
            <a:pPr algn="ctr">
              <a:defRPr/>
            </a:pPr>
            <a:endParaRPr lang="en-US" sz="1800" dirty="0"/>
          </a:p>
        </p:txBody>
      </p:sp>
      <p:sp>
        <p:nvSpPr>
          <p:cNvPr id="16" name="Rectangle 15"/>
          <p:cNvSpPr/>
          <p:nvPr/>
        </p:nvSpPr>
        <p:spPr>
          <a:xfrm flipH="1">
            <a:off x="685800" y="3276600"/>
            <a:ext cx="152400" cy="1981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Application Layer</a:t>
            </a:r>
          </a:p>
          <a:p>
            <a:pPr algn="ctr">
              <a:defRPr/>
            </a:pPr>
            <a:endParaRPr lang="en-US" sz="1800" dirty="0"/>
          </a:p>
        </p:txBody>
      </p:sp>
      <p:sp>
        <p:nvSpPr>
          <p:cNvPr id="10245" name="Title 1"/>
          <p:cNvSpPr>
            <a:spLocks noGrp="1"/>
          </p:cNvSpPr>
          <p:nvPr>
            <p:ph type="title"/>
          </p:nvPr>
        </p:nvSpPr>
        <p:spPr>
          <a:xfrm>
            <a:off x="749300" y="706065"/>
            <a:ext cx="8423275" cy="650875"/>
          </a:xfrm>
        </p:spPr>
        <p:txBody>
          <a:bodyPr/>
          <a:lstStyle/>
          <a:p>
            <a:r>
              <a:rPr lang="en-US" dirty="0" smtClean="0"/>
              <a:t>Secure Infrastructure – Central Data Center</a:t>
            </a:r>
            <a:br>
              <a:rPr lang="en-US" dirty="0" smtClean="0"/>
            </a:br>
            <a:r>
              <a:rPr lang="en-US" sz="2000" dirty="0" smtClean="0">
                <a:solidFill>
                  <a:srgbClr val="0070C0"/>
                </a:solidFill>
              </a:rPr>
              <a:t>Data Center Example</a:t>
            </a:r>
            <a:r>
              <a:rPr lang="en-US" b="1" dirty="0" smtClean="0">
                <a:solidFill>
                  <a:srgbClr val="000090"/>
                </a:solidFill>
              </a:rPr>
              <a:t/>
            </a:r>
            <a:br>
              <a:rPr lang="en-US" b="1" dirty="0" smtClean="0">
                <a:solidFill>
                  <a:srgbClr val="000090"/>
                </a:solidFill>
              </a:rPr>
            </a:br>
            <a:r>
              <a:rPr lang="en-US" dirty="0" smtClean="0"/>
              <a:t/>
            </a:r>
            <a:br>
              <a:rPr lang="en-US" dirty="0" smtClean="0"/>
            </a:br>
            <a:endParaRPr lang="en-US" dirty="0" smtClean="0"/>
          </a:p>
        </p:txBody>
      </p:sp>
      <p:pic>
        <p:nvPicPr>
          <p:cNvPr id="10246"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4826000"/>
            <a:ext cx="457200" cy="736600"/>
          </a:xfrm>
          <a:prstGeom prst="rect">
            <a:avLst/>
          </a:prstGeom>
          <a:noFill/>
          <a:ln w="9525">
            <a:noFill/>
            <a:miter lim="800000"/>
            <a:headEnd/>
            <a:tailEnd/>
          </a:ln>
        </p:spPr>
      </p:pic>
      <p:sp>
        <p:nvSpPr>
          <p:cNvPr id="14" name="Rectangle 13"/>
          <p:cNvSpPr/>
          <p:nvPr/>
        </p:nvSpPr>
        <p:spPr>
          <a:xfrm flipH="1">
            <a:off x="685800" y="1295400"/>
            <a:ext cx="152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Internet</a:t>
            </a:r>
          </a:p>
          <a:p>
            <a:pPr algn="ctr">
              <a:defRPr/>
            </a:pPr>
            <a:endParaRPr lang="en-US" sz="1800" dirty="0"/>
          </a:p>
        </p:txBody>
      </p:sp>
      <p:sp>
        <p:nvSpPr>
          <p:cNvPr id="15" name="Rectangle 14"/>
          <p:cNvSpPr/>
          <p:nvPr/>
        </p:nvSpPr>
        <p:spPr>
          <a:xfrm flipH="1">
            <a:off x="685800" y="2438400"/>
            <a:ext cx="152400" cy="762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DMZ</a:t>
            </a:r>
          </a:p>
        </p:txBody>
      </p:sp>
      <p:pic>
        <p:nvPicPr>
          <p:cNvPr id="10249"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2895600"/>
            <a:ext cx="457200" cy="736600"/>
          </a:xfrm>
          <a:prstGeom prst="rect">
            <a:avLst/>
          </a:prstGeom>
          <a:noFill/>
          <a:ln w="9525">
            <a:noFill/>
            <a:miter lim="800000"/>
            <a:headEnd/>
            <a:tailEnd/>
          </a:ln>
        </p:spPr>
      </p:pic>
      <p:pic>
        <p:nvPicPr>
          <p:cNvPr id="10250"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47700" y="1905000"/>
            <a:ext cx="457200" cy="736600"/>
          </a:xfrm>
          <a:prstGeom prst="rect">
            <a:avLst/>
          </a:prstGeom>
          <a:noFill/>
          <a:ln w="9525">
            <a:noFill/>
            <a:miter lim="800000"/>
            <a:headEnd/>
            <a:tailEnd/>
          </a:ln>
        </p:spPr>
      </p:pic>
      <p:cxnSp>
        <p:nvCxnSpPr>
          <p:cNvPr id="22" name="Straight Connector 21"/>
          <p:cNvCxnSpPr/>
          <p:nvPr/>
        </p:nvCxnSpPr>
        <p:spPr>
          <a:xfrm>
            <a:off x="1066800" y="2286000"/>
            <a:ext cx="6057900" cy="127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0254" name="Picture 8" descr="C:\Documents and Settings\Administrator\My Documents\My Pictures\fiberswitch.PNG"/>
          <p:cNvPicPr>
            <a:picLocks noChangeAspect="1" noChangeArrowheads="1"/>
          </p:cNvPicPr>
          <p:nvPr/>
        </p:nvPicPr>
        <p:blipFill>
          <a:blip r:embed="rId4"/>
          <a:srcRect/>
          <a:stretch>
            <a:fillRect/>
          </a:stretch>
        </p:blipFill>
        <p:spPr bwMode="auto">
          <a:xfrm>
            <a:off x="1600200" y="5105400"/>
            <a:ext cx="914400" cy="201613"/>
          </a:xfrm>
          <a:prstGeom prst="rect">
            <a:avLst/>
          </a:prstGeom>
          <a:noFill/>
          <a:ln w="9525">
            <a:noFill/>
            <a:miter lim="800000"/>
            <a:headEnd/>
            <a:tailEnd/>
          </a:ln>
        </p:spPr>
      </p:pic>
      <p:pic>
        <p:nvPicPr>
          <p:cNvPr id="10255" name="Picture 15" descr="C:\Documents and Settings\Administrator\My Documents\My Pictures\Microsoft Clip Organizer\CG196.wm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981325" y="4267200"/>
            <a:ext cx="638175" cy="762000"/>
          </a:xfrm>
          <a:prstGeom prst="rect">
            <a:avLst/>
          </a:prstGeom>
          <a:noFill/>
          <a:ln w="9525">
            <a:noFill/>
            <a:miter lim="800000"/>
            <a:headEnd/>
            <a:tailEnd/>
          </a:ln>
        </p:spPr>
      </p:pic>
      <p:pic>
        <p:nvPicPr>
          <p:cNvPr id="10256" name="Picture 17" descr="C:\Documents and Settings\Administrator\My Documents\My Pictures\Microsoft Clip Organizer\CG1F0.bmp"/>
          <p:cNvPicPr>
            <a:picLocks noChangeAspect="1" noChangeArrowheads="1"/>
          </p:cNvPicPr>
          <p:nvPr/>
        </p:nvPicPr>
        <p:blipFill>
          <a:blip r:embed="rId6">
            <a:clrChange>
              <a:clrFrom>
                <a:srgbClr val="FEFEFE"/>
              </a:clrFrom>
              <a:clrTo>
                <a:srgbClr val="FEFEFE">
                  <a:alpha val="0"/>
                </a:srgbClr>
              </a:clrTo>
            </a:clrChange>
          </a:blip>
          <a:srcRect/>
          <a:stretch>
            <a:fillRect/>
          </a:stretch>
        </p:blipFill>
        <p:spPr bwMode="auto">
          <a:xfrm>
            <a:off x="3276600" y="4419600"/>
            <a:ext cx="457200" cy="457200"/>
          </a:xfrm>
          <a:prstGeom prst="rect">
            <a:avLst/>
          </a:prstGeom>
          <a:noFill/>
          <a:ln w="9525">
            <a:noFill/>
            <a:miter lim="800000"/>
            <a:headEnd/>
            <a:tailEnd/>
          </a:ln>
        </p:spPr>
      </p:pic>
      <p:pic>
        <p:nvPicPr>
          <p:cNvPr id="10257" name="Picture 15" descr="C:\Documents and Settings\Administrator\My Documents\My Pictures\Microsoft Clip Organizer\CG196.wm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971800" y="3352800"/>
            <a:ext cx="638175" cy="762000"/>
          </a:xfrm>
          <a:prstGeom prst="rect">
            <a:avLst/>
          </a:prstGeom>
          <a:noFill/>
          <a:ln w="9525">
            <a:noFill/>
            <a:miter lim="800000"/>
            <a:headEnd/>
            <a:tailEnd/>
          </a:ln>
        </p:spPr>
      </p:pic>
      <p:pic>
        <p:nvPicPr>
          <p:cNvPr id="10258" name="Picture 18" descr="C:\Documents and Settings\Administrator\My Documents\My Pictures\Microsoft Clip Organizer\CG20D.bmp"/>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3352800" y="3543300"/>
            <a:ext cx="381000" cy="381000"/>
          </a:xfrm>
          <a:prstGeom prst="rect">
            <a:avLst/>
          </a:prstGeom>
          <a:noFill/>
          <a:ln w="9525">
            <a:noFill/>
            <a:miter lim="800000"/>
            <a:headEnd/>
            <a:tailEnd/>
          </a:ln>
        </p:spPr>
      </p:pic>
      <p:pic>
        <p:nvPicPr>
          <p:cNvPr id="10259" name="Picture 20" descr="C:\Documents and Settings\Administrator\My Documents\My Pictures\Microsoft Clip Organizer\CG212.wmf"/>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895600" y="5334000"/>
            <a:ext cx="1116013" cy="1366838"/>
          </a:xfrm>
          <a:prstGeom prst="rect">
            <a:avLst/>
          </a:prstGeom>
          <a:noFill/>
          <a:ln w="9525">
            <a:noFill/>
            <a:miter lim="800000"/>
            <a:headEnd/>
            <a:tailEnd/>
          </a:ln>
        </p:spPr>
      </p:pic>
      <p:pic>
        <p:nvPicPr>
          <p:cNvPr id="10260" name="Picture 15" descr="C:\Documents and Settings\Administrator\My Documents\My Pictures\Microsoft Clip Organizer\CG196.wm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505200" y="4267200"/>
            <a:ext cx="638175" cy="762000"/>
          </a:xfrm>
          <a:prstGeom prst="rect">
            <a:avLst/>
          </a:prstGeom>
          <a:noFill/>
          <a:ln w="9525">
            <a:noFill/>
            <a:miter lim="800000"/>
            <a:headEnd/>
            <a:tailEnd/>
          </a:ln>
        </p:spPr>
      </p:pic>
      <p:pic>
        <p:nvPicPr>
          <p:cNvPr id="10261" name="Picture 21" descr="C:\Documents and Settings\Administrator\My Documents\My Pictures\Microsoft Clip Organizer\CG213.bmp"/>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3962400" y="4495800"/>
            <a:ext cx="254000" cy="304800"/>
          </a:xfrm>
          <a:prstGeom prst="rect">
            <a:avLst/>
          </a:prstGeom>
          <a:solidFill>
            <a:srgbClr val="FEFFF6"/>
          </a:solidFill>
          <a:ln w="9525">
            <a:solidFill>
              <a:schemeClr val="tx1"/>
            </a:solidFill>
            <a:miter lim="800000"/>
            <a:headEnd/>
            <a:tailEnd/>
          </a:ln>
        </p:spPr>
      </p:pic>
      <p:cxnSp>
        <p:nvCxnSpPr>
          <p:cNvPr id="59" name="Elbow Connector 58"/>
          <p:cNvCxnSpPr>
            <a:stCxn id="39951" idx="0"/>
          </p:cNvCxnSpPr>
          <p:nvPr/>
        </p:nvCxnSpPr>
        <p:spPr>
          <a:xfrm rot="5400000" flipH="1" flipV="1">
            <a:off x="2712244" y="3931444"/>
            <a:ext cx="381000" cy="290512"/>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flipH="1" flipV="1">
            <a:off x="3199607" y="4190206"/>
            <a:ext cx="152400" cy="1587"/>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4" name="Picture 15" descr="C:\Documents and Settings\Administrator\My Documents\My Pictures\Microsoft Clip Organizer\CG196.wm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114800" y="4267200"/>
            <a:ext cx="638175" cy="762000"/>
          </a:xfrm>
          <a:prstGeom prst="rect">
            <a:avLst/>
          </a:prstGeom>
          <a:noFill/>
          <a:ln w="9525">
            <a:noFill/>
            <a:miter lim="800000"/>
            <a:headEnd/>
            <a:tailEnd/>
          </a:ln>
        </p:spPr>
      </p:pic>
      <p:pic>
        <p:nvPicPr>
          <p:cNvPr id="10265" name="Picture 49" descr="\\.host\Shared Folders\mfinocchiaro\Pictures\Microsoft Clip Organizer\sametime.jpg"/>
          <p:cNvPicPr>
            <a:picLocks noChangeAspect="1" noChangeArrowheads="1"/>
          </p:cNvPicPr>
          <p:nvPr/>
        </p:nvPicPr>
        <p:blipFill>
          <a:blip r:embed="rId10">
            <a:clrChange>
              <a:clrFrom>
                <a:srgbClr val="F5FFF0"/>
              </a:clrFrom>
              <a:clrTo>
                <a:srgbClr val="F5FFF0">
                  <a:alpha val="0"/>
                </a:srgbClr>
              </a:clrTo>
            </a:clrChange>
          </a:blip>
          <a:srcRect/>
          <a:stretch>
            <a:fillRect/>
          </a:stretch>
        </p:blipFill>
        <p:spPr bwMode="auto">
          <a:xfrm>
            <a:off x="4572000" y="4495800"/>
            <a:ext cx="381000" cy="381000"/>
          </a:xfrm>
          <a:prstGeom prst="rect">
            <a:avLst/>
          </a:prstGeom>
          <a:noFill/>
          <a:ln w="9525">
            <a:noFill/>
            <a:miter lim="800000"/>
            <a:headEnd/>
            <a:tailEnd/>
          </a:ln>
        </p:spPr>
      </p:pic>
      <p:sp>
        <p:nvSpPr>
          <p:cNvPr id="10266" name="TextBox 130"/>
          <p:cNvSpPr txBox="1">
            <a:spLocks noChangeArrowheads="1"/>
          </p:cNvSpPr>
          <p:nvPr/>
        </p:nvSpPr>
        <p:spPr bwMode="auto">
          <a:xfrm>
            <a:off x="1371600" y="4876800"/>
            <a:ext cx="914400" cy="215900"/>
          </a:xfrm>
          <a:prstGeom prst="rect">
            <a:avLst/>
          </a:prstGeom>
          <a:noFill/>
          <a:ln w="9525">
            <a:noFill/>
            <a:miter lim="800000"/>
            <a:headEnd/>
            <a:tailEnd/>
          </a:ln>
        </p:spPr>
        <p:txBody>
          <a:bodyPr>
            <a:spAutoFit/>
          </a:bodyPr>
          <a:lstStyle/>
          <a:p>
            <a:r>
              <a:rPr lang="en-US" sz="800"/>
              <a:t>Fiber Switch</a:t>
            </a:r>
          </a:p>
        </p:txBody>
      </p:sp>
      <p:sp>
        <p:nvSpPr>
          <p:cNvPr id="10267" name="TextBox 131"/>
          <p:cNvSpPr txBox="1">
            <a:spLocks noChangeArrowheads="1"/>
          </p:cNvSpPr>
          <p:nvPr/>
        </p:nvSpPr>
        <p:spPr bwMode="auto">
          <a:xfrm>
            <a:off x="3886200" y="5715000"/>
            <a:ext cx="914400" cy="338138"/>
          </a:xfrm>
          <a:prstGeom prst="rect">
            <a:avLst/>
          </a:prstGeom>
          <a:noFill/>
          <a:ln w="9525">
            <a:noFill/>
            <a:miter lim="800000"/>
            <a:headEnd/>
            <a:tailEnd/>
          </a:ln>
        </p:spPr>
        <p:txBody>
          <a:bodyPr>
            <a:spAutoFit/>
          </a:bodyPr>
          <a:lstStyle/>
          <a:p>
            <a:r>
              <a:rPr lang="en-US" sz="800"/>
              <a:t>Storage Bay / SAN</a:t>
            </a:r>
          </a:p>
        </p:txBody>
      </p:sp>
      <p:sp>
        <p:nvSpPr>
          <p:cNvPr id="10268" name="TextBox 132"/>
          <p:cNvSpPr txBox="1">
            <a:spLocks noChangeArrowheads="1"/>
          </p:cNvSpPr>
          <p:nvPr/>
        </p:nvSpPr>
        <p:spPr bwMode="auto">
          <a:xfrm>
            <a:off x="2819400" y="3352800"/>
            <a:ext cx="412750" cy="215900"/>
          </a:xfrm>
          <a:prstGeom prst="rect">
            <a:avLst/>
          </a:prstGeom>
          <a:noFill/>
          <a:ln w="9525">
            <a:noFill/>
            <a:miter lim="800000"/>
            <a:headEnd/>
            <a:tailEnd/>
          </a:ln>
        </p:spPr>
        <p:txBody>
          <a:bodyPr wrap="none">
            <a:spAutoFit/>
          </a:bodyPr>
          <a:lstStyle/>
          <a:p>
            <a:r>
              <a:rPr lang="en-US" sz="800"/>
              <a:t>MCS</a:t>
            </a:r>
          </a:p>
        </p:txBody>
      </p:sp>
      <p:sp>
        <p:nvSpPr>
          <p:cNvPr id="10269" name="TextBox 133"/>
          <p:cNvSpPr txBox="1">
            <a:spLocks noChangeArrowheads="1"/>
          </p:cNvSpPr>
          <p:nvPr/>
        </p:nvSpPr>
        <p:spPr bwMode="auto">
          <a:xfrm>
            <a:off x="2895600" y="4152900"/>
            <a:ext cx="390525" cy="214313"/>
          </a:xfrm>
          <a:prstGeom prst="rect">
            <a:avLst/>
          </a:prstGeom>
          <a:noFill/>
          <a:ln w="9525">
            <a:noFill/>
            <a:miter lim="800000"/>
            <a:headEnd/>
            <a:tailEnd/>
          </a:ln>
        </p:spPr>
        <p:txBody>
          <a:bodyPr wrap="none">
            <a:spAutoFit/>
          </a:bodyPr>
          <a:lstStyle/>
          <a:p>
            <a:r>
              <a:rPr lang="en-US" sz="800"/>
              <a:t>FCS</a:t>
            </a:r>
          </a:p>
        </p:txBody>
      </p:sp>
      <p:cxnSp>
        <p:nvCxnSpPr>
          <p:cNvPr id="137" name="Elbow Connector 38"/>
          <p:cNvCxnSpPr>
            <a:endCxn id="32789" idx="3"/>
          </p:cNvCxnSpPr>
          <p:nvPr/>
        </p:nvCxnSpPr>
        <p:spPr>
          <a:xfrm rot="5400000">
            <a:off x="2426493" y="4964907"/>
            <a:ext cx="328613" cy="152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0" name="Elbow Connector 38"/>
          <p:cNvCxnSpPr>
            <a:endCxn id="32789" idx="3"/>
          </p:cNvCxnSpPr>
          <p:nvPr/>
        </p:nvCxnSpPr>
        <p:spPr>
          <a:xfrm rot="10800000" flipV="1">
            <a:off x="2514600" y="5029200"/>
            <a:ext cx="685800" cy="176213"/>
          </a:xfrm>
          <a:prstGeom prst="bentConnector3">
            <a:avLst>
              <a:gd name="adj1" fmla="val 1220"/>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6" name="Elbow Connector 38"/>
          <p:cNvCxnSpPr>
            <a:stCxn id="32799" idx="2"/>
            <a:endCxn id="32789" idx="3"/>
          </p:cNvCxnSpPr>
          <p:nvPr/>
        </p:nvCxnSpPr>
        <p:spPr>
          <a:xfrm rot="5400000">
            <a:off x="3081337" y="4462463"/>
            <a:ext cx="176213" cy="1309688"/>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sp>
        <p:nvSpPr>
          <p:cNvPr id="10273" name="TextBox 175"/>
          <p:cNvSpPr txBox="1">
            <a:spLocks noChangeArrowheads="1"/>
          </p:cNvSpPr>
          <p:nvPr/>
        </p:nvSpPr>
        <p:spPr bwMode="auto">
          <a:xfrm>
            <a:off x="2057400" y="4191000"/>
            <a:ext cx="327183" cy="215444"/>
          </a:xfrm>
          <a:prstGeom prst="rect">
            <a:avLst/>
          </a:prstGeom>
          <a:noFill/>
          <a:ln w="9525">
            <a:noFill/>
            <a:miter lim="800000"/>
            <a:headEnd/>
            <a:tailEnd/>
          </a:ln>
        </p:spPr>
        <p:txBody>
          <a:bodyPr wrap="none">
            <a:spAutoFit/>
          </a:bodyPr>
          <a:lstStyle/>
          <a:p>
            <a:r>
              <a:rPr lang="fr-FR" sz="800" dirty="0" smtClean="0"/>
              <a:t>DB</a:t>
            </a:r>
            <a:endParaRPr lang="en-US" sz="800" dirty="0"/>
          </a:p>
        </p:txBody>
      </p:sp>
      <p:sp>
        <p:nvSpPr>
          <p:cNvPr id="10274" name="TextBox 176"/>
          <p:cNvSpPr txBox="1">
            <a:spLocks noChangeArrowheads="1"/>
          </p:cNvSpPr>
          <p:nvPr/>
        </p:nvSpPr>
        <p:spPr bwMode="auto">
          <a:xfrm>
            <a:off x="3352800" y="4152900"/>
            <a:ext cx="401638" cy="214313"/>
          </a:xfrm>
          <a:prstGeom prst="rect">
            <a:avLst/>
          </a:prstGeom>
          <a:noFill/>
          <a:ln w="9525">
            <a:noFill/>
            <a:miter lim="800000"/>
            <a:headEnd/>
            <a:tailEnd/>
          </a:ln>
        </p:spPr>
        <p:txBody>
          <a:bodyPr wrap="none">
            <a:spAutoFit/>
          </a:bodyPr>
          <a:lstStyle/>
          <a:p>
            <a:r>
              <a:rPr lang="en-US" sz="800"/>
              <a:t>NDX</a:t>
            </a:r>
          </a:p>
        </p:txBody>
      </p:sp>
      <p:sp>
        <p:nvSpPr>
          <p:cNvPr id="10275" name="TextBox 177"/>
          <p:cNvSpPr txBox="1">
            <a:spLocks noChangeArrowheads="1"/>
          </p:cNvSpPr>
          <p:nvPr/>
        </p:nvSpPr>
        <p:spPr bwMode="auto">
          <a:xfrm>
            <a:off x="4038600" y="4152900"/>
            <a:ext cx="395288" cy="214313"/>
          </a:xfrm>
          <a:prstGeom prst="rect">
            <a:avLst/>
          </a:prstGeom>
          <a:noFill/>
          <a:ln w="9525">
            <a:noFill/>
            <a:miter lim="800000"/>
            <a:headEnd/>
            <a:tailEnd/>
          </a:ln>
        </p:spPr>
        <p:txBody>
          <a:bodyPr wrap="none">
            <a:spAutoFit/>
          </a:bodyPr>
          <a:lstStyle/>
          <a:p>
            <a:r>
              <a:rPr lang="en-US" sz="800"/>
              <a:t>CNF</a:t>
            </a:r>
          </a:p>
        </p:txBody>
      </p:sp>
      <p:cxnSp>
        <p:nvCxnSpPr>
          <p:cNvPr id="84" name="Elbow Connector 83"/>
          <p:cNvCxnSpPr>
            <a:endCxn id="32795" idx="3"/>
          </p:cNvCxnSpPr>
          <p:nvPr/>
        </p:nvCxnSpPr>
        <p:spPr>
          <a:xfrm rot="5400000" flipH="1" flipV="1">
            <a:off x="3466307" y="3999706"/>
            <a:ext cx="533400" cy="1587"/>
          </a:xfrm>
          <a:prstGeom prst="bentConnector4">
            <a:avLst>
              <a:gd name="adj1" fmla="val 32143"/>
              <a:gd name="adj2" fmla="val 14504537"/>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77" name="TextBox 84"/>
          <p:cNvSpPr txBox="1">
            <a:spLocks noChangeArrowheads="1"/>
          </p:cNvSpPr>
          <p:nvPr/>
        </p:nvSpPr>
        <p:spPr bwMode="auto">
          <a:xfrm>
            <a:off x="5181600" y="5943600"/>
            <a:ext cx="1752600" cy="646113"/>
          </a:xfrm>
          <a:prstGeom prst="rect">
            <a:avLst/>
          </a:prstGeom>
          <a:solidFill>
            <a:srgbClr val="CCFFCC"/>
          </a:solidFill>
          <a:ln w="9525">
            <a:noFill/>
            <a:miter lim="800000"/>
            <a:headEnd/>
            <a:tailEnd/>
          </a:ln>
        </p:spPr>
        <p:txBody>
          <a:bodyPr>
            <a:spAutoFit/>
          </a:bodyPr>
          <a:lstStyle/>
          <a:p>
            <a:r>
              <a:rPr lang="en-US" sz="900">
                <a:solidFill>
                  <a:srgbClr val="FF6600"/>
                </a:solidFill>
              </a:rPr>
              <a:t>Orange</a:t>
            </a:r>
            <a:r>
              <a:rPr lang="en-US" sz="900"/>
              <a:t> = 1Gbit </a:t>
            </a:r>
          </a:p>
          <a:p>
            <a:r>
              <a:rPr lang="en-US" sz="900" b="1">
                <a:solidFill>
                  <a:srgbClr val="008000"/>
                </a:solidFill>
              </a:rPr>
              <a:t>Green</a:t>
            </a:r>
            <a:r>
              <a:rPr lang="en-US" sz="900"/>
              <a:t>= 2 Gbit FC or iSCSI</a:t>
            </a:r>
          </a:p>
          <a:p>
            <a:r>
              <a:rPr lang="en-US" sz="900">
                <a:solidFill>
                  <a:srgbClr val="030D6B"/>
                </a:solidFill>
              </a:rPr>
              <a:t>Dark Blue </a:t>
            </a:r>
            <a:r>
              <a:rPr lang="en-US" sz="900"/>
              <a:t>= Replication + GUI</a:t>
            </a:r>
          </a:p>
          <a:p>
            <a:r>
              <a:rPr lang="en-US" sz="900" b="1">
                <a:solidFill>
                  <a:srgbClr val="0000FF"/>
                </a:solidFill>
              </a:rPr>
              <a:t>Light Blue </a:t>
            </a:r>
            <a:r>
              <a:rPr lang="en-US" sz="900"/>
              <a:t>= GUI </a:t>
            </a:r>
          </a:p>
        </p:txBody>
      </p:sp>
      <p:pic>
        <p:nvPicPr>
          <p:cNvPr id="10278" name="Picture 91"/>
          <p:cNvPicPr>
            <a:picLocks noChangeAspect="1"/>
          </p:cNvPicPr>
          <p:nvPr/>
        </p:nvPicPr>
        <p:blipFill>
          <a:blip r:embed="rId11"/>
          <a:srcRect/>
          <a:stretch>
            <a:fillRect/>
          </a:stretch>
        </p:blipFill>
        <p:spPr bwMode="auto">
          <a:xfrm>
            <a:off x="2362200" y="4343400"/>
            <a:ext cx="541338" cy="479425"/>
          </a:xfrm>
          <a:prstGeom prst="rect">
            <a:avLst/>
          </a:prstGeom>
          <a:noFill/>
          <a:ln w="9525">
            <a:noFill/>
            <a:miter lim="800000"/>
            <a:headEnd/>
            <a:tailEnd/>
          </a:ln>
        </p:spPr>
      </p:pic>
      <p:sp>
        <p:nvSpPr>
          <p:cNvPr id="48" name="Flowchart: Magnetic Disk 47"/>
          <p:cNvSpPr/>
          <p:nvPr/>
        </p:nvSpPr>
        <p:spPr>
          <a:xfrm>
            <a:off x="2743200" y="4572000"/>
            <a:ext cx="228600" cy="304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A9C0D9"/>
              </a:solidFill>
            </a:endParaRPr>
          </a:p>
        </p:txBody>
      </p:sp>
      <p:cxnSp>
        <p:nvCxnSpPr>
          <p:cNvPr id="40" name="Straight Connector 19"/>
          <p:cNvCxnSpPr/>
          <p:nvPr/>
        </p:nvCxnSpPr>
        <p:spPr>
          <a:xfrm>
            <a:off x="1066800" y="3241675"/>
            <a:ext cx="4038600" cy="349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27"/>
          <p:cNvCxnSpPr/>
          <p:nvPr/>
        </p:nvCxnSpPr>
        <p:spPr>
          <a:xfrm>
            <a:off x="1066800" y="5257800"/>
            <a:ext cx="4038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19"/>
          <p:cNvCxnSpPr/>
          <p:nvPr/>
        </p:nvCxnSpPr>
        <p:spPr>
          <a:xfrm rot="5400000" flipH="1" flipV="1">
            <a:off x="3544096" y="4838702"/>
            <a:ext cx="3123404"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16200000">
            <a:off x="-462605" y="4729805"/>
            <a:ext cx="1844075" cy="461665"/>
          </a:xfrm>
          <a:prstGeom prst="rect">
            <a:avLst/>
          </a:prstGeom>
          <a:noFill/>
        </p:spPr>
        <p:txBody>
          <a:bodyPr wrap="none" rtlCol="0">
            <a:spAutoFit/>
          </a:bodyPr>
          <a:lstStyle/>
          <a:p>
            <a:r>
              <a:rPr lang="en-US" dirty="0" smtClean="0"/>
              <a:t>Data Center</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19"/>
          <p:cNvCxnSpPr/>
          <p:nvPr/>
        </p:nvCxnSpPr>
        <p:spPr>
          <a:xfrm>
            <a:off x="1066800" y="3241675"/>
            <a:ext cx="4038600" cy="349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27"/>
          <p:cNvCxnSpPr/>
          <p:nvPr/>
        </p:nvCxnSpPr>
        <p:spPr>
          <a:xfrm>
            <a:off x="1066800" y="5257800"/>
            <a:ext cx="4038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32789" idx="2"/>
          </p:cNvCxnSpPr>
          <p:nvPr/>
        </p:nvCxnSpPr>
        <p:spPr>
          <a:xfrm rot="16200000" flipH="1">
            <a:off x="2177256" y="5187157"/>
            <a:ext cx="674687" cy="914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685800" y="5410200"/>
            <a:ext cx="152400" cy="1143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Data</a:t>
            </a:r>
          </a:p>
          <a:p>
            <a:pPr algn="ctr">
              <a:defRPr/>
            </a:pPr>
            <a:endParaRPr lang="en-US" sz="1800" dirty="0"/>
          </a:p>
        </p:txBody>
      </p:sp>
      <p:sp>
        <p:nvSpPr>
          <p:cNvPr id="16" name="Rectangle 15"/>
          <p:cNvSpPr/>
          <p:nvPr/>
        </p:nvSpPr>
        <p:spPr>
          <a:xfrm flipH="1">
            <a:off x="685800" y="3276600"/>
            <a:ext cx="152400" cy="1981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Application Layer</a:t>
            </a:r>
          </a:p>
          <a:p>
            <a:pPr algn="ctr">
              <a:defRPr/>
            </a:pPr>
            <a:endParaRPr lang="en-US" sz="1800" dirty="0"/>
          </a:p>
        </p:txBody>
      </p:sp>
      <p:sp>
        <p:nvSpPr>
          <p:cNvPr id="11269" name="Title 1"/>
          <p:cNvSpPr>
            <a:spLocks noGrp="1"/>
          </p:cNvSpPr>
          <p:nvPr>
            <p:ph type="title"/>
          </p:nvPr>
        </p:nvSpPr>
        <p:spPr>
          <a:xfrm>
            <a:off x="139700" y="723900"/>
            <a:ext cx="8423275" cy="650875"/>
          </a:xfrm>
        </p:spPr>
        <p:txBody>
          <a:bodyPr/>
          <a:lstStyle/>
          <a:p>
            <a:r>
              <a:rPr lang="en-US" dirty="0" smtClean="0"/>
              <a:t>Secure Infrastructure - Internal Users - Example</a:t>
            </a:r>
            <a:br>
              <a:rPr lang="en-US" dirty="0" smtClean="0"/>
            </a:br>
            <a:r>
              <a:rPr lang="en-US" sz="2000" dirty="0" smtClean="0">
                <a:solidFill>
                  <a:srgbClr val="0070C0"/>
                </a:solidFill>
              </a:rPr>
              <a:t>Local users accessing ENOVIA V6 via the Intranet</a:t>
            </a:r>
            <a:r>
              <a:rPr lang="en-US" b="1" dirty="0" smtClean="0">
                <a:solidFill>
                  <a:srgbClr val="000090"/>
                </a:solidFill>
              </a:rPr>
              <a:t/>
            </a:r>
            <a:br>
              <a:rPr lang="en-US" b="1" dirty="0" smtClean="0">
                <a:solidFill>
                  <a:srgbClr val="000090"/>
                </a:solidFill>
              </a:rPr>
            </a:br>
            <a:r>
              <a:rPr lang="en-US" dirty="0" smtClean="0"/>
              <a:t/>
            </a:r>
            <a:br>
              <a:rPr lang="en-US" dirty="0" smtClean="0"/>
            </a:br>
            <a:endParaRPr lang="en-US" dirty="0" smtClean="0"/>
          </a:p>
        </p:txBody>
      </p:sp>
      <p:pic>
        <p:nvPicPr>
          <p:cNvPr id="11270"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4826000"/>
            <a:ext cx="457200" cy="736600"/>
          </a:xfrm>
          <a:prstGeom prst="rect">
            <a:avLst/>
          </a:prstGeom>
          <a:noFill/>
          <a:ln w="9525">
            <a:noFill/>
            <a:miter lim="800000"/>
            <a:headEnd/>
            <a:tailEnd/>
          </a:ln>
        </p:spPr>
      </p:pic>
      <p:sp>
        <p:nvSpPr>
          <p:cNvPr id="14" name="Rectangle 13"/>
          <p:cNvSpPr/>
          <p:nvPr/>
        </p:nvSpPr>
        <p:spPr>
          <a:xfrm flipH="1">
            <a:off x="685800" y="1295400"/>
            <a:ext cx="152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Internet</a:t>
            </a:r>
          </a:p>
          <a:p>
            <a:pPr algn="ctr">
              <a:defRPr/>
            </a:pPr>
            <a:endParaRPr lang="en-US" sz="1800" dirty="0"/>
          </a:p>
        </p:txBody>
      </p:sp>
      <p:sp>
        <p:nvSpPr>
          <p:cNvPr id="15" name="Rectangle 14"/>
          <p:cNvSpPr/>
          <p:nvPr/>
        </p:nvSpPr>
        <p:spPr>
          <a:xfrm flipH="1">
            <a:off x="685800" y="2438400"/>
            <a:ext cx="152400" cy="762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DMZ</a:t>
            </a:r>
          </a:p>
        </p:txBody>
      </p:sp>
      <p:pic>
        <p:nvPicPr>
          <p:cNvPr id="11273"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2895600"/>
            <a:ext cx="457200" cy="736600"/>
          </a:xfrm>
          <a:prstGeom prst="rect">
            <a:avLst/>
          </a:prstGeom>
          <a:noFill/>
          <a:ln w="9525">
            <a:noFill/>
            <a:miter lim="800000"/>
            <a:headEnd/>
            <a:tailEnd/>
          </a:ln>
        </p:spPr>
      </p:pic>
      <p:pic>
        <p:nvPicPr>
          <p:cNvPr id="11274"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47700" y="1905000"/>
            <a:ext cx="457200" cy="736600"/>
          </a:xfrm>
          <a:prstGeom prst="rect">
            <a:avLst/>
          </a:prstGeom>
          <a:noFill/>
          <a:ln w="9525">
            <a:noFill/>
            <a:miter lim="800000"/>
            <a:headEnd/>
            <a:tailEnd/>
          </a:ln>
        </p:spPr>
      </p:pic>
      <p:cxnSp>
        <p:nvCxnSpPr>
          <p:cNvPr id="22" name="Straight Connector 21"/>
          <p:cNvCxnSpPr/>
          <p:nvPr/>
        </p:nvCxnSpPr>
        <p:spPr>
          <a:xfrm>
            <a:off x="1066800" y="2286000"/>
            <a:ext cx="6057900" cy="127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1277" name="Picture 7" descr="C:\Documents and Settings\Administrator\My Documents\My Pictures\Microsoft Clip Organizer\CG1B2.wmf"/>
          <p:cNvPicPr>
            <a:picLocks noChangeAspect="1" noChangeArrowheads="1"/>
          </p:cNvPicPr>
          <p:nvPr/>
        </p:nvPicPr>
        <p:blipFill>
          <a:blip r:embed="rId4"/>
          <a:srcRect/>
          <a:stretch>
            <a:fillRect/>
          </a:stretch>
        </p:blipFill>
        <p:spPr bwMode="auto">
          <a:xfrm>
            <a:off x="8085138" y="1981200"/>
            <a:ext cx="906462" cy="906463"/>
          </a:xfrm>
          <a:prstGeom prst="rect">
            <a:avLst/>
          </a:prstGeom>
          <a:noFill/>
          <a:ln w="9525">
            <a:noFill/>
            <a:miter lim="800000"/>
            <a:headEnd/>
            <a:tailEnd/>
          </a:ln>
        </p:spPr>
      </p:pic>
      <p:pic>
        <p:nvPicPr>
          <p:cNvPr id="11278" name="Picture 5" descr="C:\Documents and Settings\Administrator\My Documents\My Pictures\Microsoft Clip Organizer\CG19E.wmf"/>
          <p:cNvPicPr>
            <a:picLocks noChangeAspect="1" noChangeArrowheads="1"/>
          </p:cNvPicPr>
          <p:nvPr/>
        </p:nvPicPr>
        <p:blipFill>
          <a:blip r:embed="rId5"/>
          <a:srcRect/>
          <a:stretch>
            <a:fillRect/>
          </a:stretch>
        </p:blipFill>
        <p:spPr bwMode="auto">
          <a:xfrm>
            <a:off x="7843838" y="2478088"/>
            <a:ext cx="466725" cy="609600"/>
          </a:xfrm>
          <a:prstGeom prst="rect">
            <a:avLst/>
          </a:prstGeom>
          <a:noFill/>
          <a:ln w="9525">
            <a:noFill/>
            <a:miter lim="800000"/>
            <a:headEnd/>
            <a:tailEnd/>
          </a:ln>
        </p:spPr>
      </p:pic>
      <p:pic>
        <p:nvPicPr>
          <p:cNvPr id="11280" name="Picture 8" descr="C:\Documents and Settings\Administrator\My Documents\My Pictures\fiberswitch.PNG"/>
          <p:cNvPicPr>
            <a:picLocks noChangeAspect="1" noChangeArrowheads="1"/>
          </p:cNvPicPr>
          <p:nvPr/>
        </p:nvPicPr>
        <p:blipFill>
          <a:blip r:embed="rId6"/>
          <a:srcRect/>
          <a:stretch>
            <a:fillRect/>
          </a:stretch>
        </p:blipFill>
        <p:spPr bwMode="auto">
          <a:xfrm>
            <a:off x="1600200" y="5105400"/>
            <a:ext cx="914400" cy="201613"/>
          </a:xfrm>
          <a:prstGeom prst="rect">
            <a:avLst/>
          </a:prstGeom>
          <a:noFill/>
          <a:ln w="9525">
            <a:noFill/>
            <a:miter lim="800000"/>
            <a:headEnd/>
            <a:tailEnd/>
          </a:ln>
        </p:spPr>
      </p:pic>
      <p:pic>
        <p:nvPicPr>
          <p:cNvPr id="11281"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981325" y="4267200"/>
            <a:ext cx="638175" cy="762000"/>
          </a:xfrm>
          <a:prstGeom prst="rect">
            <a:avLst/>
          </a:prstGeom>
          <a:noFill/>
          <a:ln w="9525">
            <a:noFill/>
            <a:miter lim="800000"/>
            <a:headEnd/>
            <a:tailEnd/>
          </a:ln>
        </p:spPr>
      </p:pic>
      <p:pic>
        <p:nvPicPr>
          <p:cNvPr id="11282" name="Picture 17" descr="C:\Documents and Settings\Administrator\My Documents\My Pictures\Microsoft Clip Organizer\CG1F0.bmp"/>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3276600" y="4419600"/>
            <a:ext cx="457200" cy="457200"/>
          </a:xfrm>
          <a:prstGeom prst="rect">
            <a:avLst/>
          </a:prstGeom>
          <a:noFill/>
          <a:ln w="9525">
            <a:noFill/>
            <a:miter lim="800000"/>
            <a:headEnd/>
            <a:tailEnd/>
          </a:ln>
        </p:spPr>
      </p:pic>
      <p:pic>
        <p:nvPicPr>
          <p:cNvPr id="11283"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971800" y="3352800"/>
            <a:ext cx="638175" cy="762000"/>
          </a:xfrm>
          <a:prstGeom prst="rect">
            <a:avLst/>
          </a:prstGeom>
          <a:noFill/>
          <a:ln w="9525">
            <a:noFill/>
            <a:miter lim="800000"/>
            <a:headEnd/>
            <a:tailEnd/>
          </a:ln>
        </p:spPr>
      </p:pic>
      <p:pic>
        <p:nvPicPr>
          <p:cNvPr id="11284" name="Picture 18" descr="C:\Documents and Settings\Administrator\My Documents\My Pictures\Microsoft Clip Organizer\CG20D.bmp"/>
          <p:cNvPicPr>
            <a:picLocks noChangeAspect="1" noChangeArrowheads="1"/>
          </p:cNvPicPr>
          <p:nvPr/>
        </p:nvPicPr>
        <p:blipFill>
          <a:blip r:embed="rId9" cstate="print">
            <a:clrChange>
              <a:clrFrom>
                <a:srgbClr val="FEFEFE"/>
              </a:clrFrom>
              <a:clrTo>
                <a:srgbClr val="FEFEFE">
                  <a:alpha val="0"/>
                </a:srgbClr>
              </a:clrTo>
            </a:clrChange>
          </a:blip>
          <a:srcRect/>
          <a:stretch>
            <a:fillRect/>
          </a:stretch>
        </p:blipFill>
        <p:spPr bwMode="auto">
          <a:xfrm>
            <a:off x="3352800" y="3543300"/>
            <a:ext cx="381000" cy="381000"/>
          </a:xfrm>
          <a:prstGeom prst="rect">
            <a:avLst/>
          </a:prstGeom>
          <a:noFill/>
          <a:ln w="9525">
            <a:noFill/>
            <a:miter lim="800000"/>
            <a:headEnd/>
            <a:tailEnd/>
          </a:ln>
        </p:spPr>
      </p:pic>
      <p:pic>
        <p:nvPicPr>
          <p:cNvPr id="11285" name="Picture 20" descr="C:\Documents and Settings\Administrator\My Documents\My Pictures\Microsoft Clip Organizer\CG212.wmf"/>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2895600" y="5334000"/>
            <a:ext cx="1116013" cy="1366838"/>
          </a:xfrm>
          <a:prstGeom prst="rect">
            <a:avLst/>
          </a:prstGeom>
          <a:noFill/>
          <a:ln w="9525">
            <a:noFill/>
            <a:miter lim="800000"/>
            <a:headEnd/>
            <a:tailEnd/>
          </a:ln>
        </p:spPr>
      </p:pic>
      <p:pic>
        <p:nvPicPr>
          <p:cNvPr id="11286"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505200" y="4267200"/>
            <a:ext cx="638175" cy="762000"/>
          </a:xfrm>
          <a:prstGeom prst="rect">
            <a:avLst/>
          </a:prstGeom>
          <a:noFill/>
          <a:ln w="9525">
            <a:noFill/>
            <a:miter lim="800000"/>
            <a:headEnd/>
            <a:tailEnd/>
          </a:ln>
        </p:spPr>
      </p:pic>
      <p:pic>
        <p:nvPicPr>
          <p:cNvPr id="11287" name="Picture 21" descr="C:\Documents and Settings\Administrator\My Documents\My Pictures\Microsoft Clip Organizer\CG213.bmp"/>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3962400" y="4495800"/>
            <a:ext cx="254000" cy="304800"/>
          </a:xfrm>
          <a:prstGeom prst="rect">
            <a:avLst/>
          </a:prstGeom>
          <a:solidFill>
            <a:srgbClr val="FEFFF6"/>
          </a:solidFill>
          <a:ln w="9525">
            <a:solidFill>
              <a:schemeClr val="tx1"/>
            </a:solidFill>
            <a:miter lim="800000"/>
            <a:headEnd/>
            <a:tailEnd/>
          </a:ln>
        </p:spPr>
      </p:pic>
      <p:cxnSp>
        <p:nvCxnSpPr>
          <p:cNvPr id="59" name="Elbow Connector 58"/>
          <p:cNvCxnSpPr>
            <a:stCxn id="39951" idx="0"/>
          </p:cNvCxnSpPr>
          <p:nvPr/>
        </p:nvCxnSpPr>
        <p:spPr>
          <a:xfrm rot="5400000" flipH="1" flipV="1">
            <a:off x="2712244" y="3931444"/>
            <a:ext cx="381000" cy="290512"/>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flipH="1" flipV="1">
            <a:off x="3199606" y="4190207"/>
            <a:ext cx="152400" cy="1587"/>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290"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114800" y="4267200"/>
            <a:ext cx="638175" cy="762000"/>
          </a:xfrm>
          <a:prstGeom prst="rect">
            <a:avLst/>
          </a:prstGeom>
          <a:noFill/>
          <a:ln w="9525">
            <a:noFill/>
            <a:miter lim="800000"/>
            <a:headEnd/>
            <a:tailEnd/>
          </a:ln>
        </p:spPr>
      </p:pic>
      <p:pic>
        <p:nvPicPr>
          <p:cNvPr id="11291" name="Picture 49" descr="\\.host\Shared Folders\mfinocchiaro\Pictures\Microsoft Clip Organizer\sametime.jpg"/>
          <p:cNvPicPr>
            <a:picLocks noChangeAspect="1" noChangeArrowheads="1"/>
          </p:cNvPicPr>
          <p:nvPr/>
        </p:nvPicPr>
        <p:blipFill>
          <a:blip r:embed="rId12">
            <a:clrChange>
              <a:clrFrom>
                <a:srgbClr val="F5FFF0"/>
              </a:clrFrom>
              <a:clrTo>
                <a:srgbClr val="F5FFF0">
                  <a:alpha val="0"/>
                </a:srgbClr>
              </a:clrTo>
            </a:clrChange>
          </a:blip>
          <a:srcRect/>
          <a:stretch>
            <a:fillRect/>
          </a:stretch>
        </p:blipFill>
        <p:spPr bwMode="auto">
          <a:xfrm>
            <a:off x="4572000" y="4495800"/>
            <a:ext cx="381000" cy="381000"/>
          </a:xfrm>
          <a:prstGeom prst="rect">
            <a:avLst/>
          </a:prstGeom>
          <a:noFill/>
          <a:ln w="9525">
            <a:noFill/>
            <a:miter lim="800000"/>
            <a:headEnd/>
            <a:tailEnd/>
          </a:ln>
        </p:spPr>
      </p:pic>
      <p:cxnSp>
        <p:nvCxnSpPr>
          <p:cNvPr id="66" name="Shape 65"/>
          <p:cNvCxnSpPr>
            <a:stCxn id="32794" idx="1"/>
          </p:cNvCxnSpPr>
          <p:nvPr/>
        </p:nvCxnSpPr>
        <p:spPr>
          <a:xfrm rot="10800000">
            <a:off x="2590800" y="3302000"/>
            <a:ext cx="381000" cy="431800"/>
          </a:xfrm>
          <a:prstGeom prst="bentConnector3">
            <a:avLst>
              <a:gd name="adj1" fmla="val 50000"/>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91" name="Cloud 90"/>
          <p:cNvSpPr/>
          <p:nvPr/>
        </p:nvSpPr>
        <p:spPr>
          <a:xfrm>
            <a:off x="5181600" y="2362200"/>
            <a:ext cx="1676400" cy="838200"/>
          </a:xfrm>
          <a:prstGeom prst="cloud">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a:solidFill>
                  <a:schemeClr val="tx1"/>
                </a:solidFill>
              </a:rPr>
              <a:t>Intranet</a:t>
            </a:r>
          </a:p>
        </p:txBody>
      </p:sp>
      <p:sp>
        <p:nvSpPr>
          <p:cNvPr id="11294" name="TextBox 106"/>
          <p:cNvSpPr txBox="1">
            <a:spLocks noChangeArrowheads="1"/>
          </p:cNvSpPr>
          <p:nvPr/>
        </p:nvSpPr>
        <p:spPr bwMode="auto">
          <a:xfrm>
            <a:off x="7696200" y="3124200"/>
            <a:ext cx="1131888" cy="307975"/>
          </a:xfrm>
          <a:prstGeom prst="rect">
            <a:avLst/>
          </a:prstGeom>
          <a:noFill/>
          <a:ln w="9525">
            <a:noFill/>
            <a:miter lim="800000"/>
            <a:headEnd/>
            <a:tailEnd/>
          </a:ln>
        </p:spPr>
        <p:txBody>
          <a:bodyPr wrap="none">
            <a:spAutoFit/>
          </a:bodyPr>
          <a:lstStyle/>
          <a:p>
            <a:r>
              <a:rPr lang="en-US" sz="1400"/>
              <a:t>Local Users</a:t>
            </a:r>
          </a:p>
        </p:txBody>
      </p:sp>
      <p:sp>
        <p:nvSpPr>
          <p:cNvPr id="11296" name="TextBox 130"/>
          <p:cNvSpPr txBox="1">
            <a:spLocks noChangeArrowheads="1"/>
          </p:cNvSpPr>
          <p:nvPr/>
        </p:nvSpPr>
        <p:spPr bwMode="auto">
          <a:xfrm>
            <a:off x="1371600" y="4876800"/>
            <a:ext cx="914400" cy="215900"/>
          </a:xfrm>
          <a:prstGeom prst="rect">
            <a:avLst/>
          </a:prstGeom>
          <a:noFill/>
          <a:ln w="9525">
            <a:noFill/>
            <a:miter lim="800000"/>
            <a:headEnd/>
            <a:tailEnd/>
          </a:ln>
        </p:spPr>
        <p:txBody>
          <a:bodyPr>
            <a:spAutoFit/>
          </a:bodyPr>
          <a:lstStyle/>
          <a:p>
            <a:r>
              <a:rPr lang="en-US" sz="800"/>
              <a:t>Fiber Switch</a:t>
            </a:r>
          </a:p>
        </p:txBody>
      </p:sp>
      <p:sp>
        <p:nvSpPr>
          <p:cNvPr id="11297" name="TextBox 131"/>
          <p:cNvSpPr txBox="1">
            <a:spLocks noChangeArrowheads="1"/>
          </p:cNvSpPr>
          <p:nvPr/>
        </p:nvSpPr>
        <p:spPr bwMode="auto">
          <a:xfrm>
            <a:off x="3886200" y="5715000"/>
            <a:ext cx="914400" cy="338138"/>
          </a:xfrm>
          <a:prstGeom prst="rect">
            <a:avLst/>
          </a:prstGeom>
          <a:noFill/>
          <a:ln w="9525">
            <a:noFill/>
            <a:miter lim="800000"/>
            <a:headEnd/>
            <a:tailEnd/>
          </a:ln>
        </p:spPr>
        <p:txBody>
          <a:bodyPr>
            <a:spAutoFit/>
          </a:bodyPr>
          <a:lstStyle/>
          <a:p>
            <a:r>
              <a:rPr lang="en-US" sz="800"/>
              <a:t>Storage Bay / SAN</a:t>
            </a:r>
          </a:p>
        </p:txBody>
      </p:sp>
      <p:sp>
        <p:nvSpPr>
          <p:cNvPr id="11298" name="TextBox 132"/>
          <p:cNvSpPr txBox="1">
            <a:spLocks noChangeArrowheads="1"/>
          </p:cNvSpPr>
          <p:nvPr/>
        </p:nvSpPr>
        <p:spPr bwMode="auto">
          <a:xfrm>
            <a:off x="2819400" y="3352800"/>
            <a:ext cx="412750" cy="215900"/>
          </a:xfrm>
          <a:prstGeom prst="rect">
            <a:avLst/>
          </a:prstGeom>
          <a:noFill/>
          <a:ln w="9525">
            <a:noFill/>
            <a:miter lim="800000"/>
            <a:headEnd/>
            <a:tailEnd/>
          </a:ln>
        </p:spPr>
        <p:txBody>
          <a:bodyPr wrap="none">
            <a:spAutoFit/>
          </a:bodyPr>
          <a:lstStyle/>
          <a:p>
            <a:r>
              <a:rPr lang="en-US" sz="800"/>
              <a:t>MCS</a:t>
            </a:r>
          </a:p>
        </p:txBody>
      </p:sp>
      <p:cxnSp>
        <p:nvCxnSpPr>
          <p:cNvPr id="137" name="Elbow Connector 38"/>
          <p:cNvCxnSpPr>
            <a:endCxn id="32789" idx="3"/>
          </p:cNvCxnSpPr>
          <p:nvPr/>
        </p:nvCxnSpPr>
        <p:spPr>
          <a:xfrm rot="5400000">
            <a:off x="2426493" y="4964907"/>
            <a:ext cx="328613" cy="152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0" name="Elbow Connector 38"/>
          <p:cNvCxnSpPr>
            <a:endCxn id="32789" idx="3"/>
          </p:cNvCxnSpPr>
          <p:nvPr/>
        </p:nvCxnSpPr>
        <p:spPr>
          <a:xfrm rot="10800000" flipV="1">
            <a:off x="2514600" y="5029200"/>
            <a:ext cx="685800" cy="176213"/>
          </a:xfrm>
          <a:prstGeom prst="bentConnector3">
            <a:avLst>
              <a:gd name="adj1" fmla="val 1220"/>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6" name="Elbow Connector 38"/>
          <p:cNvCxnSpPr>
            <a:stCxn id="32799" idx="2"/>
            <a:endCxn id="32789" idx="3"/>
          </p:cNvCxnSpPr>
          <p:nvPr/>
        </p:nvCxnSpPr>
        <p:spPr>
          <a:xfrm rot="5400000">
            <a:off x="3081337" y="4462463"/>
            <a:ext cx="176213" cy="1309688"/>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58" name="Shape 157"/>
          <p:cNvCxnSpPr>
            <a:stCxn id="49" idx="0"/>
          </p:cNvCxnSpPr>
          <p:nvPr/>
        </p:nvCxnSpPr>
        <p:spPr>
          <a:xfrm rot="16200000" flipV="1">
            <a:off x="3029744" y="2863056"/>
            <a:ext cx="965200" cy="1843088"/>
          </a:xfrm>
          <a:prstGeom prst="bentConnector2">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3" name="Shape 162"/>
          <p:cNvCxnSpPr>
            <a:stCxn id="32799" idx="0"/>
          </p:cNvCxnSpPr>
          <p:nvPr/>
        </p:nvCxnSpPr>
        <p:spPr>
          <a:xfrm rot="16200000" flipV="1">
            <a:off x="2724944" y="3167856"/>
            <a:ext cx="965200" cy="1233488"/>
          </a:xfrm>
          <a:prstGeom prst="bentConnector2">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11305" name="TextBox 175"/>
          <p:cNvSpPr txBox="1">
            <a:spLocks noChangeArrowheads="1"/>
          </p:cNvSpPr>
          <p:nvPr/>
        </p:nvSpPr>
        <p:spPr bwMode="auto">
          <a:xfrm>
            <a:off x="2057400" y="4191000"/>
            <a:ext cx="327183" cy="215444"/>
          </a:xfrm>
          <a:prstGeom prst="rect">
            <a:avLst/>
          </a:prstGeom>
          <a:noFill/>
          <a:ln w="9525">
            <a:noFill/>
            <a:miter lim="800000"/>
            <a:headEnd/>
            <a:tailEnd/>
          </a:ln>
        </p:spPr>
        <p:txBody>
          <a:bodyPr wrap="none">
            <a:spAutoFit/>
          </a:bodyPr>
          <a:lstStyle/>
          <a:p>
            <a:r>
              <a:rPr lang="fr-FR" sz="800" dirty="0" smtClean="0"/>
              <a:t>DB</a:t>
            </a:r>
            <a:endParaRPr lang="en-US" sz="800" dirty="0"/>
          </a:p>
        </p:txBody>
      </p:sp>
      <p:cxnSp>
        <p:nvCxnSpPr>
          <p:cNvPr id="84" name="Elbow Connector 83"/>
          <p:cNvCxnSpPr>
            <a:endCxn id="32795" idx="3"/>
          </p:cNvCxnSpPr>
          <p:nvPr/>
        </p:nvCxnSpPr>
        <p:spPr>
          <a:xfrm rot="5400000" flipH="1" flipV="1">
            <a:off x="3466307" y="3999706"/>
            <a:ext cx="533400" cy="1587"/>
          </a:xfrm>
          <a:prstGeom prst="bentConnector4">
            <a:avLst>
              <a:gd name="adj1" fmla="val 32143"/>
              <a:gd name="adj2" fmla="val 14504537"/>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09" name="TextBox 84"/>
          <p:cNvSpPr txBox="1">
            <a:spLocks noChangeArrowheads="1"/>
          </p:cNvSpPr>
          <p:nvPr/>
        </p:nvSpPr>
        <p:spPr bwMode="auto">
          <a:xfrm>
            <a:off x="5181600" y="5943600"/>
            <a:ext cx="1752600" cy="646113"/>
          </a:xfrm>
          <a:prstGeom prst="rect">
            <a:avLst/>
          </a:prstGeom>
          <a:solidFill>
            <a:srgbClr val="CCFFCC"/>
          </a:solidFill>
          <a:ln w="9525">
            <a:noFill/>
            <a:miter lim="800000"/>
            <a:headEnd/>
            <a:tailEnd/>
          </a:ln>
        </p:spPr>
        <p:txBody>
          <a:bodyPr>
            <a:spAutoFit/>
          </a:bodyPr>
          <a:lstStyle/>
          <a:p>
            <a:r>
              <a:rPr lang="en-US" sz="900" dirty="0">
                <a:solidFill>
                  <a:srgbClr val="FF6600"/>
                </a:solidFill>
              </a:rPr>
              <a:t>Orange</a:t>
            </a:r>
            <a:r>
              <a:rPr lang="en-US" sz="900" dirty="0"/>
              <a:t> = 1Gbit </a:t>
            </a:r>
          </a:p>
          <a:p>
            <a:r>
              <a:rPr lang="en-US" sz="900" b="1" dirty="0">
                <a:solidFill>
                  <a:srgbClr val="008000"/>
                </a:solidFill>
              </a:rPr>
              <a:t>Green</a:t>
            </a:r>
            <a:r>
              <a:rPr lang="en-US" sz="900" dirty="0"/>
              <a:t>= 2 </a:t>
            </a:r>
            <a:r>
              <a:rPr lang="en-US" sz="900" dirty="0" err="1"/>
              <a:t>Gbit</a:t>
            </a:r>
            <a:r>
              <a:rPr lang="en-US" sz="900" dirty="0"/>
              <a:t> FC or </a:t>
            </a:r>
            <a:r>
              <a:rPr lang="en-US" sz="900" dirty="0" err="1" smtClean="0"/>
              <a:t>iSCSI</a:t>
            </a:r>
            <a:endParaRPr lang="en-US" sz="900" dirty="0" smtClean="0"/>
          </a:p>
          <a:p>
            <a:r>
              <a:rPr lang="en-US" sz="900" dirty="0" smtClean="0">
                <a:solidFill>
                  <a:srgbClr val="030D6B"/>
                </a:solidFill>
              </a:rPr>
              <a:t>Dark Blue </a:t>
            </a:r>
            <a:r>
              <a:rPr lang="en-US" sz="900" dirty="0" smtClean="0"/>
              <a:t>= Replication + GUI</a:t>
            </a:r>
          </a:p>
          <a:p>
            <a:r>
              <a:rPr lang="en-US" sz="900" b="1" dirty="0" smtClean="0">
                <a:solidFill>
                  <a:srgbClr val="0000FF"/>
                </a:solidFill>
              </a:rPr>
              <a:t>Light Blue </a:t>
            </a:r>
            <a:r>
              <a:rPr lang="en-US" sz="900" dirty="0" smtClean="0"/>
              <a:t>= GUI </a:t>
            </a:r>
            <a:endParaRPr lang="en-US" sz="900" dirty="0"/>
          </a:p>
        </p:txBody>
      </p:sp>
      <p:pic>
        <p:nvPicPr>
          <p:cNvPr id="11310" name="Picture 91"/>
          <p:cNvPicPr>
            <a:picLocks noChangeAspect="1"/>
          </p:cNvPicPr>
          <p:nvPr/>
        </p:nvPicPr>
        <p:blipFill>
          <a:blip r:embed="rId13"/>
          <a:srcRect/>
          <a:stretch>
            <a:fillRect/>
          </a:stretch>
        </p:blipFill>
        <p:spPr bwMode="auto">
          <a:xfrm>
            <a:off x="2362200" y="4343400"/>
            <a:ext cx="541338" cy="479425"/>
          </a:xfrm>
          <a:prstGeom prst="rect">
            <a:avLst/>
          </a:prstGeom>
          <a:noFill/>
          <a:ln w="9525">
            <a:noFill/>
            <a:miter lim="800000"/>
            <a:headEnd/>
            <a:tailEnd/>
          </a:ln>
        </p:spPr>
      </p:pic>
      <p:sp>
        <p:nvSpPr>
          <p:cNvPr id="48" name="Flowchart: Magnetic Disk 47"/>
          <p:cNvSpPr/>
          <p:nvPr/>
        </p:nvSpPr>
        <p:spPr>
          <a:xfrm>
            <a:off x="2743200" y="4572000"/>
            <a:ext cx="228600" cy="304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A9C0D9"/>
              </a:solidFill>
            </a:endParaRPr>
          </a:p>
        </p:txBody>
      </p:sp>
      <p:pic>
        <p:nvPicPr>
          <p:cNvPr id="11312" name="Picture 94"/>
          <p:cNvPicPr>
            <a:picLocks noChangeAspect="1"/>
          </p:cNvPicPr>
          <p:nvPr/>
        </p:nvPicPr>
        <p:blipFill>
          <a:blip r:embed="rId14"/>
          <a:srcRect/>
          <a:stretch>
            <a:fillRect/>
          </a:stretch>
        </p:blipFill>
        <p:spPr bwMode="auto">
          <a:xfrm>
            <a:off x="1524000" y="2971800"/>
            <a:ext cx="644525" cy="482600"/>
          </a:xfrm>
          <a:prstGeom prst="rect">
            <a:avLst/>
          </a:prstGeom>
          <a:noFill/>
          <a:ln w="9525">
            <a:noFill/>
            <a:miter lim="800000"/>
            <a:headEnd/>
            <a:tailEnd/>
          </a:ln>
        </p:spPr>
      </p:pic>
      <p:sp>
        <p:nvSpPr>
          <p:cNvPr id="11313" name="TextBox 95"/>
          <p:cNvSpPr txBox="1">
            <a:spLocks noChangeArrowheads="1"/>
          </p:cNvSpPr>
          <p:nvPr/>
        </p:nvSpPr>
        <p:spPr bwMode="auto">
          <a:xfrm>
            <a:off x="1406525" y="2895600"/>
            <a:ext cx="1600200" cy="215900"/>
          </a:xfrm>
          <a:prstGeom prst="rect">
            <a:avLst/>
          </a:prstGeom>
          <a:noFill/>
          <a:ln w="9525">
            <a:noFill/>
            <a:miter lim="800000"/>
            <a:headEnd/>
            <a:tailEnd/>
          </a:ln>
        </p:spPr>
        <p:txBody>
          <a:bodyPr>
            <a:spAutoFit/>
          </a:bodyPr>
          <a:lstStyle/>
          <a:p>
            <a:r>
              <a:rPr lang="en-US" sz="800"/>
              <a:t>Firewalled Router</a:t>
            </a:r>
          </a:p>
        </p:txBody>
      </p:sp>
      <p:cxnSp>
        <p:nvCxnSpPr>
          <p:cNvPr id="102" name="Straight Connector 101"/>
          <p:cNvCxnSpPr>
            <a:cxnSpLocks noChangeShapeType="1"/>
            <a:stCxn id="91" idx="0"/>
          </p:cNvCxnSpPr>
          <p:nvPr/>
        </p:nvCxnSpPr>
        <p:spPr bwMode="auto">
          <a:xfrm>
            <a:off x="6856413" y="2781300"/>
            <a:ext cx="987425" cy="1588"/>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105" name="Shape 104"/>
          <p:cNvCxnSpPr>
            <a:cxnSpLocks noChangeShapeType="1"/>
            <a:stCxn id="91" idx="2"/>
          </p:cNvCxnSpPr>
          <p:nvPr/>
        </p:nvCxnSpPr>
        <p:spPr bwMode="auto">
          <a:xfrm rot="10800000" flipV="1">
            <a:off x="2168525" y="2781300"/>
            <a:ext cx="3017838" cy="431800"/>
          </a:xfrm>
          <a:prstGeom prst="bentConnector3">
            <a:avLst>
              <a:gd name="adj1" fmla="val 3954"/>
            </a:avLst>
          </a:prstGeom>
          <a:noFill/>
          <a:ln w="25400">
            <a:solidFill>
              <a:schemeClr val="accent1"/>
            </a:solidFill>
            <a:miter lim="800000"/>
            <a:headEnd/>
            <a:tailEnd/>
          </a:ln>
          <a:effectLst>
            <a:outerShdw dist="20000" dir="5400000" rotWithShape="0">
              <a:srgbClr val="808080">
                <a:alpha val="37999"/>
              </a:srgbClr>
            </a:outerShdw>
          </a:effectLst>
        </p:spPr>
      </p:cxnSp>
      <p:sp>
        <p:nvSpPr>
          <p:cNvPr id="51" name="ZoneTexte 50"/>
          <p:cNvSpPr txBox="1"/>
          <p:nvPr/>
        </p:nvSpPr>
        <p:spPr>
          <a:xfrm>
            <a:off x="5105400" y="3389055"/>
            <a:ext cx="4038600" cy="2554545"/>
          </a:xfrm>
          <a:prstGeom prst="rect">
            <a:avLst/>
          </a:prstGeom>
          <a:solidFill>
            <a:schemeClr val="accent1">
              <a:lumMod val="40000"/>
              <a:lumOff val="60000"/>
            </a:schemeClr>
          </a:solidFill>
        </p:spPr>
        <p:txBody>
          <a:bodyPr wrap="square" rtlCol="0">
            <a:spAutoFit/>
          </a:bodyPr>
          <a:lstStyle/>
          <a:p>
            <a:r>
              <a:rPr lang="en-US" sz="2000" dirty="0" smtClean="0"/>
              <a:t>Note: Intranet users may also connect via a web portal (like </a:t>
            </a:r>
            <a:r>
              <a:rPr lang="en-US" sz="2000" dirty="0" err="1" smtClean="0"/>
              <a:t>WebSphere</a:t>
            </a:r>
            <a:r>
              <a:rPr lang="en-US" sz="2000" dirty="0" smtClean="0"/>
              <a:t> Portal Server) and via other secure access methods. </a:t>
            </a:r>
          </a:p>
          <a:p>
            <a:r>
              <a:rPr lang="en-US" sz="2000" dirty="0" smtClean="0"/>
              <a:t>As only http-based access is required by ENOVIA V6, the actual implementation will be customer-dependant</a:t>
            </a:r>
            <a:endParaRPr lang="en-US" sz="2000" dirty="0"/>
          </a:p>
        </p:txBody>
      </p:sp>
      <p:cxnSp>
        <p:nvCxnSpPr>
          <p:cNvPr id="54" name="Straight Connector 19"/>
          <p:cNvCxnSpPr/>
          <p:nvPr/>
        </p:nvCxnSpPr>
        <p:spPr>
          <a:xfrm rot="5400000" flipH="1" flipV="1">
            <a:off x="3544096" y="4838702"/>
            <a:ext cx="3123404"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rot="16200000">
            <a:off x="-462605" y="4729805"/>
            <a:ext cx="1844075" cy="461665"/>
          </a:xfrm>
          <a:prstGeom prst="rect">
            <a:avLst/>
          </a:prstGeom>
          <a:noFill/>
        </p:spPr>
        <p:txBody>
          <a:bodyPr wrap="none" rtlCol="0">
            <a:spAutoFit/>
          </a:bodyPr>
          <a:lstStyle/>
          <a:p>
            <a:r>
              <a:rPr lang="en-US" dirty="0" smtClean="0"/>
              <a:t>Data Center</a:t>
            </a:r>
            <a:endParaRPr lang="en-US" dirty="0"/>
          </a:p>
        </p:txBody>
      </p:sp>
      <p:sp>
        <p:nvSpPr>
          <p:cNvPr id="56" name="TextBox 133"/>
          <p:cNvSpPr txBox="1">
            <a:spLocks noChangeArrowheads="1"/>
          </p:cNvSpPr>
          <p:nvPr/>
        </p:nvSpPr>
        <p:spPr bwMode="auto">
          <a:xfrm>
            <a:off x="2895600" y="4152900"/>
            <a:ext cx="390525" cy="214313"/>
          </a:xfrm>
          <a:prstGeom prst="rect">
            <a:avLst/>
          </a:prstGeom>
          <a:noFill/>
          <a:ln w="9525">
            <a:noFill/>
            <a:miter lim="800000"/>
            <a:headEnd/>
            <a:tailEnd/>
          </a:ln>
        </p:spPr>
        <p:txBody>
          <a:bodyPr wrap="none">
            <a:spAutoFit/>
          </a:bodyPr>
          <a:lstStyle/>
          <a:p>
            <a:r>
              <a:rPr lang="en-US" sz="800"/>
              <a:t>FCS</a:t>
            </a:r>
          </a:p>
        </p:txBody>
      </p:sp>
      <p:sp>
        <p:nvSpPr>
          <p:cNvPr id="57" name="TextBox 176"/>
          <p:cNvSpPr txBox="1">
            <a:spLocks noChangeArrowheads="1"/>
          </p:cNvSpPr>
          <p:nvPr/>
        </p:nvSpPr>
        <p:spPr bwMode="auto">
          <a:xfrm>
            <a:off x="3352800" y="4152900"/>
            <a:ext cx="401638" cy="214313"/>
          </a:xfrm>
          <a:prstGeom prst="rect">
            <a:avLst/>
          </a:prstGeom>
          <a:noFill/>
          <a:ln w="9525">
            <a:noFill/>
            <a:miter lim="800000"/>
            <a:headEnd/>
            <a:tailEnd/>
          </a:ln>
        </p:spPr>
        <p:txBody>
          <a:bodyPr wrap="none">
            <a:spAutoFit/>
          </a:bodyPr>
          <a:lstStyle/>
          <a:p>
            <a:r>
              <a:rPr lang="en-US" sz="800" dirty="0"/>
              <a:t>NDX</a:t>
            </a:r>
          </a:p>
        </p:txBody>
      </p:sp>
      <p:sp>
        <p:nvSpPr>
          <p:cNvPr id="58" name="TextBox 177"/>
          <p:cNvSpPr txBox="1">
            <a:spLocks noChangeArrowheads="1"/>
          </p:cNvSpPr>
          <p:nvPr/>
        </p:nvSpPr>
        <p:spPr bwMode="auto">
          <a:xfrm>
            <a:off x="4038600" y="4152900"/>
            <a:ext cx="395288" cy="214313"/>
          </a:xfrm>
          <a:prstGeom prst="rect">
            <a:avLst/>
          </a:prstGeom>
          <a:noFill/>
          <a:ln w="9525">
            <a:noFill/>
            <a:miter lim="800000"/>
            <a:headEnd/>
            <a:tailEnd/>
          </a:ln>
        </p:spPr>
        <p:txBody>
          <a:bodyPr wrap="none">
            <a:spAutoFit/>
          </a:bodyPr>
          <a:lstStyle/>
          <a:p>
            <a:r>
              <a:rPr lang="en-US" sz="800" dirty="0"/>
              <a:t>CNF</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Elbow Connector 38"/>
          <p:cNvCxnSpPr>
            <a:stCxn id="32789" idx="2"/>
          </p:cNvCxnSpPr>
          <p:nvPr/>
        </p:nvCxnSpPr>
        <p:spPr>
          <a:xfrm rot="16200000" flipH="1">
            <a:off x="2177256" y="5187157"/>
            <a:ext cx="674687" cy="914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3505200"/>
            <a:ext cx="1752600" cy="2971800"/>
          </a:xfrm>
          <a:prstGeom prst="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anchor="b" anchorCtr="1"/>
          <a:lstStyle/>
          <a:p>
            <a:pPr algn="ctr">
              <a:defRPr/>
            </a:pPr>
            <a:r>
              <a:rPr lang="en-US" sz="1800">
                <a:solidFill>
                  <a:schemeClr val="tx1"/>
                </a:solidFill>
              </a:rPr>
              <a:t>Remote Site</a:t>
            </a:r>
          </a:p>
        </p:txBody>
      </p:sp>
      <p:sp>
        <p:nvSpPr>
          <p:cNvPr id="17" name="Rectangle 16"/>
          <p:cNvSpPr/>
          <p:nvPr/>
        </p:nvSpPr>
        <p:spPr>
          <a:xfrm flipH="1">
            <a:off x="685800" y="5410200"/>
            <a:ext cx="152400" cy="1143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Data</a:t>
            </a:r>
          </a:p>
          <a:p>
            <a:pPr algn="ctr">
              <a:defRPr/>
            </a:pPr>
            <a:endParaRPr lang="en-US" sz="1800" dirty="0"/>
          </a:p>
        </p:txBody>
      </p:sp>
      <p:sp>
        <p:nvSpPr>
          <p:cNvPr id="16" name="Rectangle 15"/>
          <p:cNvSpPr/>
          <p:nvPr/>
        </p:nvSpPr>
        <p:spPr>
          <a:xfrm flipH="1">
            <a:off x="685800" y="3276600"/>
            <a:ext cx="152400" cy="1981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Application Layer</a:t>
            </a:r>
          </a:p>
          <a:p>
            <a:pPr algn="ctr">
              <a:defRPr/>
            </a:pPr>
            <a:endParaRPr lang="en-US" sz="1800" dirty="0"/>
          </a:p>
        </p:txBody>
      </p:sp>
      <p:sp>
        <p:nvSpPr>
          <p:cNvPr id="13318" name="Title 1"/>
          <p:cNvSpPr>
            <a:spLocks noGrp="1"/>
          </p:cNvSpPr>
          <p:nvPr>
            <p:ph type="title"/>
          </p:nvPr>
        </p:nvSpPr>
        <p:spPr>
          <a:xfrm>
            <a:off x="0" y="952500"/>
            <a:ext cx="8423275" cy="650875"/>
          </a:xfrm>
        </p:spPr>
        <p:txBody>
          <a:bodyPr/>
          <a:lstStyle/>
          <a:p>
            <a:r>
              <a:rPr lang="en-US" dirty="0" smtClean="0"/>
              <a:t>Secure Infrastructure – Remote Sites - Example</a:t>
            </a:r>
            <a:br>
              <a:rPr lang="en-US" dirty="0" smtClean="0"/>
            </a:br>
            <a:r>
              <a:rPr lang="en-US" sz="2000" dirty="0" smtClean="0">
                <a:solidFill>
                  <a:srgbClr val="0070C0"/>
                </a:solidFill>
              </a:rPr>
              <a:t>Remote sites over WAN or MPLS accessing ENOVIA V6 with local FCS</a:t>
            </a:r>
            <a:r>
              <a:rPr lang="en-US" b="1" dirty="0" smtClean="0">
                <a:solidFill>
                  <a:srgbClr val="000090"/>
                </a:solidFill>
              </a:rPr>
              <a:t/>
            </a:r>
            <a:br>
              <a:rPr lang="en-US" b="1" dirty="0" smtClean="0">
                <a:solidFill>
                  <a:srgbClr val="000090"/>
                </a:solidFill>
              </a:rPr>
            </a:br>
            <a:r>
              <a:rPr lang="en-US" dirty="0" smtClean="0"/>
              <a:t/>
            </a:r>
            <a:br>
              <a:rPr lang="en-US" dirty="0" smtClean="0"/>
            </a:br>
            <a:endParaRPr lang="en-US" dirty="0" smtClean="0"/>
          </a:p>
        </p:txBody>
      </p:sp>
      <p:pic>
        <p:nvPicPr>
          <p:cNvPr id="13319"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4826000"/>
            <a:ext cx="457200" cy="736600"/>
          </a:xfrm>
          <a:prstGeom prst="rect">
            <a:avLst/>
          </a:prstGeom>
          <a:noFill/>
          <a:ln w="9525">
            <a:noFill/>
            <a:miter lim="800000"/>
            <a:headEnd/>
            <a:tailEnd/>
          </a:ln>
        </p:spPr>
      </p:pic>
      <p:sp>
        <p:nvSpPr>
          <p:cNvPr id="14" name="Rectangle 13"/>
          <p:cNvSpPr/>
          <p:nvPr/>
        </p:nvSpPr>
        <p:spPr>
          <a:xfrm flipH="1">
            <a:off x="685800" y="1295400"/>
            <a:ext cx="152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Internet</a:t>
            </a:r>
          </a:p>
          <a:p>
            <a:pPr algn="ctr">
              <a:defRPr/>
            </a:pPr>
            <a:endParaRPr lang="en-US" sz="1800" dirty="0"/>
          </a:p>
        </p:txBody>
      </p:sp>
      <p:sp>
        <p:nvSpPr>
          <p:cNvPr id="15" name="Rectangle 14"/>
          <p:cNvSpPr/>
          <p:nvPr/>
        </p:nvSpPr>
        <p:spPr>
          <a:xfrm flipH="1">
            <a:off x="685800" y="2438400"/>
            <a:ext cx="152400" cy="762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lIns="216000"/>
          <a:lstStyle/>
          <a:p>
            <a:pPr algn="ctr">
              <a:defRPr/>
            </a:pPr>
            <a:r>
              <a:rPr lang="en-US" sz="1200" dirty="0">
                <a:solidFill>
                  <a:schemeClr val="tx1"/>
                </a:solidFill>
              </a:rPr>
              <a:t>DMZ</a:t>
            </a:r>
          </a:p>
        </p:txBody>
      </p:sp>
      <p:pic>
        <p:nvPicPr>
          <p:cNvPr id="13322"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09600" y="2895600"/>
            <a:ext cx="457200" cy="736600"/>
          </a:xfrm>
          <a:prstGeom prst="rect">
            <a:avLst/>
          </a:prstGeom>
          <a:noFill/>
          <a:ln w="9525">
            <a:noFill/>
            <a:miter lim="800000"/>
            <a:headEnd/>
            <a:tailEnd/>
          </a:ln>
        </p:spPr>
      </p:pic>
      <p:pic>
        <p:nvPicPr>
          <p:cNvPr id="13323" name="Picture 4"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647700" y="1905000"/>
            <a:ext cx="457200" cy="736600"/>
          </a:xfrm>
          <a:prstGeom prst="rect">
            <a:avLst/>
          </a:prstGeom>
          <a:noFill/>
          <a:ln w="9525">
            <a:noFill/>
            <a:miter lim="800000"/>
            <a:headEnd/>
            <a:tailEnd/>
          </a:ln>
        </p:spPr>
      </p:pic>
      <p:cxnSp>
        <p:nvCxnSpPr>
          <p:cNvPr id="20" name="Straight Connector 19"/>
          <p:cNvCxnSpPr/>
          <p:nvPr/>
        </p:nvCxnSpPr>
        <p:spPr>
          <a:xfrm>
            <a:off x="1066800" y="3241675"/>
            <a:ext cx="4038600" cy="349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6800" y="2286000"/>
            <a:ext cx="6057900" cy="127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326" name="Picture 7" descr="C:\Documents and Settings\Administrator\My Documents\My Pictures\Microsoft Clip Organizer\CG1B2.wmf"/>
          <p:cNvPicPr>
            <a:picLocks noChangeAspect="1" noChangeArrowheads="1"/>
          </p:cNvPicPr>
          <p:nvPr/>
        </p:nvPicPr>
        <p:blipFill>
          <a:blip r:embed="rId4"/>
          <a:srcRect/>
          <a:stretch>
            <a:fillRect/>
          </a:stretch>
        </p:blipFill>
        <p:spPr bwMode="auto">
          <a:xfrm>
            <a:off x="7924800" y="3733800"/>
            <a:ext cx="906463" cy="906463"/>
          </a:xfrm>
          <a:prstGeom prst="rect">
            <a:avLst/>
          </a:prstGeom>
          <a:noFill/>
          <a:ln w="9525">
            <a:noFill/>
            <a:miter lim="800000"/>
            <a:headEnd/>
            <a:tailEnd/>
          </a:ln>
        </p:spPr>
      </p:pic>
      <p:pic>
        <p:nvPicPr>
          <p:cNvPr id="13327" name="Picture 5" descr="C:\Documents and Settings\Administrator\My Documents\My Pictures\Microsoft Clip Organizer\CG19E.wmf"/>
          <p:cNvPicPr>
            <a:picLocks noChangeAspect="1" noChangeArrowheads="1"/>
          </p:cNvPicPr>
          <p:nvPr/>
        </p:nvPicPr>
        <p:blipFill>
          <a:blip r:embed="rId5"/>
          <a:srcRect/>
          <a:stretch>
            <a:fillRect/>
          </a:stretch>
        </p:blipFill>
        <p:spPr bwMode="auto">
          <a:xfrm>
            <a:off x="7696200" y="4114800"/>
            <a:ext cx="468313" cy="609600"/>
          </a:xfrm>
          <a:prstGeom prst="rect">
            <a:avLst/>
          </a:prstGeom>
          <a:noFill/>
          <a:ln w="9525">
            <a:noFill/>
            <a:miter lim="800000"/>
            <a:headEnd/>
            <a:tailEnd/>
          </a:ln>
        </p:spPr>
      </p:pic>
      <p:cxnSp>
        <p:nvCxnSpPr>
          <p:cNvPr id="28" name="Straight Connector 27"/>
          <p:cNvCxnSpPr/>
          <p:nvPr/>
        </p:nvCxnSpPr>
        <p:spPr>
          <a:xfrm>
            <a:off x="1066800" y="5257800"/>
            <a:ext cx="4038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329" name="Picture 8" descr="C:\Documents and Settings\Administrator\My Documents\My Pictures\fiberswitch.PNG"/>
          <p:cNvPicPr>
            <a:picLocks noChangeAspect="1" noChangeArrowheads="1"/>
          </p:cNvPicPr>
          <p:nvPr/>
        </p:nvPicPr>
        <p:blipFill>
          <a:blip r:embed="rId6"/>
          <a:srcRect/>
          <a:stretch>
            <a:fillRect/>
          </a:stretch>
        </p:blipFill>
        <p:spPr bwMode="auto">
          <a:xfrm>
            <a:off x="1600200" y="5105400"/>
            <a:ext cx="914400" cy="201613"/>
          </a:xfrm>
          <a:prstGeom prst="rect">
            <a:avLst/>
          </a:prstGeom>
          <a:noFill/>
          <a:ln w="9525">
            <a:noFill/>
            <a:miter lim="800000"/>
            <a:headEnd/>
            <a:tailEnd/>
          </a:ln>
        </p:spPr>
      </p:pic>
      <p:pic>
        <p:nvPicPr>
          <p:cNvPr id="13330"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981325" y="4267200"/>
            <a:ext cx="638175" cy="762000"/>
          </a:xfrm>
          <a:prstGeom prst="rect">
            <a:avLst/>
          </a:prstGeom>
          <a:noFill/>
          <a:ln w="9525">
            <a:noFill/>
            <a:miter lim="800000"/>
            <a:headEnd/>
            <a:tailEnd/>
          </a:ln>
        </p:spPr>
      </p:pic>
      <p:pic>
        <p:nvPicPr>
          <p:cNvPr id="13331" name="Picture 17" descr="C:\Documents and Settings\Administrator\My Documents\My Pictures\Microsoft Clip Organizer\CG1F0.bmp"/>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3276600" y="4419600"/>
            <a:ext cx="457200" cy="457200"/>
          </a:xfrm>
          <a:prstGeom prst="rect">
            <a:avLst/>
          </a:prstGeom>
          <a:noFill/>
          <a:ln w="9525">
            <a:noFill/>
            <a:miter lim="800000"/>
            <a:headEnd/>
            <a:tailEnd/>
          </a:ln>
        </p:spPr>
      </p:pic>
      <p:pic>
        <p:nvPicPr>
          <p:cNvPr id="13332"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971800" y="3352800"/>
            <a:ext cx="638175" cy="762000"/>
          </a:xfrm>
          <a:prstGeom prst="rect">
            <a:avLst/>
          </a:prstGeom>
          <a:noFill/>
          <a:ln w="9525">
            <a:noFill/>
            <a:miter lim="800000"/>
            <a:headEnd/>
            <a:tailEnd/>
          </a:ln>
        </p:spPr>
      </p:pic>
      <p:pic>
        <p:nvPicPr>
          <p:cNvPr id="13333" name="Picture 18" descr="C:\Documents and Settings\Administrator\My Documents\My Pictures\Microsoft Clip Organizer\CG20D.bmp"/>
          <p:cNvPicPr>
            <a:picLocks noChangeAspect="1" noChangeArrowheads="1"/>
          </p:cNvPicPr>
          <p:nvPr/>
        </p:nvPicPr>
        <p:blipFill>
          <a:blip r:embed="rId9" cstate="print">
            <a:clrChange>
              <a:clrFrom>
                <a:srgbClr val="FEFEFE"/>
              </a:clrFrom>
              <a:clrTo>
                <a:srgbClr val="FEFEFE">
                  <a:alpha val="0"/>
                </a:srgbClr>
              </a:clrTo>
            </a:clrChange>
          </a:blip>
          <a:srcRect/>
          <a:stretch>
            <a:fillRect/>
          </a:stretch>
        </p:blipFill>
        <p:spPr bwMode="auto">
          <a:xfrm>
            <a:off x="3352800" y="3543300"/>
            <a:ext cx="381000" cy="381000"/>
          </a:xfrm>
          <a:prstGeom prst="rect">
            <a:avLst/>
          </a:prstGeom>
          <a:noFill/>
          <a:ln w="9525">
            <a:noFill/>
            <a:miter lim="800000"/>
            <a:headEnd/>
            <a:tailEnd/>
          </a:ln>
        </p:spPr>
      </p:pic>
      <p:pic>
        <p:nvPicPr>
          <p:cNvPr id="13334" name="Picture 20" descr="C:\Documents and Settings\Administrator\My Documents\My Pictures\Microsoft Clip Organizer\CG212.wmf"/>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2895600" y="5334000"/>
            <a:ext cx="1116013" cy="1366838"/>
          </a:xfrm>
          <a:prstGeom prst="rect">
            <a:avLst/>
          </a:prstGeom>
          <a:noFill/>
          <a:ln w="9525">
            <a:noFill/>
            <a:miter lim="800000"/>
            <a:headEnd/>
            <a:tailEnd/>
          </a:ln>
        </p:spPr>
      </p:pic>
      <p:pic>
        <p:nvPicPr>
          <p:cNvPr id="13335"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505200" y="4267200"/>
            <a:ext cx="638175" cy="762000"/>
          </a:xfrm>
          <a:prstGeom prst="rect">
            <a:avLst/>
          </a:prstGeom>
          <a:noFill/>
          <a:ln w="9525">
            <a:noFill/>
            <a:miter lim="800000"/>
            <a:headEnd/>
            <a:tailEnd/>
          </a:ln>
        </p:spPr>
      </p:pic>
      <p:pic>
        <p:nvPicPr>
          <p:cNvPr id="13336" name="Picture 21" descr="C:\Documents and Settings\Administrator\My Documents\My Pictures\Microsoft Clip Organizer\CG213.bmp"/>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3962400" y="4495800"/>
            <a:ext cx="254000" cy="304800"/>
          </a:xfrm>
          <a:prstGeom prst="rect">
            <a:avLst/>
          </a:prstGeom>
          <a:solidFill>
            <a:srgbClr val="FEFFF6"/>
          </a:solidFill>
          <a:ln w="9525">
            <a:solidFill>
              <a:schemeClr val="tx1"/>
            </a:solidFill>
            <a:miter lim="800000"/>
            <a:headEnd/>
            <a:tailEnd/>
          </a:ln>
        </p:spPr>
      </p:pic>
      <p:pic>
        <p:nvPicPr>
          <p:cNvPr id="13337"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696200" y="5029200"/>
            <a:ext cx="638175" cy="762000"/>
          </a:xfrm>
          <a:prstGeom prst="rect">
            <a:avLst/>
          </a:prstGeom>
          <a:noFill/>
          <a:ln w="9525">
            <a:noFill/>
            <a:miter lim="800000"/>
            <a:headEnd/>
            <a:tailEnd/>
          </a:ln>
        </p:spPr>
      </p:pic>
      <p:pic>
        <p:nvPicPr>
          <p:cNvPr id="13338" name="Picture 17" descr="C:\Documents and Settings\Administrator\My Documents\My Pictures\Microsoft Clip Organizer\CG1F0.bmp"/>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8001000" y="5181600"/>
            <a:ext cx="457200" cy="457200"/>
          </a:xfrm>
          <a:prstGeom prst="rect">
            <a:avLst/>
          </a:prstGeom>
          <a:noFill/>
          <a:ln w="9525">
            <a:noFill/>
            <a:miter lim="800000"/>
            <a:headEnd/>
            <a:tailEnd/>
          </a:ln>
        </p:spPr>
      </p:pic>
      <p:sp>
        <p:nvSpPr>
          <p:cNvPr id="56" name="Cloud 55"/>
          <p:cNvSpPr/>
          <p:nvPr/>
        </p:nvSpPr>
        <p:spPr>
          <a:xfrm>
            <a:off x="5257800" y="4191000"/>
            <a:ext cx="1524000" cy="762000"/>
          </a:xfrm>
          <a:prstGeom prst="cloud">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a:solidFill>
                  <a:schemeClr val="tx1"/>
                </a:solidFill>
              </a:rPr>
              <a:t>WAN</a:t>
            </a:r>
          </a:p>
        </p:txBody>
      </p:sp>
      <p:cxnSp>
        <p:nvCxnSpPr>
          <p:cNvPr id="59" name="Elbow Connector 58"/>
          <p:cNvCxnSpPr>
            <a:stCxn id="39951" idx="0"/>
          </p:cNvCxnSpPr>
          <p:nvPr/>
        </p:nvCxnSpPr>
        <p:spPr>
          <a:xfrm rot="5400000" flipH="1" flipV="1">
            <a:off x="2712244" y="3931444"/>
            <a:ext cx="381000" cy="290512"/>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flipH="1" flipV="1">
            <a:off x="3199607" y="4190206"/>
            <a:ext cx="152400" cy="1587"/>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344"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114800" y="4267200"/>
            <a:ext cx="638175" cy="762000"/>
          </a:xfrm>
          <a:prstGeom prst="rect">
            <a:avLst/>
          </a:prstGeom>
          <a:noFill/>
          <a:ln w="9525">
            <a:noFill/>
            <a:miter lim="800000"/>
            <a:headEnd/>
            <a:tailEnd/>
          </a:ln>
        </p:spPr>
      </p:pic>
      <p:pic>
        <p:nvPicPr>
          <p:cNvPr id="13345" name="Picture 49" descr="\\.host\Shared Folders\mfinocchiaro\Pictures\Microsoft Clip Organizer\sametime.jpg"/>
          <p:cNvPicPr>
            <a:picLocks noChangeAspect="1" noChangeArrowheads="1"/>
          </p:cNvPicPr>
          <p:nvPr/>
        </p:nvPicPr>
        <p:blipFill>
          <a:blip r:embed="rId12">
            <a:clrChange>
              <a:clrFrom>
                <a:srgbClr val="F5FFF0"/>
              </a:clrFrom>
              <a:clrTo>
                <a:srgbClr val="F5FFF0">
                  <a:alpha val="0"/>
                </a:srgbClr>
              </a:clrTo>
            </a:clrChange>
          </a:blip>
          <a:srcRect/>
          <a:stretch>
            <a:fillRect/>
          </a:stretch>
        </p:blipFill>
        <p:spPr bwMode="auto">
          <a:xfrm>
            <a:off x="4572000" y="4495800"/>
            <a:ext cx="381000" cy="381000"/>
          </a:xfrm>
          <a:prstGeom prst="rect">
            <a:avLst/>
          </a:prstGeom>
          <a:noFill/>
          <a:ln w="9525">
            <a:noFill/>
            <a:miter lim="800000"/>
            <a:headEnd/>
            <a:tailEnd/>
          </a:ln>
        </p:spPr>
      </p:pic>
      <p:sp>
        <p:nvSpPr>
          <p:cNvPr id="13346" name="TextBox 107"/>
          <p:cNvSpPr txBox="1">
            <a:spLocks noChangeArrowheads="1"/>
          </p:cNvSpPr>
          <p:nvPr/>
        </p:nvSpPr>
        <p:spPr bwMode="auto">
          <a:xfrm>
            <a:off x="7620000" y="4724400"/>
            <a:ext cx="1331913" cy="307975"/>
          </a:xfrm>
          <a:prstGeom prst="rect">
            <a:avLst/>
          </a:prstGeom>
          <a:noFill/>
          <a:ln w="9525">
            <a:noFill/>
            <a:miter lim="800000"/>
            <a:headEnd/>
            <a:tailEnd/>
          </a:ln>
        </p:spPr>
        <p:txBody>
          <a:bodyPr wrap="none">
            <a:spAutoFit/>
          </a:bodyPr>
          <a:lstStyle/>
          <a:p>
            <a:r>
              <a:rPr lang="en-US" sz="1400"/>
              <a:t>Remote Users</a:t>
            </a:r>
          </a:p>
        </p:txBody>
      </p:sp>
      <p:cxnSp>
        <p:nvCxnSpPr>
          <p:cNvPr id="112" name="Elbow Connector 111"/>
          <p:cNvCxnSpPr>
            <a:stCxn id="32818" idx="3"/>
            <a:endCxn id="13346" idx="1"/>
          </p:cNvCxnSpPr>
          <p:nvPr/>
        </p:nvCxnSpPr>
        <p:spPr>
          <a:xfrm flipV="1">
            <a:off x="7594600" y="4878388"/>
            <a:ext cx="25400" cy="496887"/>
          </a:xfrm>
          <a:prstGeom prst="bentConnector3">
            <a:avLst>
              <a:gd name="adj1" fmla="val 50000"/>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20000" y="5365750"/>
            <a:ext cx="304800" cy="1588"/>
          </a:xfrm>
          <a:prstGeom prst="line">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13352" name="TextBox 130"/>
          <p:cNvSpPr txBox="1">
            <a:spLocks noChangeArrowheads="1"/>
          </p:cNvSpPr>
          <p:nvPr/>
        </p:nvSpPr>
        <p:spPr bwMode="auto">
          <a:xfrm>
            <a:off x="1371600" y="4876800"/>
            <a:ext cx="914400" cy="215900"/>
          </a:xfrm>
          <a:prstGeom prst="rect">
            <a:avLst/>
          </a:prstGeom>
          <a:noFill/>
          <a:ln w="9525">
            <a:noFill/>
            <a:miter lim="800000"/>
            <a:headEnd/>
            <a:tailEnd/>
          </a:ln>
        </p:spPr>
        <p:txBody>
          <a:bodyPr>
            <a:spAutoFit/>
          </a:bodyPr>
          <a:lstStyle/>
          <a:p>
            <a:r>
              <a:rPr lang="en-US" sz="800"/>
              <a:t>Fiber Switch</a:t>
            </a:r>
          </a:p>
        </p:txBody>
      </p:sp>
      <p:sp>
        <p:nvSpPr>
          <p:cNvPr id="13353" name="TextBox 131"/>
          <p:cNvSpPr txBox="1">
            <a:spLocks noChangeArrowheads="1"/>
          </p:cNvSpPr>
          <p:nvPr/>
        </p:nvSpPr>
        <p:spPr bwMode="auto">
          <a:xfrm>
            <a:off x="3886200" y="5715000"/>
            <a:ext cx="914400" cy="338138"/>
          </a:xfrm>
          <a:prstGeom prst="rect">
            <a:avLst/>
          </a:prstGeom>
          <a:noFill/>
          <a:ln w="9525">
            <a:noFill/>
            <a:miter lim="800000"/>
            <a:headEnd/>
            <a:tailEnd/>
          </a:ln>
        </p:spPr>
        <p:txBody>
          <a:bodyPr>
            <a:spAutoFit/>
          </a:bodyPr>
          <a:lstStyle/>
          <a:p>
            <a:r>
              <a:rPr lang="en-US" sz="800"/>
              <a:t>Storage Bay / SAN</a:t>
            </a:r>
          </a:p>
        </p:txBody>
      </p:sp>
      <p:sp>
        <p:nvSpPr>
          <p:cNvPr id="13354" name="TextBox 132"/>
          <p:cNvSpPr txBox="1">
            <a:spLocks noChangeArrowheads="1"/>
          </p:cNvSpPr>
          <p:nvPr/>
        </p:nvSpPr>
        <p:spPr bwMode="auto">
          <a:xfrm>
            <a:off x="2819400" y="3352800"/>
            <a:ext cx="412750" cy="215900"/>
          </a:xfrm>
          <a:prstGeom prst="rect">
            <a:avLst/>
          </a:prstGeom>
          <a:noFill/>
          <a:ln w="9525">
            <a:noFill/>
            <a:miter lim="800000"/>
            <a:headEnd/>
            <a:tailEnd/>
          </a:ln>
        </p:spPr>
        <p:txBody>
          <a:bodyPr wrap="none">
            <a:spAutoFit/>
          </a:bodyPr>
          <a:lstStyle/>
          <a:p>
            <a:r>
              <a:rPr lang="en-US" sz="800"/>
              <a:t>MCS</a:t>
            </a:r>
          </a:p>
        </p:txBody>
      </p:sp>
      <p:sp>
        <p:nvSpPr>
          <p:cNvPr id="13355" name="TextBox 133"/>
          <p:cNvSpPr txBox="1">
            <a:spLocks noChangeArrowheads="1"/>
          </p:cNvSpPr>
          <p:nvPr/>
        </p:nvSpPr>
        <p:spPr bwMode="auto">
          <a:xfrm>
            <a:off x="2895600" y="4152900"/>
            <a:ext cx="390525" cy="214313"/>
          </a:xfrm>
          <a:prstGeom prst="rect">
            <a:avLst/>
          </a:prstGeom>
          <a:noFill/>
          <a:ln w="9525">
            <a:noFill/>
            <a:miter lim="800000"/>
            <a:headEnd/>
            <a:tailEnd/>
          </a:ln>
        </p:spPr>
        <p:txBody>
          <a:bodyPr wrap="none">
            <a:spAutoFit/>
          </a:bodyPr>
          <a:lstStyle/>
          <a:p>
            <a:r>
              <a:rPr lang="en-US" sz="800"/>
              <a:t>FCS</a:t>
            </a:r>
          </a:p>
        </p:txBody>
      </p:sp>
      <p:cxnSp>
        <p:nvCxnSpPr>
          <p:cNvPr id="137" name="Elbow Connector 38"/>
          <p:cNvCxnSpPr>
            <a:endCxn id="32789" idx="3"/>
          </p:cNvCxnSpPr>
          <p:nvPr/>
        </p:nvCxnSpPr>
        <p:spPr>
          <a:xfrm rot="5400000">
            <a:off x="2426493" y="4964907"/>
            <a:ext cx="328613" cy="152400"/>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0" name="Elbow Connector 38"/>
          <p:cNvCxnSpPr>
            <a:endCxn id="32789" idx="3"/>
          </p:cNvCxnSpPr>
          <p:nvPr/>
        </p:nvCxnSpPr>
        <p:spPr>
          <a:xfrm rot="10800000" flipV="1">
            <a:off x="2514600" y="5029200"/>
            <a:ext cx="685800" cy="176213"/>
          </a:xfrm>
          <a:prstGeom prst="bentConnector3">
            <a:avLst>
              <a:gd name="adj1" fmla="val 1220"/>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6" name="Elbow Connector 38"/>
          <p:cNvCxnSpPr>
            <a:stCxn id="32799" idx="2"/>
            <a:endCxn id="32789" idx="3"/>
          </p:cNvCxnSpPr>
          <p:nvPr/>
        </p:nvCxnSpPr>
        <p:spPr>
          <a:xfrm rot="5400000">
            <a:off x="3081337" y="4462463"/>
            <a:ext cx="176213" cy="1309688"/>
          </a:xfrm>
          <a:prstGeom prst="bentConnector2">
            <a:avLst/>
          </a:prstGeom>
          <a:ln w="317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67" name="Shape 166"/>
          <p:cNvCxnSpPr/>
          <p:nvPr/>
        </p:nvCxnSpPr>
        <p:spPr>
          <a:xfrm rot="5400000" flipH="1" flipV="1">
            <a:off x="4381500" y="4000500"/>
            <a:ext cx="533400" cy="1588"/>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Elbow Connector 170"/>
          <p:cNvCxnSpPr/>
          <p:nvPr/>
        </p:nvCxnSpPr>
        <p:spPr>
          <a:xfrm>
            <a:off x="3733800" y="3733800"/>
            <a:ext cx="914400" cy="1588"/>
          </a:xfrm>
          <a:prstGeom prst="bentConnector3">
            <a:avLst>
              <a:gd name="adj1" fmla="val 50000"/>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61" name="TextBox 175"/>
          <p:cNvSpPr txBox="1">
            <a:spLocks noChangeArrowheads="1"/>
          </p:cNvSpPr>
          <p:nvPr/>
        </p:nvSpPr>
        <p:spPr bwMode="auto">
          <a:xfrm>
            <a:off x="2057400" y="4191000"/>
            <a:ext cx="327183" cy="215444"/>
          </a:xfrm>
          <a:prstGeom prst="rect">
            <a:avLst/>
          </a:prstGeom>
          <a:noFill/>
          <a:ln w="9525">
            <a:noFill/>
            <a:miter lim="800000"/>
            <a:headEnd/>
            <a:tailEnd/>
          </a:ln>
        </p:spPr>
        <p:txBody>
          <a:bodyPr wrap="none">
            <a:spAutoFit/>
          </a:bodyPr>
          <a:lstStyle/>
          <a:p>
            <a:r>
              <a:rPr lang="fr-FR" sz="800" dirty="0" smtClean="0"/>
              <a:t>DB</a:t>
            </a:r>
            <a:endParaRPr lang="en-US" sz="800" dirty="0"/>
          </a:p>
        </p:txBody>
      </p:sp>
      <p:sp>
        <p:nvSpPr>
          <p:cNvPr id="13362" name="TextBox 176"/>
          <p:cNvSpPr txBox="1">
            <a:spLocks noChangeArrowheads="1"/>
          </p:cNvSpPr>
          <p:nvPr/>
        </p:nvSpPr>
        <p:spPr bwMode="auto">
          <a:xfrm>
            <a:off x="3352800" y="4152900"/>
            <a:ext cx="401638" cy="214313"/>
          </a:xfrm>
          <a:prstGeom prst="rect">
            <a:avLst/>
          </a:prstGeom>
          <a:noFill/>
          <a:ln w="9525">
            <a:noFill/>
            <a:miter lim="800000"/>
            <a:headEnd/>
            <a:tailEnd/>
          </a:ln>
        </p:spPr>
        <p:txBody>
          <a:bodyPr wrap="none">
            <a:spAutoFit/>
          </a:bodyPr>
          <a:lstStyle/>
          <a:p>
            <a:r>
              <a:rPr lang="en-US" sz="800"/>
              <a:t>NDX</a:t>
            </a:r>
          </a:p>
        </p:txBody>
      </p:sp>
      <p:sp>
        <p:nvSpPr>
          <p:cNvPr id="13363" name="TextBox 177"/>
          <p:cNvSpPr txBox="1">
            <a:spLocks noChangeArrowheads="1"/>
          </p:cNvSpPr>
          <p:nvPr/>
        </p:nvSpPr>
        <p:spPr bwMode="auto">
          <a:xfrm>
            <a:off x="4038600" y="4152900"/>
            <a:ext cx="395288" cy="214313"/>
          </a:xfrm>
          <a:prstGeom prst="rect">
            <a:avLst/>
          </a:prstGeom>
          <a:noFill/>
          <a:ln w="9525">
            <a:noFill/>
            <a:miter lim="800000"/>
            <a:headEnd/>
            <a:tailEnd/>
          </a:ln>
        </p:spPr>
        <p:txBody>
          <a:bodyPr wrap="none">
            <a:spAutoFit/>
          </a:bodyPr>
          <a:lstStyle/>
          <a:p>
            <a:r>
              <a:rPr lang="en-US" sz="800" dirty="0"/>
              <a:t>CNF</a:t>
            </a:r>
          </a:p>
        </p:txBody>
      </p:sp>
      <p:cxnSp>
        <p:nvCxnSpPr>
          <p:cNvPr id="84" name="Elbow Connector 83"/>
          <p:cNvCxnSpPr>
            <a:endCxn id="32795" idx="3"/>
          </p:cNvCxnSpPr>
          <p:nvPr/>
        </p:nvCxnSpPr>
        <p:spPr>
          <a:xfrm rot="5400000" flipH="1" flipV="1">
            <a:off x="3466307" y="3999706"/>
            <a:ext cx="533400" cy="1587"/>
          </a:xfrm>
          <a:prstGeom prst="bentConnector4">
            <a:avLst>
              <a:gd name="adj1" fmla="val 32143"/>
              <a:gd name="adj2" fmla="val 14504537"/>
            </a:avLst>
          </a:prstGeom>
          <a:ln w="25400" cap="flat" cmpd="sng" algn="ctr">
            <a:solidFill>
              <a:srgbClr val="FF66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65" name="TextBox 84"/>
          <p:cNvSpPr txBox="1">
            <a:spLocks noChangeArrowheads="1"/>
          </p:cNvSpPr>
          <p:nvPr/>
        </p:nvSpPr>
        <p:spPr bwMode="auto">
          <a:xfrm>
            <a:off x="5181600" y="5943600"/>
            <a:ext cx="1752600" cy="646113"/>
          </a:xfrm>
          <a:prstGeom prst="rect">
            <a:avLst/>
          </a:prstGeom>
          <a:solidFill>
            <a:srgbClr val="CCFFCC"/>
          </a:solidFill>
          <a:ln w="9525">
            <a:noFill/>
            <a:miter lim="800000"/>
            <a:headEnd/>
            <a:tailEnd/>
          </a:ln>
        </p:spPr>
        <p:txBody>
          <a:bodyPr>
            <a:spAutoFit/>
          </a:bodyPr>
          <a:lstStyle/>
          <a:p>
            <a:r>
              <a:rPr lang="en-US" sz="900" dirty="0">
                <a:solidFill>
                  <a:srgbClr val="FF6600"/>
                </a:solidFill>
              </a:rPr>
              <a:t>Orange</a:t>
            </a:r>
            <a:r>
              <a:rPr lang="en-US" sz="900" dirty="0"/>
              <a:t> = 1Gbit </a:t>
            </a:r>
          </a:p>
          <a:p>
            <a:r>
              <a:rPr lang="en-US" sz="900" b="1" dirty="0">
                <a:solidFill>
                  <a:srgbClr val="008000"/>
                </a:solidFill>
              </a:rPr>
              <a:t>Green</a:t>
            </a:r>
            <a:r>
              <a:rPr lang="en-US" sz="900" dirty="0"/>
              <a:t>= 2 </a:t>
            </a:r>
            <a:r>
              <a:rPr lang="en-US" sz="900" dirty="0" err="1"/>
              <a:t>Gbit</a:t>
            </a:r>
            <a:r>
              <a:rPr lang="en-US" sz="900" dirty="0"/>
              <a:t> FC or </a:t>
            </a:r>
            <a:r>
              <a:rPr lang="en-US" sz="900" dirty="0" err="1" smtClean="0"/>
              <a:t>iSCSI</a:t>
            </a:r>
            <a:endParaRPr lang="en-US" sz="900" dirty="0" smtClean="0"/>
          </a:p>
          <a:p>
            <a:r>
              <a:rPr lang="en-US" sz="900" dirty="0" smtClean="0">
                <a:solidFill>
                  <a:srgbClr val="030D6B"/>
                </a:solidFill>
              </a:rPr>
              <a:t>Dark Blue </a:t>
            </a:r>
            <a:r>
              <a:rPr lang="en-US" sz="900" dirty="0" smtClean="0"/>
              <a:t>= Replication + GUI</a:t>
            </a:r>
          </a:p>
          <a:p>
            <a:r>
              <a:rPr lang="en-US" sz="900" b="1" dirty="0" smtClean="0">
                <a:solidFill>
                  <a:srgbClr val="0000FF"/>
                </a:solidFill>
              </a:rPr>
              <a:t>Light Blue </a:t>
            </a:r>
            <a:r>
              <a:rPr lang="en-US" sz="900" dirty="0" smtClean="0"/>
              <a:t>= GUI </a:t>
            </a:r>
            <a:endParaRPr lang="en-US" sz="900" dirty="0"/>
          </a:p>
        </p:txBody>
      </p:sp>
      <p:sp>
        <p:nvSpPr>
          <p:cNvPr id="13366" name="TextBox 85"/>
          <p:cNvSpPr txBox="1">
            <a:spLocks noChangeArrowheads="1"/>
          </p:cNvSpPr>
          <p:nvPr/>
        </p:nvSpPr>
        <p:spPr bwMode="auto">
          <a:xfrm>
            <a:off x="8382000" y="5029200"/>
            <a:ext cx="390525" cy="214313"/>
          </a:xfrm>
          <a:prstGeom prst="rect">
            <a:avLst/>
          </a:prstGeom>
          <a:noFill/>
          <a:ln w="9525">
            <a:noFill/>
            <a:miter lim="800000"/>
            <a:headEnd/>
            <a:tailEnd/>
          </a:ln>
        </p:spPr>
        <p:txBody>
          <a:bodyPr wrap="none">
            <a:spAutoFit/>
          </a:bodyPr>
          <a:lstStyle/>
          <a:p>
            <a:r>
              <a:rPr lang="en-US" sz="800"/>
              <a:t>FCS</a:t>
            </a:r>
          </a:p>
        </p:txBody>
      </p:sp>
      <p:pic>
        <p:nvPicPr>
          <p:cNvPr id="13368" name="Picture 91"/>
          <p:cNvPicPr>
            <a:picLocks noChangeAspect="1"/>
          </p:cNvPicPr>
          <p:nvPr/>
        </p:nvPicPr>
        <p:blipFill>
          <a:blip r:embed="rId13"/>
          <a:srcRect/>
          <a:stretch>
            <a:fillRect/>
          </a:stretch>
        </p:blipFill>
        <p:spPr bwMode="auto">
          <a:xfrm>
            <a:off x="2362200" y="4343400"/>
            <a:ext cx="541338" cy="479425"/>
          </a:xfrm>
          <a:prstGeom prst="rect">
            <a:avLst/>
          </a:prstGeom>
          <a:noFill/>
          <a:ln w="9525">
            <a:noFill/>
            <a:miter lim="800000"/>
            <a:headEnd/>
            <a:tailEnd/>
          </a:ln>
        </p:spPr>
      </p:pic>
      <p:sp>
        <p:nvSpPr>
          <p:cNvPr id="48" name="Flowchart: Magnetic Disk 47"/>
          <p:cNvSpPr/>
          <p:nvPr/>
        </p:nvSpPr>
        <p:spPr>
          <a:xfrm>
            <a:off x="2743200" y="4572000"/>
            <a:ext cx="228600" cy="304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A9C0D9"/>
              </a:solidFill>
            </a:endParaRPr>
          </a:p>
        </p:txBody>
      </p:sp>
      <p:pic>
        <p:nvPicPr>
          <p:cNvPr id="13370" name="Picture 15" descr="C:\Documents and Settings\Administrator\My Documents\My Pictures\Microsoft Clip Organizer\CG196.wmf"/>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086600" y="4419600"/>
            <a:ext cx="638175" cy="762000"/>
          </a:xfrm>
          <a:prstGeom prst="rect">
            <a:avLst/>
          </a:prstGeom>
          <a:noFill/>
          <a:ln w="9525">
            <a:noFill/>
            <a:miter lim="800000"/>
            <a:headEnd/>
            <a:tailEnd/>
          </a:ln>
        </p:spPr>
      </p:pic>
      <p:pic>
        <p:nvPicPr>
          <p:cNvPr id="13371" name="Picture 50" descr="C:\Documents and Settings\Administrator\My Documents\My Pictures\Microsoft Clip Organizer\CG1A4.wmf"/>
          <p:cNvPicPr>
            <a:picLocks noChangeAspect="1" noChangeArrowheads="1"/>
          </p:cNvPicPr>
          <p:nvPr/>
        </p:nvPicPr>
        <p:blipFill>
          <a:blip r:embed="rId3"/>
          <a:srcRect/>
          <a:stretch>
            <a:fillRect/>
          </a:stretch>
        </p:blipFill>
        <p:spPr bwMode="auto">
          <a:xfrm>
            <a:off x="7467600" y="4800600"/>
            <a:ext cx="236538" cy="381000"/>
          </a:xfrm>
          <a:prstGeom prst="rect">
            <a:avLst/>
          </a:prstGeom>
          <a:noFill/>
          <a:ln w="9525">
            <a:noFill/>
            <a:miter lim="800000"/>
            <a:headEnd/>
            <a:tailEnd/>
          </a:ln>
        </p:spPr>
      </p:pic>
      <p:sp>
        <p:nvSpPr>
          <p:cNvPr id="13372" name="TextBox 59"/>
          <p:cNvSpPr txBox="1">
            <a:spLocks noChangeArrowheads="1"/>
          </p:cNvSpPr>
          <p:nvPr/>
        </p:nvSpPr>
        <p:spPr bwMode="auto">
          <a:xfrm>
            <a:off x="7086600" y="4114800"/>
            <a:ext cx="779463" cy="338138"/>
          </a:xfrm>
          <a:prstGeom prst="rect">
            <a:avLst/>
          </a:prstGeom>
          <a:noFill/>
          <a:ln w="9525">
            <a:noFill/>
            <a:miter lim="800000"/>
            <a:headEnd/>
            <a:tailEnd/>
          </a:ln>
        </p:spPr>
        <p:txBody>
          <a:bodyPr wrap="none">
            <a:spAutoFit/>
          </a:bodyPr>
          <a:lstStyle/>
          <a:p>
            <a:r>
              <a:rPr lang="en-US" sz="800"/>
              <a:t>Proxy Server</a:t>
            </a:r>
            <a:br>
              <a:rPr lang="en-US" sz="800"/>
            </a:br>
            <a:r>
              <a:rPr lang="en-US" sz="800"/>
              <a:t>(Optional)</a:t>
            </a:r>
          </a:p>
        </p:txBody>
      </p:sp>
      <p:sp>
        <p:nvSpPr>
          <p:cNvPr id="61" name="ZoneTexte 60"/>
          <p:cNvSpPr txBox="1"/>
          <p:nvPr/>
        </p:nvSpPr>
        <p:spPr>
          <a:xfrm>
            <a:off x="2971800" y="1258431"/>
            <a:ext cx="5943600" cy="1862048"/>
          </a:xfrm>
          <a:prstGeom prst="rect">
            <a:avLst/>
          </a:prstGeom>
          <a:solidFill>
            <a:schemeClr val="accent1">
              <a:lumMod val="40000"/>
              <a:lumOff val="60000"/>
            </a:schemeClr>
          </a:solidFill>
        </p:spPr>
        <p:txBody>
          <a:bodyPr wrap="square" rtlCol="0">
            <a:spAutoFit/>
          </a:bodyPr>
          <a:lstStyle/>
          <a:p>
            <a:r>
              <a:rPr lang="en-US" sz="2000" dirty="0" smtClean="0"/>
              <a:t>N</a:t>
            </a:r>
            <a:r>
              <a:rPr lang="en-US" sz="1900" dirty="0" smtClean="0"/>
              <a:t>ote: Remote users may also connect via a web portal (like </a:t>
            </a:r>
            <a:r>
              <a:rPr lang="en-US" sz="1900" dirty="0" err="1" smtClean="0"/>
              <a:t>WebSphere</a:t>
            </a:r>
            <a:r>
              <a:rPr lang="en-US" sz="1900" dirty="0" smtClean="0"/>
              <a:t> Portal Server) and via other secure access methods. </a:t>
            </a:r>
          </a:p>
          <a:p>
            <a:r>
              <a:rPr lang="en-US" sz="1900" dirty="0" smtClean="0"/>
              <a:t>As only http-based access is required by ENOVIA V6, the actual implementation will be customer-dependant</a:t>
            </a:r>
            <a:endParaRPr lang="en-US" sz="1900" dirty="0"/>
          </a:p>
        </p:txBody>
      </p:sp>
      <p:pic>
        <p:nvPicPr>
          <p:cNvPr id="62" name="Picture 94"/>
          <p:cNvPicPr>
            <a:picLocks noChangeAspect="1"/>
          </p:cNvPicPr>
          <p:nvPr/>
        </p:nvPicPr>
        <p:blipFill>
          <a:blip r:embed="rId14"/>
          <a:srcRect/>
          <a:stretch>
            <a:fillRect/>
          </a:stretch>
        </p:blipFill>
        <p:spPr bwMode="auto">
          <a:xfrm>
            <a:off x="1524000" y="2971800"/>
            <a:ext cx="644525" cy="482600"/>
          </a:xfrm>
          <a:prstGeom prst="rect">
            <a:avLst/>
          </a:prstGeom>
          <a:noFill/>
          <a:ln w="9525">
            <a:noFill/>
            <a:miter lim="800000"/>
            <a:headEnd/>
            <a:tailEnd/>
          </a:ln>
        </p:spPr>
      </p:pic>
      <p:cxnSp>
        <p:nvCxnSpPr>
          <p:cNvPr id="70" name="Shape 65"/>
          <p:cNvCxnSpPr/>
          <p:nvPr/>
        </p:nvCxnSpPr>
        <p:spPr>
          <a:xfrm rot="10800000">
            <a:off x="2590800" y="3302000"/>
            <a:ext cx="381000" cy="431800"/>
          </a:xfrm>
          <a:prstGeom prst="bentConnector3">
            <a:avLst>
              <a:gd name="adj1" fmla="val 50000"/>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71" name="Shape 157"/>
          <p:cNvCxnSpPr/>
          <p:nvPr/>
        </p:nvCxnSpPr>
        <p:spPr>
          <a:xfrm rot="16200000" flipV="1">
            <a:off x="3029744" y="2863056"/>
            <a:ext cx="965200" cy="1843088"/>
          </a:xfrm>
          <a:prstGeom prst="bentConnector2">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72" name="Shape 162"/>
          <p:cNvCxnSpPr/>
          <p:nvPr/>
        </p:nvCxnSpPr>
        <p:spPr>
          <a:xfrm rot="16200000" flipV="1">
            <a:off x="2718594" y="3167856"/>
            <a:ext cx="965200" cy="1233488"/>
          </a:xfrm>
          <a:prstGeom prst="bentConnector2">
            <a:avLst/>
          </a:prstGeom>
          <a:ln>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endCxn id="56" idx="3"/>
          </p:cNvCxnSpPr>
          <p:nvPr/>
        </p:nvCxnSpPr>
        <p:spPr>
          <a:xfrm>
            <a:off x="2286000" y="3200400"/>
            <a:ext cx="3733800" cy="103416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0" name="Straight Connector 19"/>
          <p:cNvCxnSpPr/>
          <p:nvPr/>
        </p:nvCxnSpPr>
        <p:spPr>
          <a:xfrm rot="5400000" flipH="1" flipV="1">
            <a:off x="3544096" y="4838702"/>
            <a:ext cx="3123404" cy="79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5" name="ZoneTexte 94"/>
          <p:cNvSpPr txBox="1"/>
          <p:nvPr/>
        </p:nvSpPr>
        <p:spPr>
          <a:xfrm rot="16200000">
            <a:off x="-462605" y="4729805"/>
            <a:ext cx="1844075" cy="461665"/>
          </a:xfrm>
          <a:prstGeom prst="rect">
            <a:avLst/>
          </a:prstGeom>
          <a:noFill/>
        </p:spPr>
        <p:txBody>
          <a:bodyPr wrap="none" rtlCol="0">
            <a:spAutoFit/>
          </a:bodyPr>
          <a:lstStyle/>
          <a:p>
            <a:r>
              <a:rPr lang="en-US" dirty="0" smtClean="0"/>
              <a:t>Data Center</a:t>
            </a:r>
            <a:endParaRPr lang="en-US" dirty="0"/>
          </a:p>
        </p:txBody>
      </p:sp>
      <p:cxnSp>
        <p:nvCxnSpPr>
          <p:cNvPr id="75" name="Connecteur en angle 76"/>
          <p:cNvCxnSpPr>
            <a:stCxn id="56" idx="1"/>
            <a:endCxn id="13370" idx="2"/>
          </p:cNvCxnSpPr>
          <p:nvPr/>
        </p:nvCxnSpPr>
        <p:spPr>
          <a:xfrm rot="16200000" flipH="1">
            <a:off x="6598039" y="4373950"/>
            <a:ext cx="229411" cy="1385888"/>
          </a:xfrm>
          <a:prstGeom prst="bentConnector3">
            <a:avLst>
              <a:gd name="adj1" fmla="val 199646"/>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ext Box 4"/>
          <p:cNvSpPr txBox="1">
            <a:spLocks noChangeArrowheads="1"/>
          </p:cNvSpPr>
          <p:nvPr/>
        </p:nvSpPr>
        <p:spPr bwMode="auto">
          <a:xfrm>
            <a:off x="768350" y="234950"/>
            <a:ext cx="8229600" cy="357188"/>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dirty="0">
                <a:solidFill>
                  <a:srgbClr val="120C80"/>
                </a:solidFill>
                <a:ea typeface="SimSun" charset="-122"/>
              </a:rPr>
              <a:t>Agenda</a:t>
            </a:r>
          </a:p>
        </p:txBody>
      </p:sp>
      <p:sp>
        <p:nvSpPr>
          <p:cNvPr id="14" name="Rectangle 1"/>
          <p:cNvSpPr>
            <a:spLocks noChangeArrowheads="1"/>
          </p:cNvSpPr>
          <p:nvPr/>
        </p:nvSpPr>
        <p:spPr bwMode="auto">
          <a:xfrm>
            <a:off x="1597025" y="1790701"/>
            <a:ext cx="522288" cy="3060699"/>
          </a:xfrm>
          <a:prstGeom prst="rect">
            <a:avLst/>
          </a:prstGeom>
          <a:solidFill>
            <a:schemeClr val="accent6">
              <a:lumMod val="50000"/>
            </a:schemeClr>
          </a:solidFill>
          <a:ln w="9525">
            <a:noFill/>
            <a:miter lim="800000"/>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15" name="Rectangle 3"/>
          <p:cNvSpPr>
            <a:spLocks noChangeArrowheads="1"/>
          </p:cNvSpPr>
          <p:nvPr/>
        </p:nvSpPr>
        <p:spPr bwMode="auto">
          <a:xfrm>
            <a:off x="2678113" y="1933575"/>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V6 Architecture</a:t>
            </a:r>
          </a:p>
        </p:txBody>
      </p:sp>
      <p:sp>
        <p:nvSpPr>
          <p:cNvPr id="17" name="Rectangle 6"/>
          <p:cNvSpPr>
            <a:spLocks noChangeArrowheads="1"/>
          </p:cNvSpPr>
          <p:nvPr/>
        </p:nvSpPr>
        <p:spPr bwMode="auto">
          <a:xfrm>
            <a:off x="2678113" y="2671763"/>
            <a:ext cx="5329237" cy="554037"/>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Multi Site</a:t>
            </a:r>
          </a:p>
        </p:txBody>
      </p:sp>
      <p:sp>
        <p:nvSpPr>
          <p:cNvPr id="18" name="Rectangle 10"/>
          <p:cNvSpPr>
            <a:spLocks noChangeArrowheads="1"/>
          </p:cNvSpPr>
          <p:nvPr/>
        </p:nvSpPr>
        <p:spPr bwMode="auto">
          <a:xfrm>
            <a:off x="2678113" y="4108450"/>
            <a:ext cx="5329237" cy="554038"/>
          </a:xfrm>
          <a:prstGeom prst="rect">
            <a:avLst/>
          </a:prstGeom>
          <a:gradFill rotWithShape="0">
            <a:gsLst>
              <a:gs pos="0">
                <a:srgbClr val="003399"/>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smtClean="0">
                <a:solidFill>
                  <a:srgbClr val="FFFFFF"/>
                </a:solidFill>
              </a:rPr>
              <a:t>Web Conferencing and Global Collaboration</a:t>
            </a:r>
            <a:endParaRPr lang="en-GB" sz="2000" dirty="0">
              <a:solidFill>
                <a:srgbClr val="FFFFFF"/>
              </a:solidFill>
            </a:endParaRPr>
          </a:p>
        </p:txBody>
      </p:sp>
      <p:sp>
        <p:nvSpPr>
          <p:cNvPr id="23" name="Rectangle 10"/>
          <p:cNvSpPr>
            <a:spLocks noChangeArrowheads="1"/>
          </p:cNvSpPr>
          <p:nvPr/>
        </p:nvSpPr>
        <p:spPr bwMode="auto">
          <a:xfrm>
            <a:off x="2678113" y="3371850"/>
            <a:ext cx="5329237" cy="554038"/>
          </a:xfrm>
          <a:prstGeom prst="rect">
            <a:avLst/>
          </a:prstGeom>
          <a:gradFill rotWithShape="0">
            <a:gsLst>
              <a:gs pos="0">
                <a:srgbClr val="003399">
                  <a:alpha val="20000"/>
                </a:srgbClr>
              </a:gs>
              <a:gs pos="100000">
                <a:srgbClr val="8EA5D2"/>
              </a:gs>
            </a:gsLst>
            <a:lin ang="0" scaled="1"/>
          </a:gradFill>
          <a:ln w="9525">
            <a:no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Internet Security and Remote Access</a:t>
            </a:r>
            <a:endParaRPr lang="en-GB" sz="2000" dirty="0">
              <a:solidFill>
                <a:srgbClr val="FFFFFF"/>
              </a:solidFill>
            </a:endParaRPr>
          </a:p>
        </p:txBody>
      </p:sp>
      <p:sp>
        <p:nvSpPr>
          <p:cNvPr id="25" name="Rectangle 2"/>
          <p:cNvSpPr>
            <a:spLocks noChangeArrowheads="1"/>
          </p:cNvSpPr>
          <p:nvPr/>
        </p:nvSpPr>
        <p:spPr bwMode="auto">
          <a:xfrm>
            <a:off x="1811338" y="1941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1</a:t>
            </a:r>
          </a:p>
        </p:txBody>
      </p:sp>
      <p:sp>
        <p:nvSpPr>
          <p:cNvPr id="26" name="Rectangle 5"/>
          <p:cNvSpPr>
            <a:spLocks noChangeArrowheads="1"/>
          </p:cNvSpPr>
          <p:nvPr/>
        </p:nvSpPr>
        <p:spPr bwMode="auto">
          <a:xfrm>
            <a:off x="1811338" y="267493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FFFFFF"/>
                </a:solidFill>
              </a:rPr>
              <a:t>2</a:t>
            </a:r>
          </a:p>
        </p:txBody>
      </p:sp>
      <p:sp>
        <p:nvSpPr>
          <p:cNvPr id="27" name="Rectangle 9"/>
          <p:cNvSpPr>
            <a:spLocks noChangeArrowheads="1"/>
          </p:cNvSpPr>
          <p:nvPr/>
        </p:nvSpPr>
        <p:spPr bwMode="auto">
          <a:xfrm>
            <a:off x="1811338" y="4100513"/>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4</a:t>
            </a:r>
            <a:endParaRPr lang="en-GB" sz="2000" dirty="0">
              <a:solidFill>
                <a:srgbClr val="FFFFFF"/>
              </a:solidFill>
            </a:endParaRPr>
          </a:p>
        </p:txBody>
      </p:sp>
      <p:sp>
        <p:nvSpPr>
          <p:cNvPr id="28" name="Rectangle 9"/>
          <p:cNvSpPr>
            <a:spLocks noChangeArrowheads="1"/>
          </p:cNvSpPr>
          <p:nvPr/>
        </p:nvSpPr>
        <p:spPr bwMode="auto">
          <a:xfrm>
            <a:off x="1811338" y="3367088"/>
            <a:ext cx="652462" cy="552450"/>
          </a:xfrm>
          <a:prstGeom prst="rect">
            <a:avLst/>
          </a:prstGeom>
          <a:solidFill>
            <a:srgbClr val="FF6600"/>
          </a:solidFill>
          <a:ln w="3240">
            <a:solidFill>
              <a:srgbClr val="FF0000"/>
            </a:solidFill>
            <a:miter lim="800000"/>
            <a:headEnd/>
            <a:tailEnd/>
          </a:ln>
        </p:spPr>
        <p:txBody>
          <a:bodyPr wrap="none" lIns="90000" tIns="46800" rIns="90000" bIns="46800" anchor="ctr"/>
          <a:lstStyle/>
          <a:p>
            <a:pPr>
              <a:lnSpc>
                <a:spcPct val="88000"/>
              </a:lnSpc>
              <a:buClr>
                <a:srgbClr val="99CC00"/>
              </a:buClr>
              <a:buSzPct val="8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FFFFFF"/>
                </a:solidFill>
              </a:rPr>
              <a:t>3</a:t>
            </a:r>
            <a:endParaRPr lang="en-GB" sz="2000" dirty="0">
              <a:solidFill>
                <a:srgbClr val="FFFFFF"/>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90563" y="239713"/>
            <a:ext cx="7491412" cy="992187"/>
          </a:xfrm>
        </p:spPr>
        <p:txBody>
          <a:bodyPr lIns="91440" tIns="45720" rIns="91440" bIns="45720" anchor="t"/>
          <a:lstStyle/>
          <a:p>
            <a:pPr defTabSz="914400" eaLnBrk="1" hangingPunct="1"/>
            <a:r>
              <a:rPr lang="en-US" dirty="0" smtClean="0">
                <a:ea typeface="ＭＳ Ｐゴシック" pitchFamily="-65" charset="-128"/>
              </a:rPr>
              <a:t>On-Line Conferencing Environment</a:t>
            </a:r>
            <a:br>
              <a:rPr lang="en-US" dirty="0" smtClean="0">
                <a:ea typeface="ＭＳ Ｐゴシック" pitchFamily="-65" charset="-128"/>
              </a:rPr>
            </a:br>
            <a:r>
              <a:rPr lang="en-US" sz="2200" dirty="0" smtClean="0">
                <a:ea typeface="ＭＳ Ｐゴシック" pitchFamily="-65" charset="-128"/>
              </a:rPr>
              <a:t>Functionalities</a:t>
            </a:r>
          </a:p>
        </p:txBody>
      </p:sp>
      <p:sp>
        <p:nvSpPr>
          <p:cNvPr id="57347" name="Rectangle 3"/>
          <p:cNvSpPr>
            <a:spLocks noChangeArrowheads="1"/>
          </p:cNvSpPr>
          <p:nvPr/>
        </p:nvSpPr>
        <p:spPr bwMode="auto">
          <a:xfrm>
            <a:off x="965200" y="690563"/>
            <a:ext cx="7745413" cy="4721225"/>
          </a:xfrm>
          <a:prstGeom prst="rect">
            <a:avLst/>
          </a:prstGeom>
          <a:noFill/>
          <a:ln w="9525">
            <a:noFill/>
            <a:miter lim="800000"/>
            <a:headEnd/>
            <a:tailEnd/>
          </a:ln>
        </p:spPr>
        <p:txBody>
          <a:bodyPr/>
          <a:lstStyle/>
          <a:p>
            <a:pPr marL="342900" indent="-342900" defTabSz="914400">
              <a:lnSpc>
                <a:spcPct val="90000"/>
              </a:lnSpc>
              <a:spcBef>
                <a:spcPct val="40000"/>
              </a:spcBef>
            </a:pPr>
            <a:endParaRPr lang="en-US" sz="2000" b="1" dirty="0">
              <a:solidFill>
                <a:srgbClr val="120C80"/>
              </a:solidFill>
              <a:ea typeface="SimSun" charset="-122"/>
            </a:endParaRPr>
          </a:p>
          <a:p>
            <a:pPr marL="342900" indent="-342900" defTabSz="914400">
              <a:lnSpc>
                <a:spcPct val="90000"/>
              </a:lnSpc>
              <a:spcBef>
                <a:spcPct val="40000"/>
              </a:spcBef>
              <a:buFontTx/>
              <a:buBlip>
                <a:blip r:embed="rId3"/>
              </a:buBlip>
            </a:pPr>
            <a:r>
              <a:rPr lang="en-US" sz="1800" b="1" dirty="0">
                <a:solidFill>
                  <a:srgbClr val="120C80"/>
                </a:solidFill>
                <a:ea typeface="SimSun" charset="-122"/>
              </a:rPr>
              <a:t>Collaboration modes</a:t>
            </a:r>
            <a:endParaRPr lang="fr-FR" sz="2000" b="1"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Client-Server : One to One, One to Many, Many to Many </a:t>
            </a:r>
            <a:endParaRPr lang="fr-FR" sz="1800"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Peer to peer (</a:t>
            </a:r>
            <a:r>
              <a:rPr lang="en-US" sz="1800" dirty="0">
                <a:solidFill>
                  <a:schemeClr val="accent2"/>
                </a:solidFill>
                <a:ea typeface="SimSun" charset="-122"/>
              </a:rPr>
              <a:t>LAN Only V6 to V6</a:t>
            </a:r>
            <a:r>
              <a:rPr lang="en-US" sz="1800" dirty="0">
                <a:solidFill>
                  <a:srgbClr val="120C80"/>
                </a:solidFill>
                <a:ea typeface="SimSun" charset="-122"/>
              </a:rPr>
              <a:t>) </a:t>
            </a:r>
            <a:endParaRPr lang="fr-FR" sz="1800" dirty="0">
              <a:solidFill>
                <a:srgbClr val="120C80"/>
              </a:solidFill>
              <a:ea typeface="SimSun" charset="-122"/>
            </a:endParaRPr>
          </a:p>
          <a:p>
            <a:pPr marL="342900" indent="-342900" defTabSz="914400">
              <a:lnSpc>
                <a:spcPct val="90000"/>
              </a:lnSpc>
              <a:spcBef>
                <a:spcPct val="40000"/>
              </a:spcBef>
              <a:buFontTx/>
              <a:buBlip>
                <a:blip r:embed="rId3"/>
              </a:buBlip>
            </a:pPr>
            <a:r>
              <a:rPr lang="en-US" sz="1800" b="1" dirty="0">
                <a:solidFill>
                  <a:srgbClr val="120C80"/>
                </a:solidFill>
                <a:ea typeface="SimSun" charset="-122"/>
              </a:rPr>
              <a:t>Supported Middleware </a:t>
            </a:r>
            <a:endParaRPr lang="fr-FR" sz="1800" b="1"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IBM Lotus Domino, Lotus </a:t>
            </a:r>
            <a:r>
              <a:rPr lang="en-US" sz="1800" dirty="0" err="1">
                <a:solidFill>
                  <a:srgbClr val="120C80"/>
                </a:solidFill>
                <a:ea typeface="SimSun" charset="-122"/>
              </a:rPr>
              <a:t>Sametime</a:t>
            </a:r>
            <a:r>
              <a:rPr lang="en-US" sz="1800" dirty="0">
                <a:solidFill>
                  <a:srgbClr val="120C80"/>
                </a:solidFill>
                <a:ea typeface="SimSun" charset="-122"/>
              </a:rPr>
              <a:t> 7.5.1</a:t>
            </a:r>
          </a:p>
          <a:p>
            <a:pPr marL="522288" lvl="1" indent="327025" defTabSz="914400">
              <a:lnSpc>
                <a:spcPct val="90000"/>
              </a:lnSpc>
              <a:spcBef>
                <a:spcPct val="30000"/>
              </a:spcBef>
              <a:buFontTx/>
              <a:buBlip>
                <a:blip r:embed="rId4"/>
              </a:buBlip>
            </a:pPr>
            <a:r>
              <a:rPr lang="en-US" sz="1800" dirty="0">
                <a:solidFill>
                  <a:srgbClr val="120C80"/>
                </a:solidFill>
                <a:ea typeface="SimSun" charset="-122"/>
              </a:rPr>
              <a:t>Microsoft Live Communication Server : OCS 2007 </a:t>
            </a:r>
            <a:endParaRPr lang="fr-FR" sz="1800" dirty="0">
              <a:solidFill>
                <a:srgbClr val="120C80"/>
              </a:solidFill>
              <a:ea typeface="SimSun" charset="-122"/>
            </a:endParaRPr>
          </a:p>
          <a:p>
            <a:pPr marL="342900" indent="-342900" defTabSz="914400">
              <a:lnSpc>
                <a:spcPct val="90000"/>
              </a:lnSpc>
              <a:spcBef>
                <a:spcPct val="40000"/>
              </a:spcBef>
              <a:buFontTx/>
              <a:buBlip>
                <a:blip r:embed="rId3"/>
              </a:buBlip>
            </a:pPr>
            <a:r>
              <a:rPr lang="en-US" sz="1800" b="1" dirty="0">
                <a:solidFill>
                  <a:srgbClr val="120C80"/>
                </a:solidFill>
                <a:ea typeface="SimSun" charset="-122"/>
              </a:rPr>
              <a:t>Middleware architecture for </a:t>
            </a:r>
            <a:r>
              <a:rPr lang="en-US" sz="1800" b="1" dirty="0" smtClean="0">
                <a:solidFill>
                  <a:srgbClr val="120C80"/>
                </a:solidFill>
                <a:ea typeface="SimSun" charset="-122"/>
              </a:rPr>
              <a:t>conferencing </a:t>
            </a:r>
            <a:r>
              <a:rPr lang="en-US" sz="1800" b="1" dirty="0">
                <a:solidFill>
                  <a:srgbClr val="120C80"/>
                </a:solidFill>
                <a:ea typeface="SimSun" charset="-122"/>
              </a:rPr>
              <a:t>is deployed as defined by IBM or Microsoft</a:t>
            </a:r>
            <a:endParaRPr lang="fr-FR" sz="2000" b="1" dirty="0">
              <a:solidFill>
                <a:srgbClr val="120C80"/>
              </a:solidFill>
              <a:ea typeface="SimSun" charset="-122"/>
            </a:endParaRPr>
          </a:p>
          <a:p>
            <a:pPr marL="342900" indent="-342900" defTabSz="914400">
              <a:lnSpc>
                <a:spcPct val="90000"/>
              </a:lnSpc>
              <a:spcBef>
                <a:spcPct val="40000"/>
              </a:spcBef>
              <a:buFontTx/>
              <a:buBlip>
                <a:blip r:embed="rId3"/>
              </a:buBlip>
            </a:pPr>
            <a:r>
              <a:rPr lang="en-US" sz="1800" b="1" dirty="0">
                <a:solidFill>
                  <a:srgbClr val="120C80"/>
                </a:solidFill>
                <a:ea typeface="SimSun" charset="-122"/>
              </a:rPr>
              <a:t>V6 Instant collaborative capabilities:</a:t>
            </a:r>
            <a:endParaRPr lang="fr-FR" sz="2000" b="1"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3DLive : Co-review</a:t>
            </a:r>
            <a:endParaRPr lang="fr-FR" sz="2000" b="1" dirty="0">
              <a:solidFill>
                <a:srgbClr val="120C80"/>
              </a:solidFill>
              <a:ea typeface="SimSun" charset="-122"/>
            </a:endParaRPr>
          </a:p>
          <a:p>
            <a:pPr marL="1254125" lvl="2" indent="-198438" defTabSz="914400">
              <a:lnSpc>
                <a:spcPct val="90000"/>
              </a:lnSpc>
              <a:spcBef>
                <a:spcPct val="25000"/>
              </a:spcBef>
              <a:buFontTx/>
              <a:buBlip>
                <a:blip r:embed="rId5"/>
              </a:buBlip>
            </a:pPr>
            <a:r>
              <a:rPr lang="en-US" sz="1300" b="1" dirty="0">
                <a:solidFill>
                  <a:srgbClr val="120C80"/>
                </a:solidFill>
                <a:ea typeface="SimSun" charset="-122"/>
              </a:rPr>
              <a:t>Chat + 3DSnapshot + Co-review</a:t>
            </a:r>
            <a:endParaRPr lang="fr-FR" sz="1500" b="1"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CATIA V6 : Co-Review et Co-design</a:t>
            </a:r>
            <a:endParaRPr lang="fr-FR" sz="2000" b="1" dirty="0">
              <a:solidFill>
                <a:srgbClr val="120C80"/>
              </a:solidFill>
              <a:ea typeface="SimSun" charset="-122"/>
            </a:endParaRPr>
          </a:p>
          <a:p>
            <a:pPr marL="1254125" lvl="2" indent="-198438" defTabSz="914400">
              <a:lnSpc>
                <a:spcPct val="90000"/>
              </a:lnSpc>
              <a:spcBef>
                <a:spcPct val="25000"/>
              </a:spcBef>
              <a:buFontTx/>
              <a:buBlip>
                <a:blip r:embed="rId5"/>
              </a:buBlip>
            </a:pPr>
            <a:r>
              <a:rPr lang="en-US" sz="1300" b="1" dirty="0">
                <a:solidFill>
                  <a:srgbClr val="120C80"/>
                </a:solidFill>
                <a:ea typeface="SimSun" charset="-122"/>
              </a:rPr>
              <a:t>Share design in edit mode</a:t>
            </a:r>
            <a:endParaRPr lang="fr-FR" sz="1500" b="1" dirty="0">
              <a:solidFill>
                <a:srgbClr val="120C80"/>
              </a:solidFill>
              <a:ea typeface="SimSun" charset="-122"/>
            </a:endParaRPr>
          </a:p>
          <a:p>
            <a:pPr marL="342900" indent="-342900" defTabSz="914400">
              <a:lnSpc>
                <a:spcPct val="90000"/>
              </a:lnSpc>
              <a:spcBef>
                <a:spcPct val="40000"/>
              </a:spcBef>
              <a:buFontTx/>
              <a:buBlip>
                <a:blip r:embed="rId3"/>
              </a:buBlip>
            </a:pPr>
            <a:r>
              <a:rPr lang="en-US" sz="1800" b="1" dirty="0">
                <a:solidFill>
                  <a:srgbClr val="120C80"/>
                </a:solidFill>
                <a:ea typeface="SimSun" charset="-122"/>
              </a:rPr>
              <a:t>Other capabilities supported :</a:t>
            </a:r>
            <a:endParaRPr lang="fr-FR" sz="2000" b="1" dirty="0">
              <a:solidFill>
                <a:srgbClr val="120C80"/>
              </a:solidFill>
              <a:ea typeface="SimSun" charset="-122"/>
            </a:endParaRPr>
          </a:p>
          <a:p>
            <a:pPr marL="522288" lvl="1" indent="327025" defTabSz="914400">
              <a:lnSpc>
                <a:spcPct val="90000"/>
              </a:lnSpc>
              <a:spcBef>
                <a:spcPct val="30000"/>
              </a:spcBef>
              <a:buFontTx/>
              <a:buBlip>
                <a:blip r:embed="rId4"/>
              </a:buBlip>
            </a:pPr>
            <a:r>
              <a:rPr lang="en-US" sz="1800" dirty="0">
                <a:solidFill>
                  <a:srgbClr val="120C80"/>
                </a:solidFill>
                <a:ea typeface="SimSun" charset="-122"/>
              </a:rPr>
              <a:t>Audio, video (3</a:t>
            </a:r>
            <a:r>
              <a:rPr lang="en-US" sz="1800" baseline="30000" dirty="0">
                <a:solidFill>
                  <a:srgbClr val="120C80"/>
                </a:solidFill>
                <a:ea typeface="SimSun" charset="-122"/>
              </a:rPr>
              <a:t>rd</a:t>
            </a:r>
            <a:r>
              <a:rPr lang="en-US" sz="1800" dirty="0">
                <a:solidFill>
                  <a:srgbClr val="120C80"/>
                </a:solidFill>
                <a:ea typeface="SimSun" charset="-122"/>
              </a:rPr>
              <a:t> party-based only, based on </a:t>
            </a:r>
            <a:r>
              <a:rPr lang="en-US" sz="1800" dirty="0" err="1">
                <a:solidFill>
                  <a:srgbClr val="120C80"/>
                </a:solidFill>
                <a:ea typeface="SimSun" charset="-122"/>
              </a:rPr>
              <a:t>Sametime</a:t>
            </a:r>
            <a:r>
              <a:rPr lang="en-US" sz="1800" dirty="0">
                <a:solidFill>
                  <a:srgbClr val="120C80"/>
                </a:solidFill>
                <a:ea typeface="SimSun" charset="-122"/>
              </a:rPr>
              <a:t> or </a:t>
            </a:r>
            <a:r>
              <a:rPr lang="en-US" sz="1800" dirty="0" smtClean="0">
                <a:solidFill>
                  <a:srgbClr val="120C80"/>
                </a:solidFill>
                <a:ea typeface="SimSun" charset="-122"/>
              </a:rPr>
              <a:t>OCS2007</a:t>
            </a:r>
            <a:r>
              <a:rPr lang="en-US" sz="1800" dirty="0">
                <a:solidFill>
                  <a:srgbClr val="120C80"/>
                </a:solidFill>
                <a:ea typeface="SimSun" charset="-122"/>
              </a:rPr>
              <a:t>) </a:t>
            </a:r>
            <a:endParaRPr lang="fr-FR" sz="1800" dirty="0">
              <a:solidFill>
                <a:srgbClr val="120C80"/>
              </a:solidFill>
              <a:ea typeface="SimSun" charset="-122"/>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8129588" y="2466975"/>
            <a:ext cx="439737" cy="525463"/>
            <a:chOff x="3415" y="974"/>
            <a:chExt cx="702" cy="794"/>
          </a:xfrm>
        </p:grpSpPr>
        <p:pic>
          <p:nvPicPr>
            <p:cNvPr id="53356" name="Picture 3"/>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57" name="Picture 4"/>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251" name="Group 5"/>
          <p:cNvGrpSpPr>
            <a:grpSpLocks/>
          </p:cNvGrpSpPr>
          <p:nvPr/>
        </p:nvGrpSpPr>
        <p:grpSpPr bwMode="auto">
          <a:xfrm>
            <a:off x="8345488" y="2682875"/>
            <a:ext cx="439737" cy="525463"/>
            <a:chOff x="3415" y="974"/>
            <a:chExt cx="702" cy="794"/>
          </a:xfrm>
        </p:grpSpPr>
        <p:pic>
          <p:nvPicPr>
            <p:cNvPr id="53354" name="Picture 6"/>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55" name="Picture 7"/>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252" name="Group 8"/>
          <p:cNvGrpSpPr>
            <a:grpSpLocks/>
          </p:cNvGrpSpPr>
          <p:nvPr/>
        </p:nvGrpSpPr>
        <p:grpSpPr bwMode="auto">
          <a:xfrm>
            <a:off x="8561388" y="2898775"/>
            <a:ext cx="439737" cy="525463"/>
            <a:chOff x="3415" y="974"/>
            <a:chExt cx="702" cy="794"/>
          </a:xfrm>
        </p:grpSpPr>
        <p:pic>
          <p:nvPicPr>
            <p:cNvPr id="53352" name="Picture 9"/>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53" name="Picture 10"/>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253" name="Group 11"/>
          <p:cNvGrpSpPr>
            <a:grpSpLocks/>
          </p:cNvGrpSpPr>
          <p:nvPr/>
        </p:nvGrpSpPr>
        <p:grpSpPr bwMode="auto">
          <a:xfrm>
            <a:off x="8056563" y="3430588"/>
            <a:ext cx="439737" cy="525462"/>
            <a:chOff x="2485" y="615"/>
            <a:chExt cx="671" cy="758"/>
          </a:xfrm>
        </p:grpSpPr>
        <p:pic>
          <p:nvPicPr>
            <p:cNvPr id="53350" name="Picture 12"/>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3351" name="Picture 13"/>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3254" name="Group 14"/>
          <p:cNvGrpSpPr>
            <a:grpSpLocks/>
          </p:cNvGrpSpPr>
          <p:nvPr/>
        </p:nvGrpSpPr>
        <p:grpSpPr bwMode="auto">
          <a:xfrm>
            <a:off x="8272463" y="3646488"/>
            <a:ext cx="439737" cy="525462"/>
            <a:chOff x="2485" y="615"/>
            <a:chExt cx="671" cy="758"/>
          </a:xfrm>
        </p:grpSpPr>
        <p:pic>
          <p:nvPicPr>
            <p:cNvPr id="53348" name="Picture 15"/>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3349" name="Picture 16"/>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3255" name="Group 17"/>
          <p:cNvGrpSpPr>
            <a:grpSpLocks/>
          </p:cNvGrpSpPr>
          <p:nvPr/>
        </p:nvGrpSpPr>
        <p:grpSpPr bwMode="auto">
          <a:xfrm>
            <a:off x="8494713" y="3846513"/>
            <a:ext cx="439737" cy="525462"/>
            <a:chOff x="1592" y="1004"/>
            <a:chExt cx="671" cy="758"/>
          </a:xfrm>
        </p:grpSpPr>
        <p:pic>
          <p:nvPicPr>
            <p:cNvPr id="53344" name="Picture 18"/>
            <p:cNvPicPr>
              <a:picLocks noChangeAspect="1" noChangeArrowheads="1"/>
            </p:cNvPicPr>
            <p:nvPr/>
          </p:nvPicPr>
          <p:blipFill>
            <a:blip r:embed="rId3"/>
            <a:srcRect/>
            <a:stretch>
              <a:fillRect/>
            </a:stretch>
          </p:blipFill>
          <p:spPr bwMode="auto">
            <a:xfrm>
              <a:off x="1592" y="1004"/>
              <a:ext cx="671" cy="758"/>
            </a:xfrm>
            <a:prstGeom prst="rect">
              <a:avLst/>
            </a:prstGeom>
            <a:noFill/>
            <a:ln w="9525">
              <a:noFill/>
              <a:miter lim="800000"/>
              <a:headEnd/>
              <a:tailEnd/>
            </a:ln>
          </p:spPr>
        </p:pic>
        <p:grpSp>
          <p:nvGrpSpPr>
            <p:cNvPr id="53345" name="Group 19"/>
            <p:cNvGrpSpPr>
              <a:grpSpLocks/>
            </p:cNvGrpSpPr>
            <p:nvPr/>
          </p:nvGrpSpPr>
          <p:grpSpPr bwMode="auto">
            <a:xfrm>
              <a:off x="1655" y="1070"/>
              <a:ext cx="545" cy="467"/>
              <a:chOff x="451" y="2822"/>
              <a:chExt cx="545" cy="467"/>
            </a:xfrm>
          </p:grpSpPr>
          <p:pic>
            <p:nvPicPr>
              <p:cNvPr id="53346" name="Picture 20"/>
              <p:cNvPicPr>
                <a:picLocks noChangeAspect="1" noChangeArrowheads="1"/>
              </p:cNvPicPr>
              <p:nvPr/>
            </p:nvPicPr>
            <p:blipFill>
              <a:blip r:embed="rId6"/>
              <a:srcRect/>
              <a:stretch>
                <a:fillRect/>
              </a:stretch>
            </p:blipFill>
            <p:spPr bwMode="auto">
              <a:xfrm>
                <a:off x="451" y="2822"/>
                <a:ext cx="545" cy="467"/>
              </a:xfrm>
              <a:prstGeom prst="rect">
                <a:avLst/>
              </a:prstGeom>
              <a:noFill/>
              <a:ln w="9525">
                <a:noFill/>
                <a:miter lim="800000"/>
                <a:headEnd/>
                <a:tailEnd/>
              </a:ln>
            </p:spPr>
          </p:pic>
          <p:pic>
            <p:nvPicPr>
              <p:cNvPr id="53347" name="Picture 21"/>
              <p:cNvPicPr>
                <a:picLocks noChangeAspect="1" noChangeArrowheads="1"/>
              </p:cNvPicPr>
              <p:nvPr/>
            </p:nvPicPr>
            <p:blipFill>
              <a:blip r:embed="rId7"/>
              <a:srcRect/>
              <a:stretch>
                <a:fillRect/>
              </a:stretch>
            </p:blipFill>
            <p:spPr bwMode="auto">
              <a:xfrm>
                <a:off x="674" y="2945"/>
                <a:ext cx="294" cy="231"/>
              </a:xfrm>
              <a:prstGeom prst="rect">
                <a:avLst/>
              </a:prstGeom>
              <a:noFill/>
              <a:ln w="9525">
                <a:noFill/>
                <a:miter lim="800000"/>
                <a:headEnd/>
                <a:tailEnd/>
              </a:ln>
            </p:spPr>
          </p:pic>
        </p:grpSp>
      </p:grpSp>
      <p:sp>
        <p:nvSpPr>
          <p:cNvPr id="53256" name="AutoShape 22"/>
          <p:cNvSpPr>
            <a:spLocks noChangeArrowheads="1"/>
          </p:cNvSpPr>
          <p:nvPr/>
        </p:nvSpPr>
        <p:spPr bwMode="auto">
          <a:xfrm>
            <a:off x="5129213" y="4140200"/>
            <a:ext cx="755650" cy="323850"/>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3257" name="AutoShape 27"/>
          <p:cNvSpPr>
            <a:spLocks noChangeArrowheads="1"/>
          </p:cNvSpPr>
          <p:nvPr/>
        </p:nvSpPr>
        <p:spPr bwMode="auto">
          <a:xfrm>
            <a:off x="5076825" y="2889250"/>
            <a:ext cx="800100" cy="323850"/>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3258" name="AutoShape 28"/>
          <p:cNvSpPr>
            <a:spLocks noChangeArrowheads="1"/>
          </p:cNvSpPr>
          <p:nvPr/>
        </p:nvSpPr>
        <p:spPr bwMode="auto">
          <a:xfrm>
            <a:off x="2066925" y="2863850"/>
            <a:ext cx="666750" cy="320675"/>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3259" name="Rectangle 29"/>
          <p:cNvSpPr>
            <a:spLocks noGrp="1" noChangeArrowheads="1"/>
          </p:cNvSpPr>
          <p:nvPr>
            <p:ph type="title"/>
          </p:nvPr>
        </p:nvSpPr>
        <p:spPr>
          <a:xfrm>
            <a:off x="685800" y="231775"/>
            <a:ext cx="8115300" cy="846138"/>
          </a:xfrm>
        </p:spPr>
        <p:txBody>
          <a:bodyPr lIns="91440" tIns="45720" rIns="91440" bIns="45720" anchor="t"/>
          <a:lstStyle/>
          <a:p>
            <a:pPr defTabSz="914400" eaLnBrk="1" hangingPunct="1"/>
            <a:r>
              <a:rPr lang="en-US" dirty="0" smtClean="0">
                <a:ea typeface="ＭＳ Ｐゴシック" pitchFamily="-65" charset="-128"/>
              </a:rPr>
              <a:t>On-line Collaboration Environment</a:t>
            </a:r>
            <a:br>
              <a:rPr lang="en-US" dirty="0" smtClean="0">
                <a:ea typeface="ＭＳ Ｐゴシック" pitchFamily="-65" charset="-128"/>
              </a:rPr>
            </a:br>
            <a:r>
              <a:rPr lang="en-US" sz="2200" dirty="0" smtClean="0">
                <a:ea typeface="ＭＳ Ｐゴシック" pitchFamily="-65" charset="-128"/>
              </a:rPr>
              <a:t>Centralized Conferencing Server– Lotus </a:t>
            </a:r>
            <a:r>
              <a:rPr lang="en-US" sz="2200" dirty="0" err="1" smtClean="0">
                <a:ea typeface="ＭＳ Ｐゴシック" pitchFamily="-65" charset="-128"/>
              </a:rPr>
              <a:t>Sametime</a:t>
            </a:r>
            <a:endParaRPr lang="en-US" sz="2200" dirty="0" smtClean="0">
              <a:ea typeface="ＭＳ Ｐゴシック" pitchFamily="-65" charset="-128"/>
            </a:endParaRPr>
          </a:p>
        </p:txBody>
      </p:sp>
      <p:sp>
        <p:nvSpPr>
          <p:cNvPr id="53260" name="Freeform 30"/>
          <p:cNvSpPr>
            <a:spLocks/>
          </p:cNvSpPr>
          <p:nvPr/>
        </p:nvSpPr>
        <p:spPr bwMode="auto">
          <a:xfrm>
            <a:off x="692150" y="1822450"/>
            <a:ext cx="2074863" cy="3505200"/>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3261" name="Text Box 31"/>
          <p:cNvSpPr txBox="1">
            <a:spLocks noChangeArrowheads="1"/>
          </p:cNvSpPr>
          <p:nvPr/>
        </p:nvSpPr>
        <p:spPr bwMode="auto">
          <a:xfrm>
            <a:off x="1611313" y="1516063"/>
            <a:ext cx="738187"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3262" name="Line 32"/>
          <p:cNvSpPr>
            <a:spLocks noChangeShapeType="1"/>
          </p:cNvSpPr>
          <p:nvPr/>
        </p:nvSpPr>
        <p:spPr bwMode="auto">
          <a:xfrm>
            <a:off x="2636838" y="2830513"/>
            <a:ext cx="258603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63" name="Freeform 33"/>
          <p:cNvSpPr>
            <a:spLocks/>
          </p:cNvSpPr>
          <p:nvPr/>
        </p:nvSpPr>
        <p:spPr bwMode="auto">
          <a:xfrm flipH="1">
            <a:off x="6172200" y="1898650"/>
            <a:ext cx="2016125" cy="3541713"/>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3264" name="Text Box 34"/>
          <p:cNvSpPr txBox="1">
            <a:spLocks noChangeArrowheads="1"/>
          </p:cNvSpPr>
          <p:nvPr/>
        </p:nvSpPr>
        <p:spPr bwMode="auto">
          <a:xfrm>
            <a:off x="6691313" y="1611313"/>
            <a:ext cx="738187"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3265" name="Text Box 35"/>
          <p:cNvSpPr txBox="1">
            <a:spLocks noChangeArrowheads="1"/>
          </p:cNvSpPr>
          <p:nvPr/>
        </p:nvSpPr>
        <p:spPr bwMode="auto">
          <a:xfrm>
            <a:off x="2181225" y="3119438"/>
            <a:ext cx="450850"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pPr>
            <a:r>
              <a:rPr lang="en-US" sz="1000">
                <a:solidFill>
                  <a:srgbClr val="120C80"/>
                </a:solidFill>
                <a:ea typeface="SimSun" charset="-122"/>
              </a:rPr>
              <a:t>Proxy</a:t>
            </a:r>
          </a:p>
        </p:txBody>
      </p:sp>
      <p:sp>
        <p:nvSpPr>
          <p:cNvPr id="53266" name="Line 36"/>
          <p:cNvSpPr>
            <a:spLocks noChangeShapeType="1"/>
          </p:cNvSpPr>
          <p:nvPr/>
        </p:nvSpPr>
        <p:spPr bwMode="auto">
          <a:xfrm>
            <a:off x="5040313" y="5410200"/>
            <a:ext cx="3671887"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3267" name="Text Box 37"/>
          <p:cNvSpPr txBox="1">
            <a:spLocks noChangeArrowheads="1"/>
          </p:cNvSpPr>
          <p:nvPr/>
        </p:nvSpPr>
        <p:spPr bwMode="auto">
          <a:xfrm>
            <a:off x="6126163" y="5497513"/>
            <a:ext cx="1289050" cy="304800"/>
          </a:xfrm>
          <a:prstGeom prst="rect">
            <a:avLst/>
          </a:prstGeom>
          <a:noFill/>
          <a:ln w="9525">
            <a:noFill/>
            <a:miter lim="800000"/>
            <a:headEnd/>
            <a:tailEnd/>
          </a:ln>
        </p:spPr>
        <p:txBody>
          <a:bodyPr wrap="none">
            <a:spAutoFit/>
          </a:bodyPr>
          <a:lstStyle/>
          <a:p>
            <a:pPr defTabSz="914400"/>
            <a:r>
              <a:rPr lang="en-US" sz="1400">
                <a:solidFill>
                  <a:srgbClr val="0A50A1"/>
                </a:solidFill>
                <a:ea typeface="SimSun" charset="-122"/>
              </a:rPr>
              <a:t>OEM Network</a:t>
            </a:r>
          </a:p>
        </p:txBody>
      </p:sp>
      <p:sp>
        <p:nvSpPr>
          <p:cNvPr id="53268" name="Line 38"/>
          <p:cNvSpPr>
            <a:spLocks noChangeShapeType="1"/>
          </p:cNvSpPr>
          <p:nvPr/>
        </p:nvSpPr>
        <p:spPr bwMode="auto">
          <a:xfrm>
            <a:off x="557213" y="5410200"/>
            <a:ext cx="2232025"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3269" name="Text Box 39"/>
          <p:cNvSpPr txBox="1">
            <a:spLocks noChangeArrowheads="1"/>
          </p:cNvSpPr>
          <p:nvPr/>
        </p:nvSpPr>
        <p:spPr bwMode="auto">
          <a:xfrm>
            <a:off x="942975" y="5511800"/>
            <a:ext cx="1563688" cy="517525"/>
          </a:xfrm>
          <a:prstGeom prst="rect">
            <a:avLst/>
          </a:prstGeom>
          <a:noFill/>
          <a:ln w="9525">
            <a:noFill/>
            <a:miter lim="800000"/>
            <a:headEnd/>
            <a:tailEnd/>
          </a:ln>
        </p:spPr>
        <p:txBody>
          <a:bodyPr wrap="none">
            <a:spAutoFit/>
          </a:bodyPr>
          <a:lstStyle/>
          <a:p>
            <a:pPr algn="ctr" defTabSz="914400"/>
            <a:r>
              <a:rPr lang="en-US" sz="1400" i="1">
                <a:solidFill>
                  <a:srgbClr val="0A50A1"/>
                </a:solidFill>
                <a:ea typeface="SimSun" charset="-122"/>
              </a:rPr>
              <a:t>Supplier / Partner</a:t>
            </a:r>
          </a:p>
          <a:p>
            <a:pPr algn="ctr" defTabSz="914400"/>
            <a:r>
              <a:rPr lang="en-US" sz="1400">
                <a:solidFill>
                  <a:srgbClr val="0A50A1"/>
                </a:solidFill>
                <a:ea typeface="SimSun" charset="-122"/>
              </a:rPr>
              <a:t> Network</a:t>
            </a:r>
          </a:p>
        </p:txBody>
      </p:sp>
      <p:sp>
        <p:nvSpPr>
          <p:cNvPr id="53270" name="Line 40"/>
          <p:cNvSpPr>
            <a:spLocks noChangeShapeType="1"/>
          </p:cNvSpPr>
          <p:nvPr/>
        </p:nvSpPr>
        <p:spPr bwMode="auto">
          <a:xfrm>
            <a:off x="2789238" y="5410200"/>
            <a:ext cx="2230437" cy="0"/>
          </a:xfrm>
          <a:prstGeom prst="line">
            <a:avLst/>
          </a:prstGeom>
          <a:noFill/>
          <a:ln w="31750">
            <a:solidFill>
              <a:srgbClr val="FF0000"/>
            </a:solidFill>
            <a:round/>
            <a:headEnd type="triangle" w="med" len="med"/>
            <a:tailEnd type="triangle" w="med" len="med"/>
          </a:ln>
        </p:spPr>
        <p:txBody>
          <a:bodyPr lIns="90000" tIns="46800" rIns="36000" bIns="46800">
            <a:spAutoFit/>
          </a:bodyPr>
          <a:lstStyle/>
          <a:p>
            <a:endParaRPr lang="en-US"/>
          </a:p>
        </p:txBody>
      </p:sp>
      <p:sp>
        <p:nvSpPr>
          <p:cNvPr id="53271" name="Text Box 41"/>
          <p:cNvSpPr txBox="1">
            <a:spLocks noChangeArrowheads="1"/>
          </p:cNvSpPr>
          <p:nvPr/>
        </p:nvSpPr>
        <p:spPr bwMode="auto">
          <a:xfrm>
            <a:off x="3203575" y="5543550"/>
            <a:ext cx="1368425" cy="304800"/>
          </a:xfrm>
          <a:prstGeom prst="rect">
            <a:avLst/>
          </a:prstGeom>
          <a:noFill/>
          <a:ln w="9525">
            <a:noFill/>
            <a:miter lim="800000"/>
            <a:headEnd/>
            <a:tailEnd/>
          </a:ln>
        </p:spPr>
        <p:txBody>
          <a:bodyPr wrap="none">
            <a:spAutoFit/>
          </a:bodyPr>
          <a:lstStyle/>
          <a:p>
            <a:pPr defTabSz="914400"/>
            <a:r>
              <a:rPr lang="en-US" sz="1400" i="1">
                <a:solidFill>
                  <a:srgbClr val="FF1B00"/>
                </a:solidFill>
                <a:ea typeface="SimSun" charset="-122"/>
              </a:rPr>
              <a:t>Public</a:t>
            </a:r>
            <a:r>
              <a:rPr lang="en-US" sz="1400">
                <a:solidFill>
                  <a:srgbClr val="FF1B00"/>
                </a:solidFill>
                <a:ea typeface="SimSun" charset="-122"/>
              </a:rPr>
              <a:t> Network</a:t>
            </a:r>
          </a:p>
        </p:txBody>
      </p:sp>
      <p:sp>
        <p:nvSpPr>
          <p:cNvPr id="53272" name="Freeform 42"/>
          <p:cNvSpPr>
            <a:spLocks/>
          </p:cNvSpPr>
          <p:nvPr/>
        </p:nvSpPr>
        <p:spPr bwMode="auto">
          <a:xfrm flipH="1">
            <a:off x="5037138" y="1611313"/>
            <a:ext cx="3167062" cy="3768725"/>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3273" name="Text Box 43"/>
          <p:cNvSpPr txBox="1">
            <a:spLocks noChangeArrowheads="1"/>
          </p:cNvSpPr>
          <p:nvPr/>
        </p:nvSpPr>
        <p:spPr bwMode="auto">
          <a:xfrm>
            <a:off x="6186488" y="1250950"/>
            <a:ext cx="738187"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3274" name="Line 44"/>
          <p:cNvSpPr>
            <a:spLocks noChangeShapeType="1"/>
          </p:cNvSpPr>
          <p:nvPr/>
        </p:nvSpPr>
        <p:spPr bwMode="auto">
          <a:xfrm>
            <a:off x="5035550" y="5156200"/>
            <a:ext cx="1079500"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3275" name="Rectangle 45"/>
          <p:cNvSpPr>
            <a:spLocks noChangeArrowheads="1"/>
          </p:cNvSpPr>
          <p:nvPr/>
        </p:nvSpPr>
        <p:spPr bwMode="auto">
          <a:xfrm>
            <a:off x="5316538" y="4868863"/>
            <a:ext cx="511175"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b="1">
                <a:solidFill>
                  <a:srgbClr val="0A50A1"/>
                </a:solidFill>
                <a:ea typeface="SimSun" charset="-122"/>
              </a:rPr>
              <a:t>DMZ</a:t>
            </a:r>
          </a:p>
        </p:txBody>
      </p:sp>
      <p:sp>
        <p:nvSpPr>
          <p:cNvPr id="53276" name="Line 52"/>
          <p:cNvSpPr>
            <a:spLocks noChangeShapeType="1"/>
          </p:cNvSpPr>
          <p:nvPr/>
        </p:nvSpPr>
        <p:spPr bwMode="auto">
          <a:xfrm>
            <a:off x="5997575" y="2459038"/>
            <a:ext cx="446088"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77" name="Line 53"/>
          <p:cNvSpPr>
            <a:spLocks noChangeShapeType="1"/>
          </p:cNvSpPr>
          <p:nvPr/>
        </p:nvSpPr>
        <p:spPr bwMode="auto">
          <a:xfrm flipV="1">
            <a:off x="5997575" y="3154363"/>
            <a:ext cx="436563"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78" name="Line 54"/>
          <p:cNvSpPr>
            <a:spLocks noChangeShapeType="1"/>
          </p:cNvSpPr>
          <p:nvPr/>
        </p:nvSpPr>
        <p:spPr bwMode="auto">
          <a:xfrm>
            <a:off x="5997575" y="4002088"/>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79" name="Line 55"/>
          <p:cNvSpPr>
            <a:spLocks noChangeShapeType="1"/>
          </p:cNvSpPr>
          <p:nvPr/>
        </p:nvSpPr>
        <p:spPr bwMode="auto">
          <a:xfrm flipH="1">
            <a:off x="6005513" y="2455863"/>
            <a:ext cx="4762" cy="155575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3280" name="Line 56"/>
          <p:cNvSpPr>
            <a:spLocks noChangeShapeType="1"/>
          </p:cNvSpPr>
          <p:nvPr/>
        </p:nvSpPr>
        <p:spPr bwMode="auto">
          <a:xfrm flipV="1">
            <a:off x="5645150" y="2840038"/>
            <a:ext cx="369888" cy="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3281" name="Line 58"/>
          <p:cNvSpPr>
            <a:spLocks noChangeShapeType="1"/>
          </p:cNvSpPr>
          <p:nvPr/>
        </p:nvSpPr>
        <p:spPr bwMode="auto">
          <a:xfrm flipH="1" flipV="1">
            <a:off x="7180263" y="3154363"/>
            <a:ext cx="99853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82" name="Line 59"/>
          <p:cNvSpPr>
            <a:spLocks noChangeShapeType="1"/>
          </p:cNvSpPr>
          <p:nvPr/>
        </p:nvSpPr>
        <p:spPr bwMode="auto">
          <a:xfrm flipH="1" flipV="1">
            <a:off x="7148513" y="3975100"/>
            <a:ext cx="944562"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83" name="Line 63"/>
          <p:cNvSpPr>
            <a:spLocks noChangeShapeType="1"/>
          </p:cNvSpPr>
          <p:nvPr/>
        </p:nvSpPr>
        <p:spPr bwMode="auto">
          <a:xfrm>
            <a:off x="1176338" y="2820988"/>
            <a:ext cx="300037" cy="20637"/>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84" name="Line 64"/>
          <p:cNvSpPr>
            <a:spLocks noChangeShapeType="1"/>
          </p:cNvSpPr>
          <p:nvPr/>
        </p:nvSpPr>
        <p:spPr bwMode="auto">
          <a:xfrm>
            <a:off x="1144588" y="4157663"/>
            <a:ext cx="319087"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85" name="Line 65"/>
          <p:cNvSpPr>
            <a:spLocks noChangeShapeType="1"/>
          </p:cNvSpPr>
          <p:nvPr/>
        </p:nvSpPr>
        <p:spPr bwMode="auto">
          <a:xfrm flipH="1">
            <a:off x="1454150" y="2828925"/>
            <a:ext cx="12700" cy="1319213"/>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3286" name="Line 66"/>
          <p:cNvSpPr>
            <a:spLocks noChangeShapeType="1"/>
          </p:cNvSpPr>
          <p:nvPr/>
        </p:nvSpPr>
        <p:spPr bwMode="auto">
          <a:xfrm>
            <a:off x="1482725" y="2836863"/>
            <a:ext cx="727075" cy="1905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3287" name="Line 67"/>
          <p:cNvSpPr>
            <a:spLocks noChangeShapeType="1"/>
          </p:cNvSpPr>
          <p:nvPr/>
        </p:nvSpPr>
        <p:spPr bwMode="auto">
          <a:xfrm flipV="1">
            <a:off x="1712913" y="2917825"/>
            <a:ext cx="9525" cy="1241425"/>
          </a:xfrm>
          <a:prstGeom prst="line">
            <a:avLst/>
          </a:prstGeom>
          <a:noFill/>
          <a:ln w="9525">
            <a:solidFill>
              <a:schemeClr val="tx1"/>
            </a:solidFill>
            <a:prstDash val="dash"/>
            <a:round/>
            <a:headEnd/>
            <a:tailEnd type="stealth" w="med" len="med"/>
          </a:ln>
        </p:spPr>
        <p:txBody>
          <a:bodyPr lIns="90000" tIns="46800" rIns="36000" bIns="46800" anchor="ctr">
            <a:spAutoFit/>
          </a:bodyPr>
          <a:lstStyle/>
          <a:p>
            <a:endParaRPr lang="en-US"/>
          </a:p>
        </p:txBody>
      </p:sp>
      <p:sp>
        <p:nvSpPr>
          <p:cNvPr id="53288" name="Line 68"/>
          <p:cNvSpPr>
            <a:spLocks noChangeShapeType="1"/>
          </p:cNvSpPr>
          <p:nvPr/>
        </p:nvSpPr>
        <p:spPr bwMode="auto">
          <a:xfrm>
            <a:off x="1731963" y="2924175"/>
            <a:ext cx="4219575" cy="3175"/>
          </a:xfrm>
          <a:prstGeom prst="line">
            <a:avLst/>
          </a:prstGeom>
          <a:noFill/>
          <a:ln w="9525">
            <a:solidFill>
              <a:schemeClr val="tx1"/>
            </a:solidFill>
            <a:prstDash val="dash"/>
            <a:round/>
            <a:headEnd/>
            <a:tailEnd/>
          </a:ln>
        </p:spPr>
        <p:txBody>
          <a:bodyPr lIns="90000" tIns="46800" rIns="36000" bIns="46800" anchor="ctr">
            <a:spAutoFit/>
          </a:bodyPr>
          <a:lstStyle/>
          <a:p>
            <a:endParaRPr lang="en-US"/>
          </a:p>
        </p:txBody>
      </p:sp>
      <p:sp>
        <p:nvSpPr>
          <p:cNvPr id="53289" name="Line 69"/>
          <p:cNvSpPr>
            <a:spLocks noChangeShapeType="1"/>
          </p:cNvSpPr>
          <p:nvPr/>
        </p:nvSpPr>
        <p:spPr bwMode="auto">
          <a:xfrm flipV="1">
            <a:off x="5937250" y="2927350"/>
            <a:ext cx="6350" cy="1255713"/>
          </a:xfrm>
          <a:prstGeom prst="line">
            <a:avLst/>
          </a:prstGeom>
          <a:noFill/>
          <a:ln w="9525">
            <a:solidFill>
              <a:schemeClr val="tx1"/>
            </a:solidFill>
            <a:prstDash val="dash"/>
            <a:round/>
            <a:headEnd/>
            <a:tailEnd/>
          </a:ln>
        </p:spPr>
        <p:txBody>
          <a:bodyPr lIns="90000" tIns="46800" rIns="36000" bIns="46800" anchor="ctr">
            <a:spAutoFit/>
          </a:bodyPr>
          <a:lstStyle/>
          <a:p>
            <a:endParaRPr lang="en-US"/>
          </a:p>
        </p:txBody>
      </p:sp>
      <p:sp>
        <p:nvSpPr>
          <p:cNvPr id="53290" name="Line 70"/>
          <p:cNvSpPr>
            <a:spLocks noChangeShapeType="1"/>
          </p:cNvSpPr>
          <p:nvPr/>
        </p:nvSpPr>
        <p:spPr bwMode="auto">
          <a:xfrm flipH="1">
            <a:off x="5919788" y="4162425"/>
            <a:ext cx="495300" cy="3175"/>
          </a:xfrm>
          <a:prstGeom prst="line">
            <a:avLst/>
          </a:prstGeom>
          <a:noFill/>
          <a:ln w="9525">
            <a:solidFill>
              <a:schemeClr val="tx1"/>
            </a:solidFill>
            <a:prstDash val="dash"/>
            <a:round/>
            <a:headEnd type="stealth" w="med" len="med"/>
            <a:tailEnd/>
          </a:ln>
        </p:spPr>
        <p:txBody>
          <a:bodyPr lIns="90000" tIns="46800" rIns="36000" bIns="46800" anchor="ctr">
            <a:spAutoFit/>
          </a:bodyPr>
          <a:lstStyle/>
          <a:p>
            <a:endParaRPr lang="en-US"/>
          </a:p>
        </p:txBody>
      </p:sp>
      <p:sp>
        <p:nvSpPr>
          <p:cNvPr id="53291" name="Text Box 71"/>
          <p:cNvSpPr txBox="1">
            <a:spLocks noChangeArrowheads="1"/>
          </p:cNvSpPr>
          <p:nvPr/>
        </p:nvSpPr>
        <p:spPr bwMode="auto">
          <a:xfrm>
            <a:off x="1658938" y="3692525"/>
            <a:ext cx="784225" cy="24447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http protocol</a:t>
            </a:r>
          </a:p>
        </p:txBody>
      </p:sp>
      <p:sp>
        <p:nvSpPr>
          <p:cNvPr id="53292" name="Line 72"/>
          <p:cNvSpPr>
            <a:spLocks noChangeShapeType="1"/>
          </p:cNvSpPr>
          <p:nvPr/>
        </p:nvSpPr>
        <p:spPr bwMode="auto">
          <a:xfrm>
            <a:off x="1455738" y="4159250"/>
            <a:ext cx="257175" cy="0"/>
          </a:xfrm>
          <a:prstGeom prst="line">
            <a:avLst/>
          </a:prstGeom>
          <a:noFill/>
          <a:ln w="9525">
            <a:solidFill>
              <a:schemeClr val="tx1"/>
            </a:solidFill>
            <a:prstDash val="dash"/>
            <a:round/>
            <a:headEnd/>
            <a:tailEnd type="stealth" w="med" len="med"/>
          </a:ln>
        </p:spPr>
        <p:txBody>
          <a:bodyPr lIns="90000" tIns="46800" rIns="36000" bIns="46800" anchor="ctr">
            <a:spAutoFit/>
          </a:bodyPr>
          <a:lstStyle/>
          <a:p>
            <a:endParaRPr lang="en-US"/>
          </a:p>
        </p:txBody>
      </p:sp>
      <p:sp>
        <p:nvSpPr>
          <p:cNvPr id="53293" name="Line 73"/>
          <p:cNvSpPr>
            <a:spLocks noChangeShapeType="1"/>
          </p:cNvSpPr>
          <p:nvPr/>
        </p:nvSpPr>
        <p:spPr bwMode="auto">
          <a:xfrm>
            <a:off x="1744663" y="4160838"/>
            <a:ext cx="4176712" cy="0"/>
          </a:xfrm>
          <a:prstGeom prst="line">
            <a:avLst/>
          </a:prstGeom>
          <a:noFill/>
          <a:ln w="9525">
            <a:solidFill>
              <a:schemeClr val="tx1"/>
            </a:solidFill>
            <a:prstDash val="dash"/>
            <a:round/>
            <a:headEnd/>
            <a:tailEnd type="stealth" w="med" len="med"/>
          </a:ln>
        </p:spPr>
        <p:txBody>
          <a:bodyPr lIns="90000" tIns="46800" rIns="36000" bIns="46800" anchor="ctr">
            <a:spAutoFit/>
          </a:bodyPr>
          <a:lstStyle/>
          <a:p>
            <a:endParaRPr lang="en-US"/>
          </a:p>
        </p:txBody>
      </p:sp>
      <p:sp>
        <p:nvSpPr>
          <p:cNvPr id="53294" name="Text Box 74"/>
          <p:cNvSpPr txBox="1">
            <a:spLocks noChangeArrowheads="1"/>
          </p:cNvSpPr>
          <p:nvPr/>
        </p:nvSpPr>
        <p:spPr bwMode="auto">
          <a:xfrm>
            <a:off x="3030538" y="4184650"/>
            <a:ext cx="1662112" cy="93027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sip protocol </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(Session Initiation Protocol)</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Other third party protocol </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(video, audio)</a:t>
            </a:r>
          </a:p>
        </p:txBody>
      </p:sp>
      <p:sp>
        <p:nvSpPr>
          <p:cNvPr id="53295" name="Text Box 76"/>
          <p:cNvSpPr txBox="1">
            <a:spLocks noChangeArrowheads="1"/>
          </p:cNvSpPr>
          <p:nvPr/>
        </p:nvSpPr>
        <p:spPr bwMode="auto">
          <a:xfrm>
            <a:off x="5160963" y="33734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3296" name="Text Box 77"/>
          <p:cNvSpPr txBox="1">
            <a:spLocks noChangeArrowheads="1"/>
          </p:cNvSpPr>
          <p:nvPr/>
        </p:nvSpPr>
        <p:spPr bwMode="auto">
          <a:xfrm>
            <a:off x="2122488" y="3338513"/>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3297" name="Text Box 80"/>
          <p:cNvSpPr txBox="1">
            <a:spLocks noChangeArrowheads="1"/>
          </p:cNvSpPr>
          <p:nvPr/>
        </p:nvSpPr>
        <p:spPr bwMode="auto">
          <a:xfrm>
            <a:off x="5224463" y="46132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pic>
        <p:nvPicPr>
          <p:cNvPr id="53342" name="Picture 82" descr="webServiceserver"/>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5237163" y="2606675"/>
            <a:ext cx="401638" cy="504825"/>
          </a:xfrm>
          <a:prstGeom prst="rect">
            <a:avLst/>
          </a:prstGeom>
          <a:noFill/>
          <a:ln w="9525">
            <a:noFill/>
            <a:miter lim="800000"/>
            <a:headEnd/>
            <a:tailEnd/>
          </a:ln>
        </p:spPr>
      </p:pic>
      <p:sp>
        <p:nvSpPr>
          <p:cNvPr id="53343" name="Text Box 83"/>
          <p:cNvSpPr txBox="1">
            <a:spLocks noChangeArrowheads="1"/>
          </p:cNvSpPr>
          <p:nvPr/>
        </p:nvSpPr>
        <p:spPr bwMode="auto">
          <a:xfrm>
            <a:off x="4962525" y="3186113"/>
            <a:ext cx="957263" cy="168275"/>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Reverse Proxy</a:t>
            </a:r>
          </a:p>
        </p:txBody>
      </p:sp>
      <p:pic>
        <p:nvPicPr>
          <p:cNvPr id="53299" name="Picture 84" descr="webServiceserver"/>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2205038" y="2601913"/>
            <a:ext cx="401637" cy="504825"/>
          </a:xfrm>
          <a:prstGeom prst="rect">
            <a:avLst/>
          </a:prstGeom>
          <a:noFill/>
          <a:ln w="9525">
            <a:noFill/>
            <a:miter lim="800000"/>
            <a:headEnd/>
            <a:tailEnd/>
          </a:ln>
        </p:spPr>
      </p:pic>
      <p:pic>
        <p:nvPicPr>
          <p:cNvPr id="53340" name="Picture 86" descr="webServiceserver"/>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a:off x="5297488" y="3878263"/>
            <a:ext cx="401638" cy="504825"/>
          </a:xfrm>
          <a:prstGeom prst="rect">
            <a:avLst/>
          </a:prstGeom>
          <a:noFill/>
          <a:ln w="9525">
            <a:noFill/>
            <a:miter lim="800000"/>
            <a:headEnd/>
            <a:tailEnd/>
          </a:ln>
        </p:spPr>
      </p:pic>
      <p:sp>
        <p:nvSpPr>
          <p:cNvPr id="53341" name="Text Box 87"/>
          <p:cNvSpPr txBox="1">
            <a:spLocks noChangeArrowheads="1"/>
          </p:cNvSpPr>
          <p:nvPr/>
        </p:nvSpPr>
        <p:spPr bwMode="auto">
          <a:xfrm>
            <a:off x="4886325" y="4457700"/>
            <a:ext cx="1230313" cy="168275"/>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Sametime Gateway</a:t>
            </a:r>
          </a:p>
        </p:txBody>
      </p:sp>
      <p:grpSp>
        <p:nvGrpSpPr>
          <p:cNvPr id="53301" name="Group 89"/>
          <p:cNvGrpSpPr>
            <a:grpSpLocks/>
          </p:cNvGrpSpPr>
          <p:nvPr/>
        </p:nvGrpSpPr>
        <p:grpSpPr bwMode="auto">
          <a:xfrm>
            <a:off x="239713" y="2273300"/>
            <a:ext cx="439737" cy="525463"/>
            <a:chOff x="3415" y="974"/>
            <a:chExt cx="702" cy="794"/>
          </a:xfrm>
        </p:grpSpPr>
        <p:pic>
          <p:nvPicPr>
            <p:cNvPr id="53338" name="Picture 90"/>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39" name="Picture 91"/>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302" name="Group 92"/>
          <p:cNvGrpSpPr>
            <a:grpSpLocks/>
          </p:cNvGrpSpPr>
          <p:nvPr/>
        </p:nvGrpSpPr>
        <p:grpSpPr bwMode="auto">
          <a:xfrm>
            <a:off x="455613" y="2489200"/>
            <a:ext cx="439737" cy="525463"/>
            <a:chOff x="3415" y="974"/>
            <a:chExt cx="702" cy="794"/>
          </a:xfrm>
        </p:grpSpPr>
        <p:pic>
          <p:nvPicPr>
            <p:cNvPr id="53336" name="Picture 93"/>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37" name="Picture 94"/>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303" name="Group 95"/>
          <p:cNvGrpSpPr>
            <a:grpSpLocks/>
          </p:cNvGrpSpPr>
          <p:nvPr/>
        </p:nvGrpSpPr>
        <p:grpSpPr bwMode="auto">
          <a:xfrm>
            <a:off x="671513" y="2705100"/>
            <a:ext cx="439737" cy="525463"/>
            <a:chOff x="3415" y="974"/>
            <a:chExt cx="702" cy="794"/>
          </a:xfrm>
        </p:grpSpPr>
        <p:pic>
          <p:nvPicPr>
            <p:cNvPr id="53334" name="Picture 96"/>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3335" name="Picture 97"/>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3304" name="Group 98"/>
          <p:cNvGrpSpPr>
            <a:grpSpLocks/>
          </p:cNvGrpSpPr>
          <p:nvPr/>
        </p:nvGrpSpPr>
        <p:grpSpPr bwMode="auto">
          <a:xfrm>
            <a:off x="195263" y="3684588"/>
            <a:ext cx="439737" cy="525462"/>
            <a:chOff x="2485" y="615"/>
            <a:chExt cx="671" cy="758"/>
          </a:xfrm>
        </p:grpSpPr>
        <p:pic>
          <p:nvPicPr>
            <p:cNvPr id="53332" name="Picture 99"/>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3333" name="Picture 100"/>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3305" name="Group 101"/>
          <p:cNvGrpSpPr>
            <a:grpSpLocks/>
          </p:cNvGrpSpPr>
          <p:nvPr/>
        </p:nvGrpSpPr>
        <p:grpSpPr bwMode="auto">
          <a:xfrm>
            <a:off x="411163" y="3900488"/>
            <a:ext cx="439737" cy="525462"/>
            <a:chOff x="2485" y="615"/>
            <a:chExt cx="671" cy="758"/>
          </a:xfrm>
        </p:grpSpPr>
        <p:pic>
          <p:nvPicPr>
            <p:cNvPr id="53330" name="Picture 102"/>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3331" name="Picture 103"/>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3306" name="Group 104"/>
          <p:cNvGrpSpPr>
            <a:grpSpLocks/>
          </p:cNvGrpSpPr>
          <p:nvPr/>
        </p:nvGrpSpPr>
        <p:grpSpPr bwMode="auto">
          <a:xfrm>
            <a:off x="633413" y="4100513"/>
            <a:ext cx="439737" cy="525462"/>
            <a:chOff x="1592" y="1004"/>
            <a:chExt cx="671" cy="758"/>
          </a:xfrm>
        </p:grpSpPr>
        <p:pic>
          <p:nvPicPr>
            <p:cNvPr id="53326" name="Picture 105"/>
            <p:cNvPicPr>
              <a:picLocks noChangeAspect="1" noChangeArrowheads="1"/>
            </p:cNvPicPr>
            <p:nvPr/>
          </p:nvPicPr>
          <p:blipFill>
            <a:blip r:embed="rId3"/>
            <a:srcRect/>
            <a:stretch>
              <a:fillRect/>
            </a:stretch>
          </p:blipFill>
          <p:spPr bwMode="auto">
            <a:xfrm>
              <a:off x="1592" y="1004"/>
              <a:ext cx="671" cy="758"/>
            </a:xfrm>
            <a:prstGeom prst="rect">
              <a:avLst/>
            </a:prstGeom>
            <a:noFill/>
            <a:ln w="9525">
              <a:noFill/>
              <a:miter lim="800000"/>
              <a:headEnd/>
              <a:tailEnd/>
            </a:ln>
          </p:spPr>
        </p:pic>
        <p:grpSp>
          <p:nvGrpSpPr>
            <p:cNvPr id="53327" name="Group 106"/>
            <p:cNvGrpSpPr>
              <a:grpSpLocks/>
            </p:cNvGrpSpPr>
            <p:nvPr/>
          </p:nvGrpSpPr>
          <p:grpSpPr bwMode="auto">
            <a:xfrm>
              <a:off x="1655" y="1070"/>
              <a:ext cx="545" cy="467"/>
              <a:chOff x="451" y="2822"/>
              <a:chExt cx="545" cy="467"/>
            </a:xfrm>
          </p:grpSpPr>
          <p:pic>
            <p:nvPicPr>
              <p:cNvPr id="53328" name="Picture 107"/>
              <p:cNvPicPr>
                <a:picLocks noChangeAspect="1" noChangeArrowheads="1"/>
              </p:cNvPicPr>
              <p:nvPr/>
            </p:nvPicPr>
            <p:blipFill>
              <a:blip r:embed="rId6"/>
              <a:srcRect/>
              <a:stretch>
                <a:fillRect/>
              </a:stretch>
            </p:blipFill>
            <p:spPr bwMode="auto">
              <a:xfrm>
                <a:off x="451" y="2822"/>
                <a:ext cx="545" cy="467"/>
              </a:xfrm>
              <a:prstGeom prst="rect">
                <a:avLst/>
              </a:prstGeom>
              <a:noFill/>
              <a:ln w="9525">
                <a:noFill/>
                <a:miter lim="800000"/>
                <a:headEnd/>
                <a:tailEnd/>
              </a:ln>
            </p:spPr>
          </p:pic>
          <p:pic>
            <p:nvPicPr>
              <p:cNvPr id="53329" name="Picture 108"/>
              <p:cNvPicPr>
                <a:picLocks noChangeAspect="1" noChangeArrowheads="1"/>
              </p:cNvPicPr>
              <p:nvPr/>
            </p:nvPicPr>
            <p:blipFill>
              <a:blip r:embed="rId7"/>
              <a:srcRect/>
              <a:stretch>
                <a:fillRect/>
              </a:stretch>
            </p:blipFill>
            <p:spPr bwMode="auto">
              <a:xfrm>
                <a:off x="674" y="2945"/>
                <a:ext cx="294" cy="231"/>
              </a:xfrm>
              <a:prstGeom prst="rect">
                <a:avLst/>
              </a:prstGeom>
              <a:noFill/>
              <a:ln w="9525">
                <a:noFill/>
                <a:miter lim="800000"/>
                <a:headEnd/>
                <a:tailEnd/>
              </a:ln>
            </p:spPr>
          </p:pic>
        </p:grpSp>
      </p:grpSp>
      <p:sp>
        <p:nvSpPr>
          <p:cNvPr id="53307" name="AutoShape 35"/>
          <p:cNvSpPr>
            <a:spLocks noChangeArrowheads="1"/>
          </p:cNvSpPr>
          <p:nvPr/>
        </p:nvSpPr>
        <p:spPr bwMode="auto">
          <a:xfrm>
            <a:off x="6445250" y="3778250"/>
            <a:ext cx="800100" cy="885825"/>
          </a:xfrm>
          <a:prstGeom prst="roundRect">
            <a:avLst>
              <a:gd name="adj" fmla="val 16667"/>
            </a:avLst>
          </a:prstGeom>
          <a:solidFill>
            <a:srgbClr val="C0C0C0">
              <a:alpha val="29803"/>
            </a:srgbClr>
          </a:solidFill>
          <a:ln w="9525">
            <a:no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53308" name="AutoShape 62"/>
          <p:cNvSpPr>
            <a:spLocks noChangeArrowheads="1"/>
          </p:cNvSpPr>
          <p:nvPr/>
        </p:nvSpPr>
        <p:spPr bwMode="auto">
          <a:xfrm>
            <a:off x="6596063" y="4775200"/>
            <a:ext cx="612775" cy="217488"/>
          </a:xfrm>
          <a:prstGeom prst="roundRect">
            <a:avLst>
              <a:gd name="adj" fmla="val 745"/>
            </a:avLst>
          </a:prstGeom>
          <a:noFill/>
          <a:ln w="9525">
            <a:noFill/>
            <a:round/>
            <a:headEnd/>
            <a:tailEnd/>
          </a:ln>
        </p:spPr>
        <p:txBody>
          <a:bodyPr wrap="none" lIns="90000" tIns="46800" rIns="36000" bIns="46800">
            <a:spAutoFit/>
          </a:bodyPr>
          <a:lstStyle/>
          <a:p>
            <a:pPr>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b="1">
                <a:solidFill>
                  <a:srgbClr val="120C80"/>
                </a:solidFill>
                <a:latin typeface="Times New Roman" pitchFamily="18" charset="0"/>
                <a:ea typeface="SimSun" charset="-122"/>
              </a:rPr>
              <a:t>third party</a:t>
            </a:r>
          </a:p>
        </p:txBody>
      </p:sp>
      <p:sp>
        <p:nvSpPr>
          <p:cNvPr id="53309" name="Line 86"/>
          <p:cNvSpPr>
            <a:spLocks noChangeShapeType="1"/>
          </p:cNvSpPr>
          <p:nvPr/>
        </p:nvSpPr>
        <p:spPr bwMode="auto">
          <a:xfrm flipH="1">
            <a:off x="7192963" y="2447925"/>
            <a:ext cx="509587" cy="9525"/>
          </a:xfrm>
          <a:prstGeom prst="line">
            <a:avLst/>
          </a:prstGeom>
          <a:noFill/>
          <a:ln w="19080">
            <a:solidFill>
              <a:srgbClr val="333399"/>
            </a:solidFill>
            <a:round/>
            <a:headEnd/>
            <a:tailEnd type="triangle" w="med" len="med"/>
          </a:ln>
        </p:spPr>
        <p:txBody>
          <a:bodyPr/>
          <a:lstStyle/>
          <a:p>
            <a:endParaRPr lang="en-US"/>
          </a:p>
        </p:txBody>
      </p:sp>
      <p:sp>
        <p:nvSpPr>
          <p:cNvPr id="53310" name="Line 88"/>
          <p:cNvSpPr>
            <a:spLocks noChangeShapeType="1"/>
          </p:cNvSpPr>
          <p:nvPr/>
        </p:nvSpPr>
        <p:spPr bwMode="auto">
          <a:xfrm flipV="1">
            <a:off x="6856413" y="2211388"/>
            <a:ext cx="230187" cy="106362"/>
          </a:xfrm>
          <a:prstGeom prst="line">
            <a:avLst/>
          </a:prstGeom>
          <a:noFill/>
          <a:ln w="12600">
            <a:solidFill>
              <a:srgbClr val="000000"/>
            </a:solidFill>
            <a:round/>
            <a:headEnd/>
            <a:tailEnd type="triangle" w="med" len="med"/>
          </a:ln>
        </p:spPr>
        <p:txBody>
          <a:bodyPr/>
          <a:lstStyle/>
          <a:p>
            <a:endParaRPr lang="en-US"/>
          </a:p>
        </p:txBody>
      </p:sp>
      <p:grpSp>
        <p:nvGrpSpPr>
          <p:cNvPr id="53311" name="Group 89"/>
          <p:cNvGrpSpPr>
            <a:grpSpLocks/>
          </p:cNvGrpSpPr>
          <p:nvPr/>
        </p:nvGrpSpPr>
        <p:grpSpPr bwMode="auto">
          <a:xfrm>
            <a:off x="7283450" y="3227388"/>
            <a:ext cx="312738" cy="398462"/>
            <a:chOff x="4571" y="1971"/>
            <a:chExt cx="197" cy="251"/>
          </a:xfrm>
        </p:grpSpPr>
        <p:sp>
          <p:nvSpPr>
            <p:cNvPr id="53323" name="AutoShape 90"/>
            <p:cNvSpPr>
              <a:spLocks noChangeArrowheads="1"/>
            </p:cNvSpPr>
            <p:nvPr/>
          </p:nvSpPr>
          <p:spPr bwMode="auto">
            <a:xfrm>
              <a:off x="4571" y="1971"/>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53324" name="AutoShape 91"/>
            <p:cNvSpPr>
              <a:spLocks noChangeArrowheads="1"/>
            </p:cNvSpPr>
            <p:nvPr/>
          </p:nvSpPr>
          <p:spPr bwMode="auto">
            <a:xfrm>
              <a:off x="4607" y="2013"/>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53325" name="AutoShape 92"/>
            <p:cNvSpPr>
              <a:spLocks noChangeArrowheads="1"/>
            </p:cNvSpPr>
            <p:nvPr/>
          </p:nvSpPr>
          <p:spPr bwMode="auto">
            <a:xfrm>
              <a:off x="4643" y="2043"/>
              <a:ext cx="126" cy="180"/>
            </a:xfrm>
            <a:prstGeom prst="foldedCorner">
              <a:avLst>
                <a:gd name="adj" fmla="val 12500"/>
              </a:avLst>
            </a:prstGeom>
            <a:solidFill>
              <a:srgbClr val="FFFF99"/>
            </a:solidFill>
            <a:ln w="936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grpSp>
      <p:pic>
        <p:nvPicPr>
          <p:cNvPr id="53312" name="Picture 45"/>
          <p:cNvPicPr>
            <a:picLocks noChangeAspect="1" noChangeArrowheads="1"/>
          </p:cNvPicPr>
          <p:nvPr/>
        </p:nvPicPr>
        <p:blipFill>
          <a:blip r:embed="rId9"/>
          <a:srcRect/>
          <a:stretch>
            <a:fillRect/>
          </a:stretch>
        </p:blipFill>
        <p:spPr bwMode="auto">
          <a:xfrm>
            <a:off x="6599238" y="2184400"/>
            <a:ext cx="339725" cy="463550"/>
          </a:xfrm>
          <a:prstGeom prst="rect">
            <a:avLst/>
          </a:prstGeom>
          <a:noFill/>
          <a:ln w="28440">
            <a:noFill/>
            <a:miter lim="800000"/>
            <a:headEnd/>
            <a:tailEnd/>
          </a:ln>
        </p:spPr>
      </p:pic>
      <p:pic>
        <p:nvPicPr>
          <p:cNvPr id="53313" name="Picture 46"/>
          <p:cNvPicPr>
            <a:picLocks noChangeAspect="1" noChangeArrowheads="1"/>
          </p:cNvPicPr>
          <p:nvPr/>
        </p:nvPicPr>
        <p:blipFill>
          <a:blip r:embed="rId10"/>
          <a:srcRect/>
          <a:stretch>
            <a:fillRect/>
          </a:stretch>
        </p:blipFill>
        <p:spPr bwMode="auto">
          <a:xfrm>
            <a:off x="7086600" y="1909763"/>
            <a:ext cx="357188" cy="485775"/>
          </a:xfrm>
          <a:prstGeom prst="rect">
            <a:avLst/>
          </a:prstGeom>
          <a:noFill/>
          <a:ln w="28440">
            <a:noFill/>
            <a:miter lim="800000"/>
            <a:headEnd/>
            <a:tailEnd/>
          </a:ln>
        </p:spPr>
      </p:pic>
      <p:pic>
        <p:nvPicPr>
          <p:cNvPr id="53314" name="Picture 47"/>
          <p:cNvPicPr>
            <a:picLocks noChangeAspect="1" noChangeArrowheads="1"/>
          </p:cNvPicPr>
          <p:nvPr/>
        </p:nvPicPr>
        <p:blipFill>
          <a:blip r:embed="rId11"/>
          <a:srcRect/>
          <a:stretch>
            <a:fillRect/>
          </a:stretch>
        </p:blipFill>
        <p:spPr bwMode="auto">
          <a:xfrm>
            <a:off x="6600825" y="2847975"/>
            <a:ext cx="352425" cy="509588"/>
          </a:xfrm>
          <a:prstGeom prst="rect">
            <a:avLst/>
          </a:prstGeom>
          <a:noFill/>
          <a:ln w="28440">
            <a:noFill/>
            <a:miter lim="800000"/>
            <a:headEnd/>
            <a:tailEnd/>
          </a:ln>
        </p:spPr>
      </p:pic>
      <p:pic>
        <p:nvPicPr>
          <p:cNvPr id="53315" name="Picture 48"/>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6616700" y="3933825"/>
            <a:ext cx="358775" cy="471488"/>
          </a:xfrm>
          <a:prstGeom prst="rect">
            <a:avLst/>
          </a:prstGeom>
          <a:noFill/>
          <a:ln w="28440">
            <a:noFill/>
            <a:miter lim="800000"/>
            <a:headEnd/>
            <a:tailEnd/>
          </a:ln>
        </p:spPr>
      </p:pic>
      <p:sp>
        <p:nvSpPr>
          <p:cNvPr id="53316" name="Line 88"/>
          <p:cNvSpPr>
            <a:spLocks noChangeShapeType="1"/>
          </p:cNvSpPr>
          <p:nvPr/>
        </p:nvSpPr>
        <p:spPr bwMode="auto">
          <a:xfrm>
            <a:off x="7042150" y="3125788"/>
            <a:ext cx="195263" cy="222250"/>
          </a:xfrm>
          <a:prstGeom prst="line">
            <a:avLst/>
          </a:prstGeom>
          <a:noFill/>
          <a:ln w="12600">
            <a:solidFill>
              <a:srgbClr val="000000"/>
            </a:solidFill>
            <a:round/>
            <a:headEnd/>
            <a:tailEnd type="triangle" w="med" len="med"/>
          </a:ln>
        </p:spPr>
        <p:txBody>
          <a:bodyPr/>
          <a:lstStyle/>
          <a:p>
            <a:endParaRPr lang="en-US"/>
          </a:p>
        </p:txBody>
      </p:sp>
      <p:sp>
        <p:nvSpPr>
          <p:cNvPr id="53317" name="TextBox 126"/>
          <p:cNvSpPr txBox="1">
            <a:spLocks noChangeArrowheads="1"/>
          </p:cNvSpPr>
          <p:nvPr/>
        </p:nvSpPr>
        <p:spPr bwMode="auto">
          <a:xfrm>
            <a:off x="6610350" y="3368675"/>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53318" name="TextBox 127"/>
          <p:cNvSpPr txBox="1">
            <a:spLocks noChangeArrowheads="1"/>
          </p:cNvSpPr>
          <p:nvPr/>
        </p:nvSpPr>
        <p:spPr bwMode="auto">
          <a:xfrm>
            <a:off x="6638925" y="2606675"/>
            <a:ext cx="439738"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
        <p:nvSpPr>
          <p:cNvPr id="53319" name="Line 55"/>
          <p:cNvSpPr>
            <a:spLocks noChangeShapeType="1"/>
          </p:cNvSpPr>
          <p:nvPr/>
        </p:nvSpPr>
        <p:spPr bwMode="auto">
          <a:xfrm flipH="1">
            <a:off x="7694613" y="2430463"/>
            <a:ext cx="4762" cy="1555750"/>
          </a:xfrm>
          <a:prstGeom prst="line">
            <a:avLst/>
          </a:prstGeom>
          <a:noFill/>
          <a:ln w="19050">
            <a:solidFill>
              <a:schemeClr val="accent2"/>
            </a:solidFill>
            <a:round/>
            <a:headEnd/>
            <a:tailEnd/>
          </a:ln>
        </p:spPr>
        <p:txBody>
          <a:bodyPr lIns="90000" tIns="46800" rIns="36000" bIns="46800">
            <a:spAutoFit/>
          </a:bodyPr>
          <a:lstStyle/>
          <a:p>
            <a:endParaRPr lang="en-US"/>
          </a:p>
        </p:txBody>
      </p:sp>
      <p:pic>
        <p:nvPicPr>
          <p:cNvPr id="53320" name="Picture 111"/>
          <p:cNvPicPr>
            <a:picLocks noChangeAspect="1" noChangeArrowheads="1"/>
          </p:cNvPicPr>
          <p:nvPr/>
        </p:nvPicPr>
        <p:blipFill>
          <a:blip r:embed="rId13"/>
          <a:srcRect/>
          <a:stretch>
            <a:fillRect/>
          </a:stretch>
        </p:blipFill>
        <p:spPr bwMode="auto">
          <a:xfrm>
            <a:off x="6810375" y="4164013"/>
            <a:ext cx="233363" cy="233362"/>
          </a:xfrm>
          <a:prstGeom prst="rect">
            <a:avLst/>
          </a:prstGeom>
          <a:noFill/>
          <a:ln w="28440">
            <a:noFill/>
            <a:miter lim="800000"/>
            <a:headEnd/>
            <a:tailEnd/>
          </a:ln>
        </p:spPr>
      </p:pic>
      <p:sp>
        <p:nvSpPr>
          <p:cNvPr id="53321" name="TextBox 130"/>
          <p:cNvSpPr txBox="1">
            <a:spLocks noChangeArrowheads="1"/>
          </p:cNvSpPr>
          <p:nvPr/>
        </p:nvSpPr>
        <p:spPr bwMode="auto">
          <a:xfrm>
            <a:off x="6470650" y="4605338"/>
            <a:ext cx="1082675"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Sametime Server</a:t>
            </a:r>
          </a:p>
        </p:txBody>
      </p:sp>
      <p:sp>
        <p:nvSpPr>
          <p:cNvPr id="53322" name="TextBox 131"/>
          <p:cNvSpPr txBox="1">
            <a:spLocks noChangeArrowheads="1"/>
          </p:cNvSpPr>
          <p:nvPr/>
        </p:nvSpPr>
        <p:spPr bwMode="auto">
          <a:xfrm>
            <a:off x="7394575" y="2065338"/>
            <a:ext cx="601663"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p:cNvPicPr>
            <a:picLocks noChangeAspect="1" noChangeArrowheads="1"/>
          </p:cNvPicPr>
          <p:nvPr/>
        </p:nvPicPr>
        <p:blipFill>
          <a:blip r:embed="rId3"/>
          <a:srcRect/>
          <a:stretch>
            <a:fillRect/>
          </a:stretch>
        </p:blipFill>
        <p:spPr bwMode="auto">
          <a:xfrm>
            <a:off x="4040188" y="5565775"/>
            <a:ext cx="762000" cy="1041400"/>
          </a:xfrm>
          <a:prstGeom prst="rect">
            <a:avLst/>
          </a:prstGeom>
          <a:noFill/>
          <a:ln w="28440">
            <a:noFill/>
            <a:miter lim="800000"/>
            <a:headEnd/>
            <a:tailEnd/>
          </a:ln>
        </p:spPr>
      </p:pic>
      <p:pic>
        <p:nvPicPr>
          <p:cNvPr id="7171" name="Picture 7"/>
          <p:cNvPicPr>
            <a:picLocks noChangeAspect="1" noChangeArrowheads="1"/>
          </p:cNvPicPr>
          <p:nvPr/>
        </p:nvPicPr>
        <p:blipFill>
          <a:blip r:embed="rId4"/>
          <a:srcRect/>
          <a:stretch>
            <a:fillRect/>
          </a:stretch>
        </p:blipFill>
        <p:spPr bwMode="auto">
          <a:xfrm>
            <a:off x="5292725" y="5367338"/>
            <a:ext cx="762000" cy="1096962"/>
          </a:xfrm>
          <a:prstGeom prst="rect">
            <a:avLst/>
          </a:prstGeom>
          <a:noFill/>
          <a:ln w="28440">
            <a:noFill/>
            <a:miter lim="800000"/>
            <a:headEnd/>
            <a:tailEnd/>
          </a:ln>
        </p:spPr>
      </p:pic>
      <p:pic>
        <p:nvPicPr>
          <p:cNvPr id="7172" name="Picture 5"/>
          <p:cNvPicPr>
            <a:picLocks noChangeAspect="1" noChangeArrowheads="1"/>
          </p:cNvPicPr>
          <p:nvPr/>
        </p:nvPicPr>
        <p:blipFill>
          <a:blip r:embed="rId5"/>
          <a:srcRect/>
          <a:stretch>
            <a:fillRect/>
          </a:stretch>
        </p:blipFill>
        <p:spPr bwMode="auto">
          <a:xfrm>
            <a:off x="2874963" y="5443538"/>
            <a:ext cx="838200" cy="1143000"/>
          </a:xfrm>
          <a:prstGeom prst="rect">
            <a:avLst/>
          </a:prstGeom>
          <a:noFill/>
          <a:ln w="28440">
            <a:noFill/>
            <a:miter lim="800000"/>
            <a:headEnd/>
            <a:tailEnd/>
          </a:ln>
        </p:spPr>
      </p:pic>
      <p:pic>
        <p:nvPicPr>
          <p:cNvPr id="7173" name="Picture 4"/>
          <p:cNvPicPr>
            <a:picLocks noChangeAspect="1" noChangeArrowheads="1"/>
          </p:cNvPicPr>
          <p:nvPr/>
        </p:nvPicPr>
        <p:blipFill>
          <a:blip r:embed="rId6"/>
          <a:srcRect/>
          <a:stretch>
            <a:fillRect/>
          </a:stretch>
        </p:blipFill>
        <p:spPr bwMode="auto">
          <a:xfrm>
            <a:off x="4073525" y="3990975"/>
            <a:ext cx="812800" cy="1104900"/>
          </a:xfrm>
          <a:prstGeom prst="rect">
            <a:avLst/>
          </a:prstGeom>
          <a:noFill/>
          <a:ln w="28440">
            <a:noFill/>
            <a:miter lim="800000"/>
            <a:headEnd/>
            <a:tailEnd/>
          </a:ln>
        </p:spPr>
      </p:pic>
      <p:pic>
        <p:nvPicPr>
          <p:cNvPr id="7174" name="Picture 4"/>
          <p:cNvPicPr>
            <a:picLocks noChangeAspect="1" noChangeArrowheads="1"/>
          </p:cNvPicPr>
          <p:nvPr/>
        </p:nvPicPr>
        <p:blipFill>
          <a:blip r:embed="rId7"/>
          <a:srcRect/>
          <a:stretch>
            <a:fillRect/>
          </a:stretch>
        </p:blipFill>
        <p:spPr bwMode="auto">
          <a:xfrm>
            <a:off x="163513" y="552450"/>
            <a:ext cx="3160712" cy="3014663"/>
          </a:xfrm>
          <a:prstGeom prst="rect">
            <a:avLst/>
          </a:prstGeom>
          <a:noFill/>
          <a:ln w="9525">
            <a:noFill/>
            <a:miter lim="800000"/>
            <a:headEnd/>
            <a:tailEnd/>
          </a:ln>
        </p:spPr>
      </p:pic>
      <p:sp>
        <p:nvSpPr>
          <p:cNvPr id="7175" name="Line 5"/>
          <p:cNvSpPr>
            <a:spLocks noChangeShapeType="1"/>
          </p:cNvSpPr>
          <p:nvPr/>
        </p:nvSpPr>
        <p:spPr bwMode="auto">
          <a:xfrm>
            <a:off x="0" y="5364163"/>
            <a:ext cx="9144000" cy="0"/>
          </a:xfrm>
          <a:prstGeom prst="line">
            <a:avLst/>
          </a:prstGeom>
          <a:noFill/>
          <a:ln w="28575">
            <a:solidFill>
              <a:schemeClr val="bg2"/>
            </a:solidFill>
            <a:prstDash val="dash"/>
            <a:round/>
            <a:headEnd/>
            <a:tailEnd/>
          </a:ln>
        </p:spPr>
        <p:txBody>
          <a:bodyPr lIns="18288" tIns="18288" rIns="18288" bIns="18288" anchor="ctr" anchorCtr="1">
            <a:spAutoFit/>
          </a:bodyPr>
          <a:lstStyle/>
          <a:p>
            <a:endParaRPr lang="en-US"/>
          </a:p>
        </p:txBody>
      </p:sp>
      <p:sp>
        <p:nvSpPr>
          <p:cNvPr id="7176" name="Rectangle 6"/>
          <p:cNvSpPr>
            <a:spLocks noGrp="1" noChangeArrowheads="1"/>
          </p:cNvSpPr>
          <p:nvPr>
            <p:ph type="title"/>
          </p:nvPr>
        </p:nvSpPr>
        <p:spPr/>
        <p:txBody>
          <a:bodyPr lIns="91440" tIns="45720" rIns="91440" bIns="45720" anchor="t"/>
          <a:lstStyle/>
          <a:p>
            <a:r>
              <a:rPr lang="en-US" altLang="ja-JP" sz="2800" smtClean="0">
                <a:ea typeface="ＭＳ Ｐゴシック" pitchFamily="-65" charset="-128"/>
              </a:rPr>
              <a:t>V6 Multi-Tier Architecture Principle</a:t>
            </a:r>
            <a:endParaRPr lang="en-US" sz="2800" smtClean="0">
              <a:ea typeface="ＭＳ Ｐゴシック" pitchFamily="-65" charset="-128"/>
            </a:endParaRPr>
          </a:p>
        </p:txBody>
      </p:sp>
      <p:sp>
        <p:nvSpPr>
          <p:cNvPr id="464904" name="Rectangle 8"/>
          <p:cNvSpPr>
            <a:spLocks noChangeArrowheads="1"/>
          </p:cNvSpPr>
          <p:nvPr/>
        </p:nvSpPr>
        <p:spPr bwMode="auto">
          <a:xfrm>
            <a:off x="2497138" y="6581775"/>
            <a:ext cx="4138612"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Database Server: </a:t>
            </a:r>
            <a:r>
              <a:rPr lang="en-US" sz="1400" b="1" i="1">
                <a:solidFill>
                  <a:srgbClr val="EC4242"/>
                </a:solidFill>
                <a:ea typeface="SimSun" charset="-122"/>
              </a:rPr>
              <a:t>Metadata Repository</a:t>
            </a:r>
          </a:p>
        </p:txBody>
      </p:sp>
      <p:sp>
        <p:nvSpPr>
          <p:cNvPr id="464905" name="Text Box 9"/>
          <p:cNvSpPr txBox="1">
            <a:spLocks noChangeArrowheads="1"/>
          </p:cNvSpPr>
          <p:nvPr/>
        </p:nvSpPr>
        <p:spPr bwMode="auto">
          <a:xfrm>
            <a:off x="6219825" y="5673725"/>
            <a:ext cx="2787650" cy="6826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File Server(s) (FCS)</a:t>
            </a:r>
            <a:br>
              <a:rPr lang="en-US" sz="1400" b="1">
                <a:solidFill>
                  <a:srgbClr val="EC4242"/>
                </a:solidFill>
                <a:ea typeface="SimSun" charset="-122"/>
              </a:rPr>
            </a:br>
            <a:r>
              <a:rPr lang="en-US" sz="1400" b="1" i="1">
                <a:solidFill>
                  <a:srgbClr val="EC4242"/>
                </a:solidFill>
                <a:ea typeface="SimSun" charset="-122"/>
              </a:rPr>
              <a:t>Representation and Content Repository</a:t>
            </a:r>
          </a:p>
        </p:txBody>
      </p:sp>
      <p:sp>
        <p:nvSpPr>
          <p:cNvPr id="7179" name="Line 10"/>
          <p:cNvSpPr>
            <a:spLocks noChangeShapeType="1"/>
          </p:cNvSpPr>
          <p:nvPr/>
        </p:nvSpPr>
        <p:spPr bwMode="auto">
          <a:xfrm>
            <a:off x="0" y="3663950"/>
            <a:ext cx="9144000" cy="0"/>
          </a:xfrm>
          <a:prstGeom prst="line">
            <a:avLst/>
          </a:prstGeom>
          <a:noFill/>
          <a:ln w="28575">
            <a:solidFill>
              <a:srgbClr val="FF9933"/>
            </a:solidFill>
            <a:prstDash val="dash"/>
            <a:round/>
            <a:headEnd/>
            <a:tailEnd/>
          </a:ln>
        </p:spPr>
        <p:txBody>
          <a:bodyPr lIns="18288" tIns="18288" rIns="18288" bIns="18288" anchor="ctr" anchorCtr="1">
            <a:spAutoFit/>
          </a:bodyPr>
          <a:lstStyle/>
          <a:p>
            <a:endParaRPr lang="en-US"/>
          </a:p>
        </p:txBody>
      </p:sp>
      <p:sp>
        <p:nvSpPr>
          <p:cNvPr id="7180" name="Text Box 11"/>
          <p:cNvSpPr txBox="1">
            <a:spLocks noChangeArrowheads="1"/>
          </p:cNvSpPr>
          <p:nvPr/>
        </p:nvSpPr>
        <p:spPr bwMode="auto">
          <a:xfrm>
            <a:off x="8343900" y="3508375"/>
            <a:ext cx="595313" cy="311150"/>
          </a:xfrm>
          <a:prstGeom prst="rect">
            <a:avLst/>
          </a:prstGeom>
          <a:solidFill>
            <a:schemeClr val="bg1"/>
          </a:solidFill>
          <a:ln w="28575">
            <a:solidFill>
              <a:srgbClr val="FF9933"/>
            </a:solidFill>
            <a:miter lim="800000"/>
            <a:headEnd/>
            <a:tailEnd/>
          </a:ln>
        </p:spPr>
        <p:txBody>
          <a:bodyPr wrap="none" lIns="18288" tIns="18288" rIns="18288" bIns="18288" anchorCtr="1">
            <a:spAutoFit/>
          </a:bodyPr>
          <a:lstStyle/>
          <a:p>
            <a:pPr>
              <a:buClr>
                <a:srgbClr val="000000"/>
              </a:buClr>
              <a:buSzPct val="100000"/>
              <a:buFont typeface="Arial" pitchFamily="34" charset="0"/>
              <a:buNone/>
            </a:pPr>
            <a:r>
              <a:rPr lang="en-US" sz="1600" b="1">
                <a:solidFill>
                  <a:srgbClr val="120C80"/>
                </a:solidFill>
                <a:ea typeface="SimSun" charset="-122"/>
              </a:rPr>
              <a:t>HTTP</a:t>
            </a:r>
          </a:p>
        </p:txBody>
      </p:sp>
      <p:sp>
        <p:nvSpPr>
          <p:cNvPr id="464908" name="Text Box 12"/>
          <p:cNvSpPr txBox="1">
            <a:spLocks noChangeArrowheads="1"/>
          </p:cNvSpPr>
          <p:nvPr/>
        </p:nvSpPr>
        <p:spPr bwMode="auto">
          <a:xfrm>
            <a:off x="3965575" y="2924175"/>
            <a:ext cx="1123950"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a:solidFill>
                  <a:srgbClr val="EC4242"/>
                </a:solidFill>
                <a:ea typeface="SimSun" charset="-122"/>
              </a:rPr>
              <a:t>Clients</a:t>
            </a:r>
            <a:endParaRPr lang="en-US" sz="1400">
              <a:solidFill>
                <a:srgbClr val="EC4242"/>
              </a:solidFill>
              <a:ea typeface="SimSun" charset="-122"/>
            </a:endParaRPr>
          </a:p>
        </p:txBody>
      </p:sp>
      <p:sp>
        <p:nvSpPr>
          <p:cNvPr id="464910" name="Text Box 14"/>
          <p:cNvSpPr txBox="1">
            <a:spLocks noChangeArrowheads="1"/>
          </p:cNvSpPr>
          <p:nvPr/>
        </p:nvSpPr>
        <p:spPr bwMode="auto">
          <a:xfrm>
            <a:off x="5230813" y="4457700"/>
            <a:ext cx="3302000" cy="250825"/>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buClr>
                <a:srgbClr val="000000"/>
              </a:buClr>
              <a:buSzPct val="100000"/>
              <a:buFont typeface="Arial" pitchFamily="34" charset="0"/>
              <a:buNone/>
              <a:defRPr/>
            </a:pPr>
            <a:r>
              <a:rPr lang="en-US" sz="1400" b="1">
                <a:solidFill>
                  <a:srgbClr val="EC4242"/>
                </a:solidFill>
                <a:ea typeface="SimSun" charset="-122"/>
              </a:rPr>
              <a:t>Applications Server(s) (MCS)</a:t>
            </a:r>
            <a:endParaRPr lang="en-US" sz="1400">
              <a:solidFill>
                <a:srgbClr val="120C80"/>
              </a:solidFill>
              <a:ea typeface="SimSun" charset="-122"/>
            </a:endParaRPr>
          </a:p>
        </p:txBody>
      </p:sp>
      <p:sp>
        <p:nvSpPr>
          <p:cNvPr id="7183" name="Rectangle 25"/>
          <p:cNvSpPr>
            <a:spLocks noChangeArrowheads="1"/>
          </p:cNvSpPr>
          <p:nvPr/>
        </p:nvSpPr>
        <p:spPr bwMode="auto">
          <a:xfrm>
            <a:off x="4468813" y="4125913"/>
            <a:ext cx="158750" cy="244475"/>
          </a:xfrm>
          <a:prstGeom prst="rect">
            <a:avLst/>
          </a:prstGeom>
          <a:noFill/>
          <a:ln w="9525">
            <a:noFill/>
            <a:miter lim="800000"/>
            <a:headEnd/>
            <a:tailEnd/>
          </a:ln>
        </p:spPr>
        <p:txBody>
          <a:bodyPr wrap="none" lIns="0" tIns="0" rIns="0" bIns="0">
            <a:spAutoFit/>
          </a:bodyPr>
          <a:lstStyle/>
          <a:p>
            <a:pPr>
              <a:buClr>
                <a:srgbClr val="000000"/>
              </a:buClr>
              <a:buSzPct val="100000"/>
              <a:buFont typeface="Arial" pitchFamily="34" charset="0"/>
              <a:buNone/>
            </a:pPr>
            <a:r>
              <a:rPr lang="en-US" sz="1600">
                <a:latin typeface="Arial Black" pitchFamily="-65" charset="0"/>
                <a:cs typeface="Times New Roman" pitchFamily="18" charset="0"/>
              </a:rPr>
              <a:t>A</a:t>
            </a:r>
          </a:p>
        </p:txBody>
      </p:sp>
      <p:sp>
        <p:nvSpPr>
          <p:cNvPr id="7184" name="Text Box 21"/>
          <p:cNvSpPr txBox="1">
            <a:spLocks noChangeArrowheads="1"/>
          </p:cNvSpPr>
          <p:nvPr/>
        </p:nvSpPr>
        <p:spPr bwMode="auto">
          <a:xfrm>
            <a:off x="3865563" y="2405063"/>
            <a:ext cx="4192587" cy="433387"/>
          </a:xfrm>
          <a:prstGeom prst="rect">
            <a:avLst/>
          </a:prstGeom>
          <a:no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400" b="1">
                <a:solidFill>
                  <a:srgbClr val="120C80"/>
                </a:solidFill>
                <a:ea typeface="SimSun" charset="-122"/>
              </a:rPr>
              <a:t>Workstation Clients</a:t>
            </a:r>
            <a:br>
              <a:rPr lang="en-US" sz="1400" b="1">
                <a:solidFill>
                  <a:srgbClr val="120C80"/>
                </a:solidFill>
                <a:ea typeface="SimSun" charset="-122"/>
              </a:rPr>
            </a:br>
            <a:r>
              <a:rPr lang="en-US" sz="1200">
                <a:solidFill>
                  <a:srgbClr val="120C80"/>
                </a:solidFill>
                <a:ea typeface="SimSun" charset="-122"/>
              </a:rPr>
              <a:t>Ex.: CATIA V6, DELMIA V6, SIMULIA V6, xCAD…</a:t>
            </a:r>
          </a:p>
        </p:txBody>
      </p:sp>
      <p:sp>
        <p:nvSpPr>
          <p:cNvPr id="7185" name="Text Box 22"/>
          <p:cNvSpPr txBox="1">
            <a:spLocks noChangeArrowheads="1"/>
          </p:cNvSpPr>
          <p:nvPr/>
        </p:nvSpPr>
        <p:spPr bwMode="auto">
          <a:xfrm>
            <a:off x="6132513" y="998538"/>
            <a:ext cx="2849562" cy="615950"/>
          </a:xfrm>
          <a:prstGeom prst="rect">
            <a:avLst/>
          </a:prstGeom>
          <a:no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400" b="1">
                <a:solidFill>
                  <a:srgbClr val="120C80"/>
                </a:solidFill>
                <a:ea typeface="SimSun" charset="-122"/>
              </a:rPr>
              <a:t>Web Clients</a:t>
            </a:r>
            <a:br>
              <a:rPr lang="en-US" sz="1400" b="1">
                <a:solidFill>
                  <a:srgbClr val="120C80"/>
                </a:solidFill>
                <a:ea typeface="SimSun" charset="-122"/>
              </a:rPr>
            </a:br>
            <a:r>
              <a:rPr lang="en-US" sz="1200">
                <a:solidFill>
                  <a:srgbClr val="120C80"/>
                </a:solidFill>
                <a:ea typeface="SimSun" charset="-122"/>
              </a:rPr>
              <a:t>Ex.: ENOVIA business process applications</a:t>
            </a:r>
          </a:p>
        </p:txBody>
      </p:sp>
      <p:sp>
        <p:nvSpPr>
          <p:cNvPr id="7186" name="Text Box 25"/>
          <p:cNvSpPr txBox="1">
            <a:spLocks noChangeArrowheads="1"/>
          </p:cNvSpPr>
          <p:nvPr/>
        </p:nvSpPr>
        <p:spPr bwMode="auto">
          <a:xfrm>
            <a:off x="4391025" y="1827213"/>
            <a:ext cx="4192588" cy="433387"/>
          </a:xfrm>
          <a:prstGeom prst="rect">
            <a:avLst/>
          </a:prstGeom>
          <a:no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400" b="1">
                <a:solidFill>
                  <a:srgbClr val="120C80"/>
                </a:solidFill>
                <a:ea typeface="SimSun" charset="-122"/>
              </a:rPr>
              <a:t>Light Visualization Clients</a:t>
            </a:r>
            <a:br>
              <a:rPr lang="en-US" sz="1400" b="1">
                <a:solidFill>
                  <a:srgbClr val="120C80"/>
                </a:solidFill>
                <a:ea typeface="SimSun" charset="-122"/>
              </a:rPr>
            </a:br>
            <a:r>
              <a:rPr lang="en-US" sz="1200">
                <a:solidFill>
                  <a:srgbClr val="120C80"/>
                </a:solidFill>
                <a:ea typeface="SimSun" charset="-122"/>
              </a:rPr>
              <a:t>Ex.: ENOVIA 3DLive</a:t>
            </a:r>
          </a:p>
        </p:txBody>
      </p:sp>
      <p:sp>
        <p:nvSpPr>
          <p:cNvPr id="7187" name="Rectangle 26"/>
          <p:cNvSpPr>
            <a:spLocks noChangeArrowheads="1"/>
          </p:cNvSpPr>
          <p:nvPr/>
        </p:nvSpPr>
        <p:spPr bwMode="auto">
          <a:xfrm>
            <a:off x="420688" y="6667500"/>
            <a:ext cx="712787" cy="190500"/>
          </a:xfrm>
          <a:prstGeom prst="rect">
            <a:avLst/>
          </a:prstGeom>
          <a:noFill/>
          <a:ln w="28575">
            <a:noFill/>
            <a:miter lim="800000"/>
            <a:headEnd/>
            <a:tailEnd/>
          </a:ln>
        </p:spPr>
        <p:txBody>
          <a:bodyPr wrap="none" lIns="18288" tIns="18288" rIns="18288" bIns="18288" anchorCtr="1">
            <a:spAutoFit/>
          </a:bodyPr>
          <a:lstStyle/>
          <a:p>
            <a:pPr>
              <a:buClr>
                <a:srgbClr val="000000"/>
              </a:buClr>
              <a:buSzPct val="100000"/>
              <a:buFont typeface="Arial" pitchFamily="34" charset="0"/>
              <a:buNone/>
            </a:pPr>
            <a:r>
              <a:rPr lang="en-US" sz="1000" i="1">
                <a:ea typeface="SimSun" charset="-122"/>
              </a:rPr>
              <a:t>(*) Optional.</a:t>
            </a:r>
          </a:p>
        </p:txBody>
      </p:sp>
      <p:sp>
        <p:nvSpPr>
          <p:cNvPr id="7188" name="Text Box 27"/>
          <p:cNvSpPr txBox="1">
            <a:spLocks noChangeArrowheads="1"/>
          </p:cNvSpPr>
          <p:nvPr/>
        </p:nvSpPr>
        <p:spPr bwMode="auto">
          <a:xfrm rot="-5400000">
            <a:off x="-571500" y="5973763"/>
            <a:ext cx="1455737" cy="312738"/>
          </a:xfrm>
          <a:prstGeom prst="rect">
            <a:avLst/>
          </a:prstGeom>
          <a:solidFill>
            <a:schemeClr val="accent2">
              <a:alpha val="70195"/>
            </a:schemeClr>
          </a:solid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800">
                <a:solidFill>
                  <a:schemeClr val="bg1"/>
                </a:solidFill>
                <a:ea typeface="SimSun" charset="-122"/>
              </a:rPr>
              <a:t>Data</a:t>
            </a:r>
          </a:p>
        </p:txBody>
      </p:sp>
      <p:sp>
        <p:nvSpPr>
          <p:cNvPr id="7189" name="Text Box 28"/>
          <p:cNvSpPr txBox="1">
            <a:spLocks noChangeArrowheads="1"/>
          </p:cNvSpPr>
          <p:nvPr/>
        </p:nvSpPr>
        <p:spPr bwMode="auto">
          <a:xfrm rot="-5400000">
            <a:off x="-661987" y="4349750"/>
            <a:ext cx="1636712" cy="312738"/>
          </a:xfrm>
          <a:prstGeom prst="rect">
            <a:avLst/>
          </a:prstGeom>
          <a:solidFill>
            <a:schemeClr val="accent2">
              <a:alpha val="70195"/>
            </a:schemeClr>
          </a:solid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800">
                <a:solidFill>
                  <a:schemeClr val="bg1"/>
                </a:solidFill>
                <a:ea typeface="SimSun" charset="-122"/>
              </a:rPr>
              <a:t>Logic</a:t>
            </a:r>
          </a:p>
        </p:txBody>
      </p:sp>
      <p:sp>
        <p:nvSpPr>
          <p:cNvPr id="7190" name="Text Box 29"/>
          <p:cNvSpPr txBox="1">
            <a:spLocks noChangeArrowheads="1"/>
          </p:cNvSpPr>
          <p:nvPr/>
        </p:nvSpPr>
        <p:spPr bwMode="auto">
          <a:xfrm rot="-5400000">
            <a:off x="-1375569" y="1926432"/>
            <a:ext cx="3063875" cy="312738"/>
          </a:xfrm>
          <a:prstGeom prst="rect">
            <a:avLst/>
          </a:prstGeom>
          <a:solidFill>
            <a:schemeClr val="accent2">
              <a:alpha val="70195"/>
            </a:schemeClr>
          </a:solidFill>
          <a:ln w="28575">
            <a:noFill/>
            <a:miter lim="800000"/>
            <a:headEnd/>
            <a:tailEnd/>
          </a:ln>
        </p:spPr>
        <p:txBody>
          <a:bodyPr lIns="18288" tIns="18288" rIns="18288" bIns="18288" anchorCtr="1">
            <a:spAutoFit/>
          </a:bodyPr>
          <a:lstStyle/>
          <a:p>
            <a:pPr>
              <a:buClr>
                <a:srgbClr val="000000"/>
              </a:buClr>
              <a:buSzPct val="100000"/>
              <a:buFont typeface="Arial" pitchFamily="34" charset="0"/>
              <a:buNone/>
            </a:pPr>
            <a:r>
              <a:rPr lang="en-US" sz="1800">
                <a:solidFill>
                  <a:schemeClr val="bg1"/>
                </a:solidFill>
                <a:ea typeface="SimSun" charset="-122"/>
              </a:rPr>
              <a:t>Presentation</a:t>
            </a:r>
          </a:p>
        </p:txBody>
      </p:sp>
      <p:sp>
        <p:nvSpPr>
          <p:cNvPr id="7191" name="Rectangle 20"/>
          <p:cNvSpPr>
            <a:spLocks noChangeArrowheads="1"/>
          </p:cNvSpPr>
          <p:nvPr/>
        </p:nvSpPr>
        <p:spPr bwMode="auto">
          <a:xfrm>
            <a:off x="3265488" y="5803900"/>
            <a:ext cx="146050" cy="244475"/>
          </a:xfrm>
          <a:prstGeom prst="rect">
            <a:avLst/>
          </a:prstGeom>
          <a:noFill/>
          <a:ln w="9525">
            <a:noFill/>
            <a:miter lim="800000"/>
            <a:headEnd/>
            <a:tailEnd/>
          </a:ln>
        </p:spPr>
        <p:txBody>
          <a:bodyPr wrap="none" lIns="0" tIns="0" rIns="0" bIns="0">
            <a:spAutoFit/>
          </a:bodyPr>
          <a:lstStyle/>
          <a:p>
            <a:pPr>
              <a:buClr>
                <a:srgbClr val="000000"/>
              </a:buClr>
              <a:buSzPct val="100000"/>
              <a:buFont typeface="Arial" pitchFamily="34" charset="0"/>
              <a:buNone/>
            </a:pPr>
            <a:r>
              <a:rPr lang="en-US" sz="1600">
                <a:latin typeface="Arial Black" pitchFamily="-65" charset="0"/>
                <a:cs typeface="Times New Roman" pitchFamily="18" charset="0"/>
              </a:rPr>
              <a:t>S</a:t>
            </a:r>
          </a:p>
        </p:txBody>
      </p:sp>
      <p:sp>
        <p:nvSpPr>
          <p:cNvPr id="464927" name="AutoShape 31"/>
          <p:cNvSpPr>
            <a:spLocks noChangeArrowheads="1"/>
          </p:cNvSpPr>
          <p:nvPr/>
        </p:nvSpPr>
        <p:spPr bwMode="auto">
          <a:xfrm>
            <a:off x="4475163" y="3367088"/>
            <a:ext cx="312737" cy="381000"/>
          </a:xfrm>
          <a:prstGeom prst="upArrow">
            <a:avLst>
              <a:gd name="adj1" fmla="val 50000"/>
              <a:gd name="adj2" fmla="val 30457"/>
            </a:avLst>
          </a:prstGeom>
          <a:solidFill>
            <a:schemeClr val="accent1"/>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sz="1800">
              <a:ea typeface="SimSun" charset="-122"/>
            </a:endParaRPr>
          </a:p>
        </p:txBody>
      </p:sp>
      <p:sp>
        <p:nvSpPr>
          <p:cNvPr id="464928" name="AutoShape 32"/>
          <p:cNvSpPr>
            <a:spLocks noChangeArrowheads="1"/>
          </p:cNvSpPr>
          <p:nvPr/>
        </p:nvSpPr>
        <p:spPr bwMode="auto">
          <a:xfrm rot="10800000">
            <a:off x="4248150" y="3502025"/>
            <a:ext cx="312738" cy="381000"/>
          </a:xfrm>
          <a:prstGeom prst="upArrow">
            <a:avLst>
              <a:gd name="adj1" fmla="val 50000"/>
              <a:gd name="adj2" fmla="val 30457"/>
            </a:avLst>
          </a:prstGeom>
          <a:solidFill>
            <a:srgbClr val="FF9933"/>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sz="1800">
              <a:ea typeface="SimSun" charset="-122"/>
            </a:endParaRPr>
          </a:p>
        </p:txBody>
      </p:sp>
      <p:sp>
        <p:nvSpPr>
          <p:cNvPr id="464929" name="AutoShape 33"/>
          <p:cNvSpPr>
            <a:spLocks noChangeArrowheads="1"/>
          </p:cNvSpPr>
          <p:nvPr/>
        </p:nvSpPr>
        <p:spPr bwMode="auto">
          <a:xfrm>
            <a:off x="4475163" y="5100638"/>
            <a:ext cx="312737" cy="381000"/>
          </a:xfrm>
          <a:prstGeom prst="upArrow">
            <a:avLst>
              <a:gd name="adj1" fmla="val 50000"/>
              <a:gd name="adj2" fmla="val 30457"/>
            </a:avLst>
          </a:prstGeom>
          <a:solidFill>
            <a:schemeClr val="accent1"/>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sz="1800">
              <a:ea typeface="SimSun" charset="-122"/>
            </a:endParaRPr>
          </a:p>
        </p:txBody>
      </p:sp>
      <p:sp>
        <p:nvSpPr>
          <p:cNvPr id="464930" name="AutoShape 34"/>
          <p:cNvSpPr>
            <a:spLocks noChangeArrowheads="1"/>
          </p:cNvSpPr>
          <p:nvPr/>
        </p:nvSpPr>
        <p:spPr bwMode="auto">
          <a:xfrm rot="10800000">
            <a:off x="4248150" y="5235575"/>
            <a:ext cx="312738" cy="381000"/>
          </a:xfrm>
          <a:prstGeom prst="upArrow">
            <a:avLst>
              <a:gd name="adj1" fmla="val 50000"/>
              <a:gd name="adj2" fmla="val 30457"/>
            </a:avLst>
          </a:prstGeom>
          <a:solidFill>
            <a:srgbClr val="FF9933"/>
          </a:solidFill>
          <a:ln w="28575">
            <a:solidFill>
              <a:schemeClr val="tx1"/>
            </a:solidFill>
            <a:miter lim="800000"/>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sz="1800">
              <a:ea typeface="SimSun" charset="-122"/>
            </a:endParaRPr>
          </a:p>
        </p:txBody>
      </p:sp>
      <p:sp>
        <p:nvSpPr>
          <p:cNvPr id="7196" name="Rectangle 25"/>
          <p:cNvSpPr>
            <a:spLocks noChangeArrowheads="1"/>
          </p:cNvSpPr>
          <p:nvPr/>
        </p:nvSpPr>
        <p:spPr bwMode="auto">
          <a:xfrm>
            <a:off x="4492625" y="5957888"/>
            <a:ext cx="158750" cy="244475"/>
          </a:xfrm>
          <a:prstGeom prst="rect">
            <a:avLst/>
          </a:prstGeom>
          <a:noFill/>
          <a:ln w="9525">
            <a:noFill/>
            <a:miter lim="800000"/>
            <a:headEnd/>
            <a:tailEnd/>
          </a:ln>
        </p:spPr>
        <p:txBody>
          <a:bodyPr wrap="none" lIns="0" tIns="0" rIns="0" bIns="0">
            <a:spAutoFit/>
          </a:bodyPr>
          <a:lstStyle/>
          <a:p>
            <a:pPr>
              <a:buClr>
                <a:srgbClr val="000000"/>
              </a:buClr>
              <a:buSzPct val="100000"/>
              <a:buFont typeface="Arial" pitchFamily="34" charset="0"/>
              <a:buNone/>
            </a:pPr>
            <a:r>
              <a:rPr lang="en-US" sz="1600">
                <a:latin typeface="Arial Black" pitchFamily="-65" charset="0"/>
                <a:cs typeface="Times New Roman" pitchFamily="18" charset="0"/>
              </a:rPr>
              <a:t>D</a:t>
            </a:r>
          </a:p>
        </p:txBody>
      </p:sp>
      <p:sp>
        <p:nvSpPr>
          <p:cNvPr id="7197" name="Rectangle 25"/>
          <p:cNvSpPr>
            <a:spLocks noChangeArrowheads="1"/>
          </p:cNvSpPr>
          <p:nvPr/>
        </p:nvSpPr>
        <p:spPr bwMode="auto">
          <a:xfrm>
            <a:off x="5734050" y="5711825"/>
            <a:ext cx="134938" cy="244475"/>
          </a:xfrm>
          <a:prstGeom prst="rect">
            <a:avLst/>
          </a:prstGeom>
          <a:noFill/>
          <a:ln w="9525">
            <a:noFill/>
            <a:miter lim="800000"/>
            <a:headEnd/>
            <a:tailEnd/>
          </a:ln>
        </p:spPr>
        <p:txBody>
          <a:bodyPr wrap="none" lIns="0" tIns="0" rIns="0" bIns="0">
            <a:spAutoFit/>
          </a:bodyPr>
          <a:lstStyle/>
          <a:p>
            <a:pPr>
              <a:buClr>
                <a:srgbClr val="000000"/>
              </a:buClr>
              <a:buSzPct val="100000"/>
              <a:buFont typeface="Arial" pitchFamily="34" charset="0"/>
              <a:buNone/>
            </a:pPr>
            <a:r>
              <a:rPr lang="en-US" sz="1600">
                <a:latin typeface="Arial Black" pitchFamily="-65" charset="0"/>
                <a:cs typeface="Times New Roman" pitchFamily="18" charset="0"/>
              </a:rPr>
              <a:t>F</a:t>
            </a:r>
          </a:p>
        </p:txBody>
      </p:sp>
      <p:sp>
        <p:nvSpPr>
          <p:cNvPr id="464934" name="Text Box 38"/>
          <p:cNvSpPr txBox="1">
            <a:spLocks noChangeArrowheads="1"/>
          </p:cNvSpPr>
          <p:nvPr/>
        </p:nvSpPr>
        <p:spPr bwMode="auto">
          <a:xfrm>
            <a:off x="381000" y="5702300"/>
            <a:ext cx="2466975" cy="463550"/>
          </a:xfrm>
          <a:prstGeom prst="rect">
            <a:avLst/>
          </a:prstGeom>
          <a:solidFill>
            <a:srgbClr val="DDDDDD"/>
          </a:solidFill>
          <a:ln w="28575">
            <a:noFill/>
            <a:miter lim="800000"/>
            <a:headEnd/>
            <a:tailEnd/>
          </a:ln>
          <a:effectLst>
            <a:outerShdw blurRad="63500" dist="38099" dir="2700000" algn="ctr" rotWithShape="0">
              <a:schemeClr val="bg2">
                <a:alpha val="74997"/>
              </a:schemeClr>
            </a:outerShdw>
          </a:effectLst>
        </p:spPr>
        <p:txBody>
          <a:bodyPr lIns="18288" tIns="18288" rIns="18288" bIns="18288" anchorCtr="1">
            <a:spAutoFit/>
          </a:bodyPr>
          <a:lstStyle/>
          <a:p>
            <a:pPr algn="ctr">
              <a:buClr>
                <a:srgbClr val="000000"/>
              </a:buClr>
              <a:buSzPct val="100000"/>
              <a:buFont typeface="Arial" pitchFamily="34" charset="0"/>
              <a:buNone/>
              <a:defRPr/>
            </a:pPr>
            <a:r>
              <a:rPr lang="en-US" sz="1400" b="1" dirty="0">
                <a:solidFill>
                  <a:srgbClr val="EC4242"/>
                </a:solidFill>
                <a:ea typeface="SimSun" charset="-122"/>
              </a:rPr>
              <a:t>Index </a:t>
            </a:r>
            <a:r>
              <a:rPr lang="en-US" sz="1400" b="1" dirty="0" smtClean="0">
                <a:solidFill>
                  <a:srgbClr val="EC4242"/>
                </a:solidFill>
                <a:ea typeface="SimSun" charset="-122"/>
              </a:rPr>
              <a:t>Servers </a:t>
            </a:r>
            <a:r>
              <a:rPr lang="en-US" sz="1400" b="1" dirty="0">
                <a:solidFill>
                  <a:srgbClr val="EC4242"/>
                </a:solidFill>
                <a:ea typeface="SimSun" charset="-122"/>
              </a:rPr>
              <a:t>*</a:t>
            </a:r>
            <a:br>
              <a:rPr lang="en-US" sz="1400" b="1" dirty="0">
                <a:solidFill>
                  <a:srgbClr val="EC4242"/>
                </a:solidFill>
                <a:ea typeface="SimSun" charset="-122"/>
              </a:rPr>
            </a:br>
            <a:r>
              <a:rPr lang="en-US" sz="1400" b="1" i="1" dirty="0">
                <a:solidFill>
                  <a:srgbClr val="EC4242"/>
                </a:solidFill>
                <a:ea typeface="SimSun" charset="-122"/>
              </a:rPr>
              <a:t>Indexing Repository</a:t>
            </a:r>
          </a:p>
        </p:txBody>
      </p:sp>
      <p:pic>
        <p:nvPicPr>
          <p:cNvPr id="7199" name="Picture 98"/>
          <p:cNvPicPr>
            <a:picLocks noChangeAspect="1" noChangeArrowheads="1"/>
          </p:cNvPicPr>
          <p:nvPr/>
        </p:nvPicPr>
        <p:blipFill>
          <a:blip r:embed="rId8"/>
          <a:srcRect/>
          <a:stretch>
            <a:fillRect/>
          </a:stretch>
        </p:blipFill>
        <p:spPr bwMode="auto">
          <a:xfrm>
            <a:off x="4713288" y="1014413"/>
            <a:ext cx="671512" cy="471487"/>
          </a:xfrm>
          <a:prstGeom prst="rect">
            <a:avLst/>
          </a:prstGeom>
          <a:noFill/>
          <a:ln w="15875">
            <a:noFill/>
            <a:miter lim="800000"/>
            <a:headEnd/>
            <a:tailEnd/>
          </a:ln>
        </p:spPr>
      </p:pic>
      <p:pic>
        <p:nvPicPr>
          <p:cNvPr id="40" name="Picture 39" descr="s05_explore_400.jpg"/>
          <p:cNvPicPr>
            <a:picLocks noChangeAspect="1"/>
          </p:cNvPicPr>
          <p:nvPr/>
        </p:nvPicPr>
        <p:blipFill>
          <a:blip r:embed="rId9"/>
          <a:srcRect/>
          <a:stretch>
            <a:fillRect/>
          </a:stretch>
        </p:blipFill>
        <p:spPr bwMode="auto">
          <a:xfrm>
            <a:off x="5035550" y="1209675"/>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7201" name="Picture 9"/>
          <p:cNvPicPr>
            <a:picLocks noChangeAspect="1" noChangeArrowheads="1"/>
          </p:cNvPicPr>
          <p:nvPr/>
        </p:nvPicPr>
        <p:blipFill>
          <a:blip r:embed="rId10"/>
          <a:srcRect/>
          <a:stretch>
            <a:fillRect/>
          </a:stretch>
        </p:blipFill>
        <p:spPr bwMode="auto">
          <a:xfrm>
            <a:off x="4249738" y="1363663"/>
            <a:ext cx="712787" cy="711200"/>
          </a:xfrm>
          <a:prstGeom prst="rect">
            <a:avLst/>
          </a:prstGeom>
          <a:noFill/>
          <a:ln w="28440">
            <a:noFill/>
            <a:miter lim="800000"/>
            <a:headEnd/>
            <a:tailEnd/>
          </a:ln>
        </p:spPr>
      </p:pic>
      <p:pic>
        <p:nvPicPr>
          <p:cNvPr id="7202" name="Picture 10"/>
          <p:cNvPicPr>
            <a:picLocks noChangeAspect="1" noChangeArrowheads="1"/>
          </p:cNvPicPr>
          <p:nvPr/>
        </p:nvPicPr>
        <p:blipFill>
          <a:blip r:embed="rId11"/>
          <a:srcRect/>
          <a:stretch>
            <a:fillRect/>
          </a:stretch>
        </p:blipFill>
        <p:spPr bwMode="auto">
          <a:xfrm>
            <a:off x="4098925" y="1611313"/>
            <a:ext cx="431800" cy="558800"/>
          </a:xfrm>
          <a:prstGeom prst="rect">
            <a:avLst/>
          </a:prstGeom>
          <a:noFill/>
          <a:ln w="28440">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ChangeArrowheads="1"/>
          </p:cNvSpPr>
          <p:nvPr/>
        </p:nvSpPr>
        <p:spPr bwMode="auto">
          <a:xfrm>
            <a:off x="5076825" y="2832100"/>
            <a:ext cx="800100" cy="327025"/>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275" name="AutoShape 3"/>
          <p:cNvSpPr>
            <a:spLocks noChangeArrowheads="1"/>
          </p:cNvSpPr>
          <p:nvPr/>
        </p:nvSpPr>
        <p:spPr bwMode="auto">
          <a:xfrm>
            <a:off x="2678113" y="2789238"/>
            <a:ext cx="666750" cy="323850"/>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276" name="Rectangle 4"/>
          <p:cNvSpPr>
            <a:spLocks noGrp="1" noChangeArrowheads="1"/>
          </p:cNvSpPr>
          <p:nvPr>
            <p:ph type="title"/>
          </p:nvPr>
        </p:nvSpPr>
        <p:spPr>
          <a:xfrm>
            <a:off x="679450" y="225425"/>
            <a:ext cx="8340725" cy="758825"/>
          </a:xfrm>
        </p:spPr>
        <p:txBody>
          <a:bodyPr lIns="91440" tIns="45720" rIns="91440" bIns="45720" anchor="t"/>
          <a:lstStyle/>
          <a:p>
            <a:pPr defTabSz="914400" eaLnBrk="1" hangingPunct="1"/>
            <a:r>
              <a:rPr lang="en-US" dirty="0" smtClean="0">
                <a:ea typeface="ＭＳ Ｐゴシック" pitchFamily="-65" charset="-128"/>
              </a:rPr>
              <a:t>On-line Collaboration Environment</a:t>
            </a:r>
            <a:br>
              <a:rPr lang="en-US" dirty="0" smtClean="0">
                <a:ea typeface="ＭＳ Ｐゴシック" pitchFamily="-65" charset="-128"/>
              </a:rPr>
            </a:br>
            <a:r>
              <a:rPr lang="en-US" sz="2200" dirty="0" smtClean="0">
                <a:ea typeface="ＭＳ Ｐゴシック" pitchFamily="-65" charset="-128"/>
              </a:rPr>
              <a:t>Distributed Conferencing Servers – Lotus </a:t>
            </a:r>
            <a:r>
              <a:rPr lang="en-US" sz="2200" dirty="0" err="1" smtClean="0">
                <a:ea typeface="ＭＳ Ｐゴシック" pitchFamily="-65" charset="-128"/>
              </a:rPr>
              <a:t>Sametime</a:t>
            </a:r>
            <a:endParaRPr lang="en-US" sz="2200" dirty="0" smtClean="0">
              <a:ea typeface="ＭＳ Ｐゴシック" pitchFamily="-65" charset="-128"/>
            </a:endParaRPr>
          </a:p>
        </p:txBody>
      </p:sp>
      <p:sp>
        <p:nvSpPr>
          <p:cNvPr id="54277" name="Freeform 5"/>
          <p:cNvSpPr>
            <a:spLocks/>
          </p:cNvSpPr>
          <p:nvPr/>
        </p:nvSpPr>
        <p:spPr bwMode="auto">
          <a:xfrm>
            <a:off x="606425" y="1831975"/>
            <a:ext cx="2798763" cy="3646488"/>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4278" name="Text Box 6"/>
          <p:cNvSpPr txBox="1">
            <a:spLocks noChangeArrowheads="1"/>
          </p:cNvSpPr>
          <p:nvPr/>
        </p:nvSpPr>
        <p:spPr bwMode="auto">
          <a:xfrm>
            <a:off x="2222500" y="1544638"/>
            <a:ext cx="738188"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4279" name="Line 7"/>
          <p:cNvSpPr>
            <a:spLocks noChangeShapeType="1"/>
          </p:cNvSpPr>
          <p:nvPr/>
        </p:nvSpPr>
        <p:spPr bwMode="auto">
          <a:xfrm>
            <a:off x="3333750" y="2840038"/>
            <a:ext cx="1889125"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280" name="Freeform 8"/>
          <p:cNvSpPr>
            <a:spLocks/>
          </p:cNvSpPr>
          <p:nvPr/>
        </p:nvSpPr>
        <p:spPr bwMode="auto">
          <a:xfrm flipH="1">
            <a:off x="6172200" y="1908175"/>
            <a:ext cx="2016125" cy="3646488"/>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4281" name="Text Box 9"/>
          <p:cNvSpPr txBox="1">
            <a:spLocks noChangeArrowheads="1"/>
          </p:cNvSpPr>
          <p:nvPr/>
        </p:nvSpPr>
        <p:spPr bwMode="auto">
          <a:xfrm>
            <a:off x="6691313" y="1620838"/>
            <a:ext cx="738187"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4282" name="Text Box 10"/>
          <p:cNvSpPr txBox="1">
            <a:spLocks noChangeArrowheads="1"/>
          </p:cNvSpPr>
          <p:nvPr/>
        </p:nvSpPr>
        <p:spPr bwMode="auto">
          <a:xfrm>
            <a:off x="2792413" y="3128963"/>
            <a:ext cx="450850" cy="244475"/>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pPr>
            <a:r>
              <a:rPr lang="en-US" sz="1000">
                <a:solidFill>
                  <a:srgbClr val="120C80"/>
                </a:solidFill>
                <a:ea typeface="SimSun" charset="-122"/>
              </a:rPr>
              <a:t>Proxy</a:t>
            </a:r>
          </a:p>
        </p:txBody>
      </p:sp>
      <p:sp>
        <p:nvSpPr>
          <p:cNvPr id="54283" name="Line 11"/>
          <p:cNvSpPr>
            <a:spLocks noChangeShapeType="1"/>
          </p:cNvSpPr>
          <p:nvPr/>
        </p:nvSpPr>
        <p:spPr bwMode="auto">
          <a:xfrm>
            <a:off x="5040313" y="5408613"/>
            <a:ext cx="3671887"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4284" name="Text Box 12"/>
          <p:cNvSpPr txBox="1">
            <a:spLocks noChangeArrowheads="1"/>
          </p:cNvSpPr>
          <p:nvPr/>
        </p:nvSpPr>
        <p:spPr bwMode="auto">
          <a:xfrm>
            <a:off x="6126163" y="5495925"/>
            <a:ext cx="1289050" cy="304800"/>
          </a:xfrm>
          <a:prstGeom prst="rect">
            <a:avLst/>
          </a:prstGeom>
          <a:noFill/>
          <a:ln w="9525">
            <a:noFill/>
            <a:miter lim="800000"/>
            <a:headEnd/>
            <a:tailEnd/>
          </a:ln>
        </p:spPr>
        <p:txBody>
          <a:bodyPr wrap="none">
            <a:spAutoFit/>
          </a:bodyPr>
          <a:lstStyle/>
          <a:p>
            <a:pPr defTabSz="914400"/>
            <a:r>
              <a:rPr lang="en-US" sz="1400">
                <a:solidFill>
                  <a:srgbClr val="0A50A1"/>
                </a:solidFill>
                <a:ea typeface="SimSun" charset="-122"/>
              </a:rPr>
              <a:t>OEM Network</a:t>
            </a:r>
          </a:p>
        </p:txBody>
      </p:sp>
      <p:sp>
        <p:nvSpPr>
          <p:cNvPr id="54285" name="Line 13"/>
          <p:cNvSpPr>
            <a:spLocks noChangeShapeType="1"/>
          </p:cNvSpPr>
          <p:nvPr/>
        </p:nvSpPr>
        <p:spPr bwMode="auto">
          <a:xfrm>
            <a:off x="557213" y="5408613"/>
            <a:ext cx="2863850" cy="9525"/>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4286" name="Text Box 14"/>
          <p:cNvSpPr txBox="1">
            <a:spLocks noChangeArrowheads="1"/>
          </p:cNvSpPr>
          <p:nvPr/>
        </p:nvSpPr>
        <p:spPr bwMode="auto">
          <a:xfrm>
            <a:off x="915988" y="5491163"/>
            <a:ext cx="1563687" cy="517525"/>
          </a:xfrm>
          <a:prstGeom prst="rect">
            <a:avLst/>
          </a:prstGeom>
          <a:noFill/>
          <a:ln w="9525">
            <a:noFill/>
            <a:miter lim="800000"/>
            <a:headEnd/>
            <a:tailEnd/>
          </a:ln>
        </p:spPr>
        <p:txBody>
          <a:bodyPr wrap="none">
            <a:spAutoFit/>
          </a:bodyPr>
          <a:lstStyle/>
          <a:p>
            <a:pPr algn="ctr" defTabSz="914400"/>
            <a:r>
              <a:rPr lang="en-US" sz="1400" i="1">
                <a:solidFill>
                  <a:srgbClr val="0A50A1"/>
                </a:solidFill>
                <a:ea typeface="SimSun" charset="-122"/>
              </a:rPr>
              <a:t>Supplier / Partner</a:t>
            </a:r>
          </a:p>
          <a:p>
            <a:pPr algn="ctr" defTabSz="914400"/>
            <a:r>
              <a:rPr lang="en-US" sz="1400">
                <a:solidFill>
                  <a:srgbClr val="0A50A1"/>
                </a:solidFill>
                <a:ea typeface="SimSun" charset="-122"/>
              </a:rPr>
              <a:t> Network</a:t>
            </a:r>
          </a:p>
        </p:txBody>
      </p:sp>
      <p:sp>
        <p:nvSpPr>
          <p:cNvPr id="54287" name="Line 15"/>
          <p:cNvSpPr>
            <a:spLocks noChangeShapeType="1"/>
          </p:cNvSpPr>
          <p:nvPr/>
        </p:nvSpPr>
        <p:spPr bwMode="auto">
          <a:xfrm>
            <a:off x="3448050" y="5408613"/>
            <a:ext cx="1571625" cy="0"/>
          </a:xfrm>
          <a:prstGeom prst="line">
            <a:avLst/>
          </a:prstGeom>
          <a:noFill/>
          <a:ln w="31750">
            <a:solidFill>
              <a:srgbClr val="FF0000"/>
            </a:solidFill>
            <a:round/>
            <a:headEnd type="triangle" w="med" len="med"/>
            <a:tailEnd type="triangle" w="med" len="med"/>
          </a:ln>
        </p:spPr>
        <p:txBody>
          <a:bodyPr lIns="90000" tIns="46800" rIns="36000" bIns="46800">
            <a:spAutoFit/>
          </a:bodyPr>
          <a:lstStyle/>
          <a:p>
            <a:endParaRPr lang="en-US"/>
          </a:p>
        </p:txBody>
      </p:sp>
      <p:sp>
        <p:nvSpPr>
          <p:cNvPr id="54288" name="Text Box 16"/>
          <p:cNvSpPr txBox="1">
            <a:spLocks noChangeArrowheads="1"/>
          </p:cNvSpPr>
          <p:nvPr/>
        </p:nvSpPr>
        <p:spPr bwMode="auto">
          <a:xfrm>
            <a:off x="3255963" y="5516563"/>
            <a:ext cx="1368425" cy="304800"/>
          </a:xfrm>
          <a:prstGeom prst="rect">
            <a:avLst/>
          </a:prstGeom>
          <a:noFill/>
          <a:ln w="9525">
            <a:noFill/>
            <a:miter lim="800000"/>
            <a:headEnd/>
            <a:tailEnd/>
          </a:ln>
        </p:spPr>
        <p:txBody>
          <a:bodyPr wrap="none">
            <a:spAutoFit/>
          </a:bodyPr>
          <a:lstStyle/>
          <a:p>
            <a:pPr defTabSz="914400"/>
            <a:r>
              <a:rPr lang="en-US" sz="1400" i="1">
                <a:solidFill>
                  <a:srgbClr val="FF1B00"/>
                </a:solidFill>
                <a:ea typeface="SimSun" charset="-122"/>
              </a:rPr>
              <a:t>Public</a:t>
            </a:r>
            <a:r>
              <a:rPr lang="en-US" sz="1400">
                <a:solidFill>
                  <a:srgbClr val="FF1B00"/>
                </a:solidFill>
                <a:ea typeface="SimSun" charset="-122"/>
              </a:rPr>
              <a:t> Network</a:t>
            </a:r>
          </a:p>
        </p:txBody>
      </p:sp>
      <p:sp>
        <p:nvSpPr>
          <p:cNvPr id="54289" name="Freeform 17"/>
          <p:cNvSpPr>
            <a:spLocks/>
          </p:cNvSpPr>
          <p:nvPr/>
        </p:nvSpPr>
        <p:spPr bwMode="auto">
          <a:xfrm flipH="1">
            <a:off x="5037138" y="1620838"/>
            <a:ext cx="3167062" cy="3646487"/>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4290" name="Text Box 18"/>
          <p:cNvSpPr txBox="1">
            <a:spLocks noChangeArrowheads="1"/>
          </p:cNvSpPr>
          <p:nvPr/>
        </p:nvSpPr>
        <p:spPr bwMode="auto">
          <a:xfrm>
            <a:off x="6186488" y="1260475"/>
            <a:ext cx="738187"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a:solidFill>
                  <a:srgbClr val="FF1B00"/>
                </a:solidFill>
                <a:ea typeface="SimSun" charset="-122"/>
              </a:rPr>
              <a:t>Firewall</a:t>
            </a:r>
          </a:p>
        </p:txBody>
      </p:sp>
      <p:sp>
        <p:nvSpPr>
          <p:cNvPr id="54291" name="Line 19"/>
          <p:cNvSpPr>
            <a:spLocks noChangeShapeType="1"/>
          </p:cNvSpPr>
          <p:nvPr/>
        </p:nvSpPr>
        <p:spPr bwMode="auto">
          <a:xfrm>
            <a:off x="5035550" y="5154613"/>
            <a:ext cx="1079500"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4292" name="Rectangle 20"/>
          <p:cNvSpPr>
            <a:spLocks noChangeArrowheads="1"/>
          </p:cNvSpPr>
          <p:nvPr/>
        </p:nvSpPr>
        <p:spPr bwMode="auto">
          <a:xfrm>
            <a:off x="5316538" y="4867275"/>
            <a:ext cx="511175"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b="1">
                <a:solidFill>
                  <a:srgbClr val="0A50A1"/>
                </a:solidFill>
                <a:ea typeface="SimSun" charset="-122"/>
              </a:rPr>
              <a:t>DMZ</a:t>
            </a:r>
          </a:p>
        </p:txBody>
      </p:sp>
      <p:sp>
        <p:nvSpPr>
          <p:cNvPr id="54293" name="Line 27"/>
          <p:cNvSpPr>
            <a:spLocks noChangeShapeType="1"/>
          </p:cNvSpPr>
          <p:nvPr/>
        </p:nvSpPr>
        <p:spPr bwMode="auto">
          <a:xfrm>
            <a:off x="5997575" y="2468563"/>
            <a:ext cx="446088"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294" name="Line 28"/>
          <p:cNvSpPr>
            <a:spLocks noChangeShapeType="1"/>
          </p:cNvSpPr>
          <p:nvPr/>
        </p:nvSpPr>
        <p:spPr bwMode="auto">
          <a:xfrm flipV="1">
            <a:off x="5997575" y="3163888"/>
            <a:ext cx="436563"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295" name="Line 29"/>
          <p:cNvSpPr>
            <a:spLocks noChangeShapeType="1"/>
          </p:cNvSpPr>
          <p:nvPr/>
        </p:nvSpPr>
        <p:spPr bwMode="auto">
          <a:xfrm>
            <a:off x="5997575" y="4011613"/>
            <a:ext cx="465138" cy="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296" name="Line 30"/>
          <p:cNvSpPr>
            <a:spLocks noChangeShapeType="1"/>
          </p:cNvSpPr>
          <p:nvPr/>
        </p:nvSpPr>
        <p:spPr bwMode="auto">
          <a:xfrm>
            <a:off x="6007100" y="2478088"/>
            <a:ext cx="1588" cy="1533525"/>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4297" name="Line 31"/>
          <p:cNvSpPr>
            <a:spLocks noChangeShapeType="1"/>
          </p:cNvSpPr>
          <p:nvPr/>
        </p:nvSpPr>
        <p:spPr bwMode="auto">
          <a:xfrm flipV="1">
            <a:off x="5645150" y="2849563"/>
            <a:ext cx="369888" cy="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4298" name="Line 32"/>
          <p:cNvSpPr>
            <a:spLocks noChangeShapeType="1"/>
          </p:cNvSpPr>
          <p:nvPr/>
        </p:nvSpPr>
        <p:spPr bwMode="auto">
          <a:xfrm flipH="1">
            <a:off x="7170738" y="2468563"/>
            <a:ext cx="50323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299" name="Line 33"/>
          <p:cNvSpPr>
            <a:spLocks noChangeShapeType="1"/>
          </p:cNvSpPr>
          <p:nvPr/>
        </p:nvSpPr>
        <p:spPr bwMode="auto">
          <a:xfrm flipH="1" flipV="1">
            <a:off x="7180263" y="3163888"/>
            <a:ext cx="998537"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300" name="Line 34"/>
          <p:cNvSpPr>
            <a:spLocks noChangeShapeType="1"/>
          </p:cNvSpPr>
          <p:nvPr/>
        </p:nvSpPr>
        <p:spPr bwMode="auto">
          <a:xfrm flipH="1" flipV="1">
            <a:off x="7148513" y="4011613"/>
            <a:ext cx="944562" cy="9525"/>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301" name="Line 35"/>
          <p:cNvSpPr>
            <a:spLocks noChangeShapeType="1"/>
          </p:cNvSpPr>
          <p:nvPr/>
        </p:nvSpPr>
        <p:spPr bwMode="auto">
          <a:xfrm>
            <a:off x="7662863" y="2478088"/>
            <a:ext cx="1587" cy="1536700"/>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4302" name="Line 36"/>
          <p:cNvSpPr>
            <a:spLocks noChangeShapeType="1"/>
          </p:cNvSpPr>
          <p:nvPr/>
        </p:nvSpPr>
        <p:spPr bwMode="auto">
          <a:xfrm flipV="1">
            <a:off x="6935788" y="2389188"/>
            <a:ext cx="195262" cy="71437"/>
          </a:xfrm>
          <a:prstGeom prst="line">
            <a:avLst/>
          </a:prstGeom>
          <a:noFill/>
          <a:ln w="12700">
            <a:solidFill>
              <a:schemeClr val="tx1"/>
            </a:solidFill>
            <a:round/>
            <a:headEnd/>
            <a:tailEnd type="triangle" w="med" len="med"/>
          </a:ln>
        </p:spPr>
        <p:txBody>
          <a:bodyPr rIns="36576" anchor="ctr"/>
          <a:lstStyle/>
          <a:p>
            <a:endParaRPr lang="en-US"/>
          </a:p>
        </p:txBody>
      </p:sp>
      <p:sp>
        <p:nvSpPr>
          <p:cNvPr id="54303" name="Line 38"/>
          <p:cNvSpPr>
            <a:spLocks noChangeShapeType="1"/>
          </p:cNvSpPr>
          <p:nvPr/>
        </p:nvSpPr>
        <p:spPr bwMode="auto">
          <a:xfrm flipV="1">
            <a:off x="1163638" y="2851150"/>
            <a:ext cx="223837" cy="635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304" name="Line 39"/>
          <p:cNvSpPr>
            <a:spLocks noChangeShapeType="1"/>
          </p:cNvSpPr>
          <p:nvPr/>
        </p:nvSpPr>
        <p:spPr bwMode="auto">
          <a:xfrm flipH="1">
            <a:off x="1338263" y="2838450"/>
            <a:ext cx="6350" cy="1311275"/>
          </a:xfrm>
          <a:prstGeom prst="line">
            <a:avLst/>
          </a:prstGeom>
          <a:noFill/>
          <a:ln w="19050">
            <a:solidFill>
              <a:schemeClr val="accent2"/>
            </a:solidFill>
            <a:round/>
            <a:headEnd/>
            <a:tailEnd/>
          </a:ln>
        </p:spPr>
        <p:txBody>
          <a:bodyPr lIns="90000" tIns="46800" rIns="36000" bIns="46800">
            <a:spAutoFit/>
          </a:bodyPr>
          <a:lstStyle/>
          <a:p>
            <a:endParaRPr lang="en-US"/>
          </a:p>
        </p:txBody>
      </p:sp>
      <p:sp>
        <p:nvSpPr>
          <p:cNvPr id="54305" name="Line 40"/>
          <p:cNvSpPr>
            <a:spLocks noChangeShapeType="1"/>
          </p:cNvSpPr>
          <p:nvPr/>
        </p:nvSpPr>
        <p:spPr bwMode="auto">
          <a:xfrm flipV="1">
            <a:off x="1343025" y="2840038"/>
            <a:ext cx="1373188" cy="635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306" name="Line 41"/>
          <p:cNvSpPr>
            <a:spLocks noChangeShapeType="1"/>
          </p:cNvSpPr>
          <p:nvPr/>
        </p:nvSpPr>
        <p:spPr bwMode="auto">
          <a:xfrm>
            <a:off x="1168400" y="4143375"/>
            <a:ext cx="331788" cy="6350"/>
          </a:xfrm>
          <a:prstGeom prst="line">
            <a:avLst/>
          </a:prstGeom>
          <a:noFill/>
          <a:ln w="19050">
            <a:solidFill>
              <a:schemeClr val="accent2"/>
            </a:solidFill>
            <a:round/>
            <a:headEnd/>
            <a:tailEnd type="arrow" w="med" len="med"/>
          </a:ln>
        </p:spPr>
        <p:txBody>
          <a:bodyPr lIns="90000" tIns="46800" rIns="36000" bIns="46800">
            <a:spAutoFit/>
          </a:bodyPr>
          <a:lstStyle/>
          <a:p>
            <a:endParaRPr lang="en-US"/>
          </a:p>
        </p:txBody>
      </p:sp>
      <p:sp>
        <p:nvSpPr>
          <p:cNvPr id="54307" name="Line 42"/>
          <p:cNvSpPr>
            <a:spLocks noChangeShapeType="1"/>
          </p:cNvSpPr>
          <p:nvPr/>
        </p:nvSpPr>
        <p:spPr bwMode="auto">
          <a:xfrm>
            <a:off x="2492375" y="4121150"/>
            <a:ext cx="3443288" cy="11113"/>
          </a:xfrm>
          <a:prstGeom prst="line">
            <a:avLst/>
          </a:prstGeom>
          <a:noFill/>
          <a:ln w="12700">
            <a:solidFill>
              <a:schemeClr val="tx1"/>
            </a:solidFill>
            <a:prstDash val="dash"/>
            <a:round/>
            <a:headEnd type="stealth" w="med" len="med"/>
            <a:tailEnd type="stealth" w="med" len="med"/>
          </a:ln>
        </p:spPr>
        <p:txBody>
          <a:bodyPr lIns="90000" tIns="46800" rIns="36000" bIns="46800" anchor="ctr">
            <a:spAutoFit/>
          </a:bodyPr>
          <a:lstStyle/>
          <a:p>
            <a:endParaRPr lang="en-US"/>
          </a:p>
        </p:txBody>
      </p:sp>
      <p:sp>
        <p:nvSpPr>
          <p:cNvPr id="54308" name="Line 44"/>
          <p:cNvSpPr>
            <a:spLocks noChangeShapeType="1"/>
          </p:cNvSpPr>
          <p:nvPr/>
        </p:nvSpPr>
        <p:spPr bwMode="auto">
          <a:xfrm flipH="1" flipV="1">
            <a:off x="6003925" y="4127500"/>
            <a:ext cx="469900" cy="0"/>
          </a:xfrm>
          <a:prstGeom prst="line">
            <a:avLst/>
          </a:prstGeom>
          <a:noFill/>
          <a:ln w="9525">
            <a:solidFill>
              <a:schemeClr val="tx1"/>
            </a:solidFill>
            <a:prstDash val="dash"/>
            <a:round/>
            <a:headEnd/>
            <a:tailEnd type="stealth" w="med" len="med"/>
          </a:ln>
        </p:spPr>
        <p:txBody>
          <a:bodyPr lIns="90000" tIns="46800" rIns="36000" bIns="46800" anchor="ctr">
            <a:spAutoFit/>
          </a:bodyPr>
          <a:lstStyle/>
          <a:p>
            <a:endParaRPr lang="en-US"/>
          </a:p>
        </p:txBody>
      </p:sp>
      <p:sp>
        <p:nvSpPr>
          <p:cNvPr id="54309" name="Text Box 45"/>
          <p:cNvSpPr txBox="1">
            <a:spLocks noChangeArrowheads="1"/>
          </p:cNvSpPr>
          <p:nvPr/>
        </p:nvSpPr>
        <p:spPr bwMode="auto">
          <a:xfrm>
            <a:off x="5160963" y="3397250"/>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10" name="Text Box 46"/>
          <p:cNvSpPr txBox="1">
            <a:spLocks noChangeArrowheads="1"/>
          </p:cNvSpPr>
          <p:nvPr/>
        </p:nvSpPr>
        <p:spPr bwMode="auto">
          <a:xfrm>
            <a:off x="2733675" y="33226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11" name="AutoShape 49"/>
          <p:cNvSpPr>
            <a:spLocks noChangeArrowheads="1"/>
          </p:cNvSpPr>
          <p:nvPr/>
        </p:nvSpPr>
        <p:spPr bwMode="auto">
          <a:xfrm>
            <a:off x="5129213" y="4140200"/>
            <a:ext cx="755650" cy="323850"/>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12" name="Text Box 50"/>
          <p:cNvSpPr txBox="1">
            <a:spLocks noChangeArrowheads="1"/>
          </p:cNvSpPr>
          <p:nvPr/>
        </p:nvSpPr>
        <p:spPr bwMode="auto">
          <a:xfrm>
            <a:off x="5224463" y="46132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13" name="Text Box 53"/>
          <p:cNvSpPr txBox="1">
            <a:spLocks noChangeArrowheads="1"/>
          </p:cNvSpPr>
          <p:nvPr/>
        </p:nvSpPr>
        <p:spPr bwMode="auto">
          <a:xfrm>
            <a:off x="4940300" y="4440238"/>
            <a:ext cx="1230313" cy="168275"/>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Sametime Gateway</a:t>
            </a:r>
          </a:p>
        </p:txBody>
      </p:sp>
      <p:sp>
        <p:nvSpPr>
          <p:cNvPr id="54314" name="AutoShape 54"/>
          <p:cNvSpPr>
            <a:spLocks noChangeArrowheads="1"/>
          </p:cNvSpPr>
          <p:nvPr/>
        </p:nvSpPr>
        <p:spPr bwMode="auto">
          <a:xfrm>
            <a:off x="2562225" y="4119563"/>
            <a:ext cx="755650" cy="323850"/>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15" name="Text Box 55"/>
          <p:cNvSpPr txBox="1">
            <a:spLocks noChangeArrowheads="1"/>
          </p:cNvSpPr>
          <p:nvPr/>
        </p:nvSpPr>
        <p:spPr bwMode="auto">
          <a:xfrm>
            <a:off x="2657475" y="45926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16" name="Text Box 58"/>
          <p:cNvSpPr txBox="1">
            <a:spLocks noChangeArrowheads="1"/>
          </p:cNvSpPr>
          <p:nvPr/>
        </p:nvSpPr>
        <p:spPr bwMode="auto">
          <a:xfrm>
            <a:off x="2319338" y="4448175"/>
            <a:ext cx="1230312" cy="168275"/>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Sametime Gateway</a:t>
            </a:r>
          </a:p>
        </p:txBody>
      </p:sp>
      <p:sp>
        <p:nvSpPr>
          <p:cNvPr id="54317" name="Text Box 62"/>
          <p:cNvSpPr txBox="1">
            <a:spLocks noChangeArrowheads="1"/>
          </p:cNvSpPr>
          <p:nvPr/>
        </p:nvSpPr>
        <p:spPr bwMode="auto">
          <a:xfrm>
            <a:off x="4962525" y="3195638"/>
            <a:ext cx="957263" cy="168275"/>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a:solidFill>
                  <a:srgbClr val="120C80"/>
                </a:solidFill>
                <a:ea typeface="SimSun" charset="-122"/>
              </a:rPr>
              <a:t>Reverse Proxy</a:t>
            </a:r>
          </a:p>
        </p:txBody>
      </p:sp>
      <p:sp>
        <p:nvSpPr>
          <p:cNvPr id="54318" name="Freeform 63"/>
          <p:cNvSpPr>
            <a:spLocks/>
          </p:cNvSpPr>
          <p:nvPr/>
        </p:nvSpPr>
        <p:spPr bwMode="auto">
          <a:xfrm>
            <a:off x="611188" y="2047875"/>
            <a:ext cx="1717675" cy="3646488"/>
          </a:xfrm>
          <a:custGeom>
            <a:avLst/>
            <a:gdLst>
              <a:gd name="T0" fmla="*/ 0 w 1859"/>
              <a:gd name="T1" fmla="*/ 0 h 1497"/>
              <a:gd name="T2" fmla="*/ 2147483647 w 1859"/>
              <a:gd name="T3" fmla="*/ 0 h 1497"/>
              <a:gd name="T4" fmla="*/ 2147483647 w 1859"/>
              <a:gd name="T5" fmla="*/ 2147483647 h 1497"/>
              <a:gd name="T6" fmla="*/ 0 60000 65536"/>
              <a:gd name="T7" fmla="*/ 0 60000 65536"/>
              <a:gd name="T8" fmla="*/ 0 60000 65536"/>
              <a:gd name="T9" fmla="*/ 0 w 1859"/>
              <a:gd name="T10" fmla="*/ 0 h 1497"/>
              <a:gd name="T11" fmla="*/ 1859 w 1859"/>
              <a:gd name="T12" fmla="*/ 1497 h 1497"/>
            </a:gdLst>
            <a:ahLst/>
            <a:cxnLst>
              <a:cxn ang="T6">
                <a:pos x="T0" y="T1"/>
              </a:cxn>
              <a:cxn ang="T7">
                <a:pos x="T2" y="T3"/>
              </a:cxn>
              <a:cxn ang="T8">
                <a:pos x="T4" y="T5"/>
              </a:cxn>
            </a:cxnLst>
            <a:rect l="T9" t="T10" r="T11" b="T12"/>
            <a:pathLst>
              <a:path w="1859" h="1497">
                <a:moveTo>
                  <a:pt x="0" y="0"/>
                </a:moveTo>
                <a:lnTo>
                  <a:pt x="1859" y="0"/>
                </a:lnTo>
                <a:lnTo>
                  <a:pt x="1859" y="1497"/>
                </a:lnTo>
              </a:path>
            </a:pathLst>
          </a:custGeom>
          <a:noFill/>
          <a:ln w="28575">
            <a:solidFill>
              <a:srgbClr val="FF1B00"/>
            </a:solidFill>
            <a:round/>
            <a:headEnd/>
            <a:tailEnd/>
          </a:ln>
        </p:spPr>
        <p:txBody>
          <a:bodyPr lIns="90000" tIns="46800" rIns="36000" bIns="46800"/>
          <a:lstStyle/>
          <a:p>
            <a:pPr algn="ctr" defTabSz="914400" eaLnBrk="0" hangingPunct="0">
              <a:spcBef>
                <a:spcPct val="50000"/>
              </a:spcBef>
            </a:pPr>
            <a:endParaRPr lang="fr-FR" sz="1400" b="1">
              <a:solidFill>
                <a:srgbClr val="120C80"/>
              </a:solidFill>
              <a:ea typeface="SimSun" charset="-122"/>
            </a:endParaRPr>
          </a:p>
        </p:txBody>
      </p:sp>
      <p:sp>
        <p:nvSpPr>
          <p:cNvPr id="54319" name="Line 64"/>
          <p:cNvSpPr>
            <a:spLocks noChangeShapeType="1"/>
          </p:cNvSpPr>
          <p:nvPr/>
        </p:nvSpPr>
        <p:spPr bwMode="auto">
          <a:xfrm flipV="1">
            <a:off x="2071688" y="4114800"/>
            <a:ext cx="368300" cy="0"/>
          </a:xfrm>
          <a:prstGeom prst="line">
            <a:avLst/>
          </a:prstGeom>
          <a:noFill/>
          <a:ln w="9525">
            <a:solidFill>
              <a:schemeClr val="tx1"/>
            </a:solidFill>
            <a:prstDash val="dash"/>
            <a:round/>
            <a:headEnd/>
            <a:tailEnd type="stealth" w="med" len="med"/>
          </a:ln>
        </p:spPr>
        <p:txBody>
          <a:bodyPr lIns="90000" tIns="46800" rIns="36000" bIns="46800" anchor="ctr">
            <a:spAutoFit/>
          </a:bodyPr>
          <a:lstStyle/>
          <a:p>
            <a:endParaRPr lang="en-US"/>
          </a:p>
        </p:txBody>
      </p:sp>
      <p:sp>
        <p:nvSpPr>
          <p:cNvPr id="54320" name="AutoShape 65"/>
          <p:cNvSpPr>
            <a:spLocks noChangeArrowheads="1"/>
          </p:cNvSpPr>
          <p:nvPr/>
        </p:nvSpPr>
        <p:spPr bwMode="auto">
          <a:xfrm>
            <a:off x="6429375" y="4113213"/>
            <a:ext cx="800100" cy="320675"/>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21" name="Text Box 69"/>
          <p:cNvSpPr txBox="1">
            <a:spLocks noChangeArrowheads="1"/>
          </p:cNvSpPr>
          <p:nvPr/>
        </p:nvSpPr>
        <p:spPr bwMode="auto">
          <a:xfrm>
            <a:off x="6550025" y="4656138"/>
            <a:ext cx="552450" cy="214312"/>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22" name="AutoShape 70"/>
          <p:cNvSpPr>
            <a:spLocks noChangeArrowheads="1"/>
          </p:cNvSpPr>
          <p:nvPr/>
        </p:nvSpPr>
        <p:spPr bwMode="auto">
          <a:xfrm>
            <a:off x="1409700" y="4121150"/>
            <a:ext cx="800100" cy="320675"/>
          </a:xfrm>
          <a:prstGeom prst="roundRect">
            <a:avLst>
              <a:gd name="adj" fmla="val 16667"/>
            </a:avLst>
          </a:prstGeom>
          <a:solidFill>
            <a:srgbClr val="C0C0C0">
              <a:alpha val="30196"/>
            </a:srgbClr>
          </a:solidFill>
          <a:ln w="9525">
            <a:no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23" name="Text Box 73"/>
          <p:cNvSpPr txBox="1">
            <a:spLocks noChangeArrowheads="1"/>
          </p:cNvSpPr>
          <p:nvPr/>
        </p:nvSpPr>
        <p:spPr bwMode="auto">
          <a:xfrm>
            <a:off x="1290638" y="4356100"/>
            <a:ext cx="904123" cy="338171"/>
          </a:xfrm>
          <a:prstGeom prst="rect">
            <a:avLst/>
          </a:prstGeom>
          <a:noFill/>
          <a:ln w="9525">
            <a:noFill/>
            <a:miter lim="800000"/>
            <a:headEnd/>
            <a:tailEnd/>
          </a:ln>
        </p:spPr>
        <p:txBody>
          <a:bodyPr wrap="none" lIns="90000" tIns="46800" rIns="36000" bIns="46800">
            <a:spAutoFit/>
          </a:bodyPr>
          <a:lstStyle/>
          <a:p>
            <a:pPr algn="ctr" defTabSz="914400" eaLnBrk="0" hangingPunct="0">
              <a:lnSpc>
                <a:spcPts val="600"/>
              </a:lnSpc>
              <a:spcBef>
                <a:spcPct val="50000"/>
              </a:spcBef>
            </a:pPr>
            <a:r>
              <a:rPr lang="en-US" sz="1000" dirty="0" err="1">
                <a:solidFill>
                  <a:srgbClr val="120C80"/>
                </a:solidFill>
                <a:ea typeface="SimSun" charset="-122"/>
              </a:rPr>
              <a:t>Collab</a:t>
            </a:r>
            <a:r>
              <a:rPr lang="en-US" sz="1000" dirty="0">
                <a:solidFill>
                  <a:srgbClr val="120C80"/>
                </a:solidFill>
                <a:ea typeface="SimSun" charset="-122"/>
              </a:rPr>
              <a:t> Server</a:t>
            </a:r>
          </a:p>
          <a:p>
            <a:pPr algn="ctr" defTabSz="914400" eaLnBrk="0" hangingPunct="0">
              <a:lnSpc>
                <a:spcPts val="600"/>
              </a:lnSpc>
              <a:spcBef>
                <a:spcPct val="50000"/>
              </a:spcBef>
            </a:pPr>
            <a:r>
              <a:rPr lang="en-US" sz="1000" dirty="0" err="1" smtClean="0">
                <a:solidFill>
                  <a:srgbClr val="120C80"/>
                </a:solidFill>
                <a:ea typeface="SimSun" charset="-122"/>
              </a:rPr>
              <a:t>Sametime</a:t>
            </a:r>
            <a:endParaRPr lang="en-US" sz="1000" dirty="0">
              <a:solidFill>
                <a:srgbClr val="120C80"/>
              </a:solidFill>
              <a:ea typeface="SimSun" charset="-122"/>
            </a:endParaRPr>
          </a:p>
        </p:txBody>
      </p:sp>
      <p:sp>
        <p:nvSpPr>
          <p:cNvPr id="54324" name="Text Box 74"/>
          <p:cNvSpPr txBox="1">
            <a:spLocks noChangeArrowheads="1"/>
          </p:cNvSpPr>
          <p:nvPr/>
        </p:nvSpPr>
        <p:spPr bwMode="auto">
          <a:xfrm>
            <a:off x="1530350" y="4651375"/>
            <a:ext cx="552450" cy="214313"/>
          </a:xfrm>
          <a:prstGeom prst="rect">
            <a:avLst/>
          </a:prstGeom>
          <a:noFill/>
          <a:ln w="9525">
            <a:noFill/>
            <a:miter lim="800000"/>
            <a:headEnd/>
            <a:tailEnd/>
          </a:ln>
        </p:spPr>
        <p:txBody>
          <a:bodyPr wrap="none" lIns="90000" tIns="46800" rIns="36000" bIns="46800">
            <a:spAutoFit/>
          </a:bodyPr>
          <a:lstStyle/>
          <a:p>
            <a:pPr algn="ctr" defTabSz="914400" eaLnBrk="0" hangingPunct="0">
              <a:spcBef>
                <a:spcPct val="50000"/>
              </a:spcBef>
              <a:buFont typeface="Wingdings" pitchFamily="2" charset="2"/>
              <a:buNone/>
            </a:pPr>
            <a:r>
              <a:rPr lang="en-US" sz="800">
                <a:solidFill>
                  <a:srgbClr val="120C80"/>
                </a:solidFill>
                <a:latin typeface="Times New Roman" pitchFamily="18" charset="0"/>
                <a:ea typeface="SimSun" charset="-122"/>
              </a:rPr>
              <a:t>third party</a:t>
            </a:r>
          </a:p>
        </p:txBody>
      </p:sp>
      <p:sp>
        <p:nvSpPr>
          <p:cNvPr id="54325" name="Line 75"/>
          <p:cNvSpPr>
            <a:spLocks noChangeShapeType="1"/>
          </p:cNvSpPr>
          <p:nvPr/>
        </p:nvSpPr>
        <p:spPr bwMode="auto">
          <a:xfrm>
            <a:off x="2301875" y="5153025"/>
            <a:ext cx="1079500" cy="0"/>
          </a:xfrm>
          <a:prstGeom prst="line">
            <a:avLst/>
          </a:prstGeom>
          <a:noFill/>
          <a:ln w="31750">
            <a:solidFill>
              <a:srgbClr val="0000FF"/>
            </a:solidFill>
            <a:round/>
            <a:headEnd type="triangle" w="med" len="med"/>
            <a:tailEnd type="triangle" w="med" len="med"/>
          </a:ln>
        </p:spPr>
        <p:txBody>
          <a:bodyPr lIns="90000" tIns="46800" rIns="36000" bIns="46800">
            <a:spAutoFit/>
          </a:bodyPr>
          <a:lstStyle/>
          <a:p>
            <a:endParaRPr lang="en-US"/>
          </a:p>
        </p:txBody>
      </p:sp>
      <p:sp>
        <p:nvSpPr>
          <p:cNvPr id="54326" name="Rectangle 76"/>
          <p:cNvSpPr>
            <a:spLocks noChangeArrowheads="1"/>
          </p:cNvSpPr>
          <p:nvPr/>
        </p:nvSpPr>
        <p:spPr bwMode="auto">
          <a:xfrm>
            <a:off x="2582863" y="4865688"/>
            <a:ext cx="511175" cy="304800"/>
          </a:xfrm>
          <a:prstGeom prst="rect">
            <a:avLst/>
          </a:prstGeom>
          <a:noFill/>
          <a:ln w="9525">
            <a:noFill/>
            <a:miter lim="800000"/>
            <a:headEnd/>
            <a:tailEnd/>
          </a:ln>
        </p:spPr>
        <p:txBody>
          <a:bodyPr wrap="none" lIns="90000" tIns="46800" rIns="36000" bIns="46800">
            <a:spAutoFit/>
          </a:bodyPr>
          <a:lstStyle/>
          <a:p>
            <a:pPr defTabSz="914400" eaLnBrk="0" hangingPunct="0">
              <a:spcBef>
                <a:spcPct val="50000"/>
              </a:spcBef>
            </a:pPr>
            <a:r>
              <a:rPr lang="en-US" sz="1400" b="1">
                <a:solidFill>
                  <a:srgbClr val="0A50A1"/>
                </a:solidFill>
                <a:ea typeface="SimSun" charset="-122"/>
              </a:rPr>
              <a:t>DMZ</a:t>
            </a:r>
          </a:p>
        </p:txBody>
      </p:sp>
      <p:grpSp>
        <p:nvGrpSpPr>
          <p:cNvPr id="54327" name="Group 78"/>
          <p:cNvGrpSpPr>
            <a:grpSpLocks/>
          </p:cNvGrpSpPr>
          <p:nvPr/>
        </p:nvGrpSpPr>
        <p:grpSpPr bwMode="auto">
          <a:xfrm>
            <a:off x="8129588" y="2466975"/>
            <a:ext cx="439737" cy="525463"/>
            <a:chOff x="3415" y="974"/>
            <a:chExt cx="702" cy="794"/>
          </a:xfrm>
        </p:grpSpPr>
        <p:pic>
          <p:nvPicPr>
            <p:cNvPr id="54386" name="Picture 79"/>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87" name="Picture 80"/>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28" name="Group 81"/>
          <p:cNvGrpSpPr>
            <a:grpSpLocks/>
          </p:cNvGrpSpPr>
          <p:nvPr/>
        </p:nvGrpSpPr>
        <p:grpSpPr bwMode="auto">
          <a:xfrm>
            <a:off x="8345488" y="2682875"/>
            <a:ext cx="439737" cy="525463"/>
            <a:chOff x="3415" y="974"/>
            <a:chExt cx="702" cy="794"/>
          </a:xfrm>
        </p:grpSpPr>
        <p:pic>
          <p:nvPicPr>
            <p:cNvPr id="54384" name="Picture 82"/>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85" name="Picture 83"/>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29" name="Group 84"/>
          <p:cNvGrpSpPr>
            <a:grpSpLocks/>
          </p:cNvGrpSpPr>
          <p:nvPr/>
        </p:nvGrpSpPr>
        <p:grpSpPr bwMode="auto">
          <a:xfrm>
            <a:off x="8561388" y="2898775"/>
            <a:ext cx="439737" cy="525463"/>
            <a:chOff x="3415" y="974"/>
            <a:chExt cx="702" cy="794"/>
          </a:xfrm>
        </p:grpSpPr>
        <p:pic>
          <p:nvPicPr>
            <p:cNvPr id="54382" name="Picture 85"/>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83" name="Picture 86"/>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30" name="Group 87"/>
          <p:cNvGrpSpPr>
            <a:grpSpLocks/>
          </p:cNvGrpSpPr>
          <p:nvPr/>
        </p:nvGrpSpPr>
        <p:grpSpPr bwMode="auto">
          <a:xfrm>
            <a:off x="8056563" y="3430588"/>
            <a:ext cx="439737" cy="525462"/>
            <a:chOff x="2485" y="615"/>
            <a:chExt cx="671" cy="758"/>
          </a:xfrm>
        </p:grpSpPr>
        <p:pic>
          <p:nvPicPr>
            <p:cNvPr id="54380" name="Picture 88"/>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4381" name="Picture 89"/>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4331" name="Group 90"/>
          <p:cNvGrpSpPr>
            <a:grpSpLocks/>
          </p:cNvGrpSpPr>
          <p:nvPr/>
        </p:nvGrpSpPr>
        <p:grpSpPr bwMode="auto">
          <a:xfrm>
            <a:off x="8272463" y="3646488"/>
            <a:ext cx="439737" cy="525462"/>
            <a:chOff x="2485" y="615"/>
            <a:chExt cx="671" cy="758"/>
          </a:xfrm>
        </p:grpSpPr>
        <p:pic>
          <p:nvPicPr>
            <p:cNvPr id="54378" name="Picture 91"/>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4379" name="Picture 92"/>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4332" name="Group 93"/>
          <p:cNvGrpSpPr>
            <a:grpSpLocks/>
          </p:cNvGrpSpPr>
          <p:nvPr/>
        </p:nvGrpSpPr>
        <p:grpSpPr bwMode="auto">
          <a:xfrm>
            <a:off x="8494713" y="3846513"/>
            <a:ext cx="439737" cy="525462"/>
            <a:chOff x="1592" y="1004"/>
            <a:chExt cx="671" cy="758"/>
          </a:xfrm>
        </p:grpSpPr>
        <p:pic>
          <p:nvPicPr>
            <p:cNvPr id="54374" name="Picture 94"/>
            <p:cNvPicPr>
              <a:picLocks noChangeAspect="1" noChangeArrowheads="1"/>
            </p:cNvPicPr>
            <p:nvPr/>
          </p:nvPicPr>
          <p:blipFill>
            <a:blip r:embed="rId3"/>
            <a:srcRect/>
            <a:stretch>
              <a:fillRect/>
            </a:stretch>
          </p:blipFill>
          <p:spPr bwMode="auto">
            <a:xfrm>
              <a:off x="1592" y="1004"/>
              <a:ext cx="671" cy="758"/>
            </a:xfrm>
            <a:prstGeom prst="rect">
              <a:avLst/>
            </a:prstGeom>
            <a:noFill/>
            <a:ln w="9525">
              <a:noFill/>
              <a:miter lim="800000"/>
              <a:headEnd/>
              <a:tailEnd/>
            </a:ln>
          </p:spPr>
        </p:pic>
        <p:grpSp>
          <p:nvGrpSpPr>
            <p:cNvPr id="54375" name="Group 95"/>
            <p:cNvGrpSpPr>
              <a:grpSpLocks/>
            </p:cNvGrpSpPr>
            <p:nvPr/>
          </p:nvGrpSpPr>
          <p:grpSpPr bwMode="auto">
            <a:xfrm>
              <a:off x="1655" y="1070"/>
              <a:ext cx="545" cy="467"/>
              <a:chOff x="451" y="2822"/>
              <a:chExt cx="545" cy="467"/>
            </a:xfrm>
          </p:grpSpPr>
          <p:pic>
            <p:nvPicPr>
              <p:cNvPr id="54376" name="Picture 96"/>
              <p:cNvPicPr>
                <a:picLocks noChangeAspect="1" noChangeArrowheads="1"/>
              </p:cNvPicPr>
              <p:nvPr/>
            </p:nvPicPr>
            <p:blipFill>
              <a:blip r:embed="rId6"/>
              <a:srcRect/>
              <a:stretch>
                <a:fillRect/>
              </a:stretch>
            </p:blipFill>
            <p:spPr bwMode="auto">
              <a:xfrm>
                <a:off x="451" y="2822"/>
                <a:ext cx="545" cy="467"/>
              </a:xfrm>
              <a:prstGeom prst="rect">
                <a:avLst/>
              </a:prstGeom>
              <a:noFill/>
              <a:ln w="9525">
                <a:noFill/>
                <a:miter lim="800000"/>
                <a:headEnd/>
                <a:tailEnd/>
              </a:ln>
            </p:spPr>
          </p:pic>
          <p:pic>
            <p:nvPicPr>
              <p:cNvPr id="54377" name="Picture 97"/>
              <p:cNvPicPr>
                <a:picLocks noChangeAspect="1" noChangeArrowheads="1"/>
              </p:cNvPicPr>
              <p:nvPr/>
            </p:nvPicPr>
            <p:blipFill>
              <a:blip r:embed="rId7"/>
              <a:srcRect/>
              <a:stretch>
                <a:fillRect/>
              </a:stretch>
            </p:blipFill>
            <p:spPr bwMode="auto">
              <a:xfrm>
                <a:off x="674" y="2945"/>
                <a:ext cx="294" cy="231"/>
              </a:xfrm>
              <a:prstGeom prst="rect">
                <a:avLst/>
              </a:prstGeom>
              <a:noFill/>
              <a:ln w="9525">
                <a:noFill/>
                <a:miter lim="800000"/>
                <a:headEnd/>
                <a:tailEnd/>
              </a:ln>
            </p:spPr>
          </p:pic>
        </p:grpSp>
      </p:grpSp>
      <p:grpSp>
        <p:nvGrpSpPr>
          <p:cNvPr id="54333" name="Group 98"/>
          <p:cNvGrpSpPr>
            <a:grpSpLocks/>
          </p:cNvGrpSpPr>
          <p:nvPr/>
        </p:nvGrpSpPr>
        <p:grpSpPr bwMode="auto">
          <a:xfrm>
            <a:off x="239713" y="2273300"/>
            <a:ext cx="439737" cy="525463"/>
            <a:chOff x="3415" y="974"/>
            <a:chExt cx="702" cy="794"/>
          </a:xfrm>
        </p:grpSpPr>
        <p:pic>
          <p:nvPicPr>
            <p:cNvPr id="54372" name="Picture 99"/>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73" name="Picture 100"/>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34" name="Group 101"/>
          <p:cNvGrpSpPr>
            <a:grpSpLocks/>
          </p:cNvGrpSpPr>
          <p:nvPr/>
        </p:nvGrpSpPr>
        <p:grpSpPr bwMode="auto">
          <a:xfrm>
            <a:off x="455613" y="2489200"/>
            <a:ext cx="439737" cy="525463"/>
            <a:chOff x="3415" y="974"/>
            <a:chExt cx="702" cy="794"/>
          </a:xfrm>
        </p:grpSpPr>
        <p:pic>
          <p:nvPicPr>
            <p:cNvPr id="54370" name="Picture 102"/>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71" name="Picture 103"/>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35" name="Group 104"/>
          <p:cNvGrpSpPr>
            <a:grpSpLocks/>
          </p:cNvGrpSpPr>
          <p:nvPr/>
        </p:nvGrpSpPr>
        <p:grpSpPr bwMode="auto">
          <a:xfrm>
            <a:off x="671513" y="2705100"/>
            <a:ext cx="439737" cy="525463"/>
            <a:chOff x="3415" y="974"/>
            <a:chExt cx="702" cy="794"/>
          </a:xfrm>
        </p:grpSpPr>
        <p:pic>
          <p:nvPicPr>
            <p:cNvPr id="54368" name="Picture 105"/>
            <p:cNvPicPr>
              <a:picLocks noChangeAspect="1" noChangeArrowheads="1"/>
            </p:cNvPicPr>
            <p:nvPr/>
          </p:nvPicPr>
          <p:blipFill>
            <a:blip r:embed="rId3"/>
            <a:srcRect/>
            <a:stretch>
              <a:fillRect/>
            </a:stretch>
          </p:blipFill>
          <p:spPr bwMode="auto">
            <a:xfrm>
              <a:off x="3415" y="974"/>
              <a:ext cx="702" cy="794"/>
            </a:xfrm>
            <a:prstGeom prst="rect">
              <a:avLst/>
            </a:prstGeom>
            <a:noFill/>
            <a:ln w="9525">
              <a:noFill/>
              <a:miter lim="800000"/>
              <a:headEnd/>
              <a:tailEnd/>
            </a:ln>
          </p:spPr>
        </p:pic>
        <p:pic>
          <p:nvPicPr>
            <p:cNvPr id="54369" name="Picture 106"/>
            <p:cNvPicPr>
              <a:picLocks noChangeAspect="1" noChangeArrowheads="1"/>
            </p:cNvPicPr>
            <p:nvPr/>
          </p:nvPicPr>
          <p:blipFill>
            <a:blip r:embed="rId4"/>
            <a:srcRect/>
            <a:stretch>
              <a:fillRect/>
            </a:stretch>
          </p:blipFill>
          <p:spPr bwMode="auto">
            <a:xfrm>
              <a:off x="3484" y="1058"/>
              <a:ext cx="584" cy="467"/>
            </a:xfrm>
            <a:prstGeom prst="rect">
              <a:avLst/>
            </a:prstGeom>
            <a:noFill/>
            <a:ln w="9525">
              <a:noFill/>
              <a:miter lim="800000"/>
              <a:headEnd/>
              <a:tailEnd/>
            </a:ln>
          </p:spPr>
        </p:pic>
      </p:grpSp>
      <p:grpSp>
        <p:nvGrpSpPr>
          <p:cNvPr id="54336" name="Group 107"/>
          <p:cNvGrpSpPr>
            <a:grpSpLocks/>
          </p:cNvGrpSpPr>
          <p:nvPr/>
        </p:nvGrpSpPr>
        <p:grpSpPr bwMode="auto">
          <a:xfrm>
            <a:off x="195263" y="3684588"/>
            <a:ext cx="439737" cy="525462"/>
            <a:chOff x="2485" y="615"/>
            <a:chExt cx="671" cy="758"/>
          </a:xfrm>
        </p:grpSpPr>
        <p:pic>
          <p:nvPicPr>
            <p:cNvPr id="54366" name="Picture 108"/>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4367" name="Picture 109"/>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4337" name="Group 110"/>
          <p:cNvGrpSpPr>
            <a:grpSpLocks/>
          </p:cNvGrpSpPr>
          <p:nvPr/>
        </p:nvGrpSpPr>
        <p:grpSpPr bwMode="auto">
          <a:xfrm>
            <a:off x="411163" y="3900488"/>
            <a:ext cx="439737" cy="525462"/>
            <a:chOff x="2485" y="615"/>
            <a:chExt cx="671" cy="758"/>
          </a:xfrm>
        </p:grpSpPr>
        <p:pic>
          <p:nvPicPr>
            <p:cNvPr id="54364" name="Picture 111"/>
            <p:cNvPicPr>
              <a:picLocks noChangeAspect="1" noChangeArrowheads="1"/>
            </p:cNvPicPr>
            <p:nvPr/>
          </p:nvPicPr>
          <p:blipFill>
            <a:blip r:embed="rId3"/>
            <a:srcRect/>
            <a:stretch>
              <a:fillRect/>
            </a:stretch>
          </p:blipFill>
          <p:spPr bwMode="auto">
            <a:xfrm>
              <a:off x="2485" y="615"/>
              <a:ext cx="671" cy="758"/>
            </a:xfrm>
            <a:prstGeom prst="rect">
              <a:avLst/>
            </a:prstGeom>
            <a:noFill/>
            <a:ln w="9525">
              <a:noFill/>
              <a:miter lim="800000"/>
              <a:headEnd/>
              <a:tailEnd/>
            </a:ln>
          </p:spPr>
        </p:pic>
        <p:pic>
          <p:nvPicPr>
            <p:cNvPr id="54365" name="Picture 112"/>
            <p:cNvPicPr>
              <a:picLocks noChangeAspect="1" noChangeArrowheads="1"/>
            </p:cNvPicPr>
            <p:nvPr/>
          </p:nvPicPr>
          <p:blipFill>
            <a:blip r:embed="rId5"/>
            <a:srcRect/>
            <a:stretch>
              <a:fillRect/>
            </a:stretch>
          </p:blipFill>
          <p:spPr bwMode="auto">
            <a:xfrm>
              <a:off x="2546" y="689"/>
              <a:ext cx="569" cy="456"/>
            </a:xfrm>
            <a:prstGeom prst="rect">
              <a:avLst/>
            </a:prstGeom>
            <a:noFill/>
            <a:ln w="9525">
              <a:noFill/>
              <a:miter lim="800000"/>
              <a:headEnd/>
              <a:tailEnd/>
            </a:ln>
          </p:spPr>
        </p:pic>
      </p:grpSp>
      <p:grpSp>
        <p:nvGrpSpPr>
          <p:cNvPr id="54338" name="Group 113"/>
          <p:cNvGrpSpPr>
            <a:grpSpLocks/>
          </p:cNvGrpSpPr>
          <p:nvPr/>
        </p:nvGrpSpPr>
        <p:grpSpPr bwMode="auto">
          <a:xfrm>
            <a:off x="633413" y="4100513"/>
            <a:ext cx="439737" cy="525462"/>
            <a:chOff x="1592" y="1004"/>
            <a:chExt cx="671" cy="758"/>
          </a:xfrm>
        </p:grpSpPr>
        <p:pic>
          <p:nvPicPr>
            <p:cNvPr id="54360" name="Picture 114"/>
            <p:cNvPicPr>
              <a:picLocks noChangeAspect="1" noChangeArrowheads="1"/>
            </p:cNvPicPr>
            <p:nvPr/>
          </p:nvPicPr>
          <p:blipFill>
            <a:blip r:embed="rId3"/>
            <a:srcRect/>
            <a:stretch>
              <a:fillRect/>
            </a:stretch>
          </p:blipFill>
          <p:spPr bwMode="auto">
            <a:xfrm>
              <a:off x="1592" y="1004"/>
              <a:ext cx="671" cy="758"/>
            </a:xfrm>
            <a:prstGeom prst="rect">
              <a:avLst/>
            </a:prstGeom>
            <a:noFill/>
            <a:ln w="9525">
              <a:noFill/>
              <a:miter lim="800000"/>
              <a:headEnd/>
              <a:tailEnd/>
            </a:ln>
          </p:spPr>
        </p:pic>
        <p:grpSp>
          <p:nvGrpSpPr>
            <p:cNvPr id="54361" name="Group 115"/>
            <p:cNvGrpSpPr>
              <a:grpSpLocks/>
            </p:cNvGrpSpPr>
            <p:nvPr/>
          </p:nvGrpSpPr>
          <p:grpSpPr bwMode="auto">
            <a:xfrm>
              <a:off x="1655" y="1070"/>
              <a:ext cx="545" cy="467"/>
              <a:chOff x="451" y="2822"/>
              <a:chExt cx="545" cy="467"/>
            </a:xfrm>
          </p:grpSpPr>
          <p:pic>
            <p:nvPicPr>
              <p:cNvPr id="54362" name="Picture 116"/>
              <p:cNvPicPr>
                <a:picLocks noChangeAspect="1" noChangeArrowheads="1"/>
              </p:cNvPicPr>
              <p:nvPr/>
            </p:nvPicPr>
            <p:blipFill>
              <a:blip r:embed="rId6"/>
              <a:srcRect/>
              <a:stretch>
                <a:fillRect/>
              </a:stretch>
            </p:blipFill>
            <p:spPr bwMode="auto">
              <a:xfrm>
                <a:off x="451" y="2822"/>
                <a:ext cx="545" cy="467"/>
              </a:xfrm>
              <a:prstGeom prst="rect">
                <a:avLst/>
              </a:prstGeom>
              <a:noFill/>
              <a:ln w="9525">
                <a:noFill/>
                <a:miter lim="800000"/>
                <a:headEnd/>
                <a:tailEnd/>
              </a:ln>
            </p:spPr>
          </p:pic>
          <p:pic>
            <p:nvPicPr>
              <p:cNvPr id="54363" name="Picture 117"/>
              <p:cNvPicPr>
                <a:picLocks noChangeAspect="1" noChangeArrowheads="1"/>
              </p:cNvPicPr>
              <p:nvPr/>
            </p:nvPicPr>
            <p:blipFill>
              <a:blip r:embed="rId7"/>
              <a:srcRect/>
              <a:stretch>
                <a:fillRect/>
              </a:stretch>
            </p:blipFill>
            <p:spPr bwMode="auto">
              <a:xfrm>
                <a:off x="674" y="2945"/>
                <a:ext cx="294" cy="231"/>
              </a:xfrm>
              <a:prstGeom prst="rect">
                <a:avLst/>
              </a:prstGeom>
              <a:noFill/>
              <a:ln w="9525">
                <a:noFill/>
                <a:miter lim="800000"/>
                <a:headEnd/>
                <a:tailEnd/>
              </a:ln>
            </p:spPr>
          </p:pic>
        </p:grpSp>
      </p:grpSp>
      <p:sp>
        <p:nvSpPr>
          <p:cNvPr id="54339" name="Text Box 118"/>
          <p:cNvSpPr txBox="1">
            <a:spLocks noChangeArrowheads="1"/>
          </p:cNvSpPr>
          <p:nvPr/>
        </p:nvSpPr>
        <p:spPr bwMode="auto">
          <a:xfrm>
            <a:off x="3440113" y="4203700"/>
            <a:ext cx="1595437" cy="930275"/>
          </a:xfrm>
          <a:prstGeom prst="rect">
            <a:avLst/>
          </a:prstGeom>
          <a:noFill/>
          <a:ln w="9525">
            <a:noFill/>
            <a:miter lim="800000"/>
            <a:headEnd/>
            <a:tailEnd/>
          </a:ln>
        </p:spPr>
        <p:txBody>
          <a:bodyPr lIns="90000" tIns="46800" rIns="36000" bIns="46800">
            <a:spAutoFit/>
          </a:bodyPr>
          <a:lstStyle/>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sip protocol </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(Session Initiation Protocol)</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Other third party protocol </a:t>
            </a:r>
          </a:p>
          <a:p>
            <a:pPr algn="ctr" defTabSz="914400" eaLnBrk="0" hangingPunct="0">
              <a:spcBef>
                <a:spcPct val="50000"/>
              </a:spcBef>
              <a:buFont typeface="Wingdings" pitchFamily="2" charset="2"/>
              <a:buNone/>
            </a:pPr>
            <a:r>
              <a:rPr lang="en-US" sz="1000">
                <a:solidFill>
                  <a:srgbClr val="120C80"/>
                </a:solidFill>
                <a:latin typeface="Times New Roman" pitchFamily="18" charset="0"/>
                <a:ea typeface="SimSun" charset="-122"/>
              </a:rPr>
              <a:t>(video, audio)</a:t>
            </a:r>
          </a:p>
        </p:txBody>
      </p:sp>
      <p:grpSp>
        <p:nvGrpSpPr>
          <p:cNvPr id="54340" name="Group 119"/>
          <p:cNvGrpSpPr>
            <a:grpSpLocks/>
          </p:cNvGrpSpPr>
          <p:nvPr/>
        </p:nvGrpSpPr>
        <p:grpSpPr bwMode="auto">
          <a:xfrm>
            <a:off x="7281863" y="3254375"/>
            <a:ext cx="314325" cy="454025"/>
            <a:chOff x="3750" y="1749"/>
            <a:chExt cx="198" cy="286"/>
          </a:xfrm>
        </p:grpSpPr>
        <p:sp>
          <p:nvSpPr>
            <p:cNvPr id="54357" name="AutoShape 120"/>
            <p:cNvSpPr>
              <a:spLocks noChangeArrowheads="1"/>
            </p:cNvSpPr>
            <p:nvPr/>
          </p:nvSpPr>
          <p:spPr bwMode="auto">
            <a:xfrm>
              <a:off x="3750" y="1749"/>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58" name="AutoShape 121"/>
            <p:cNvSpPr>
              <a:spLocks noChangeArrowheads="1"/>
            </p:cNvSpPr>
            <p:nvPr/>
          </p:nvSpPr>
          <p:spPr bwMode="auto">
            <a:xfrm>
              <a:off x="3786" y="1791"/>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sp>
          <p:nvSpPr>
            <p:cNvPr id="54359" name="AutoShape 122"/>
            <p:cNvSpPr>
              <a:spLocks noChangeArrowheads="1"/>
            </p:cNvSpPr>
            <p:nvPr/>
          </p:nvSpPr>
          <p:spPr bwMode="auto">
            <a:xfrm>
              <a:off x="3822" y="1821"/>
              <a:ext cx="126" cy="214"/>
            </a:xfrm>
            <a:prstGeom prst="foldedCorner">
              <a:avLst>
                <a:gd name="adj" fmla="val 12500"/>
              </a:avLst>
            </a:prstGeom>
            <a:solidFill>
              <a:srgbClr val="FFFF99"/>
            </a:solidFill>
            <a:ln w="9525">
              <a:solidFill>
                <a:schemeClr val="tx1"/>
              </a:solidFill>
              <a:round/>
              <a:headEnd/>
              <a:tailEnd/>
            </a:ln>
          </p:spPr>
          <p:txBody>
            <a:bodyPr lIns="90000" tIns="46800" rIns="36000" bIns="46800" anchor="ctr">
              <a:spAutoFit/>
            </a:bodyPr>
            <a:lstStyle/>
            <a:p>
              <a:pPr algn="ctr" defTabSz="914400" eaLnBrk="0" hangingPunct="0">
                <a:spcBef>
                  <a:spcPct val="50000"/>
                </a:spcBef>
              </a:pPr>
              <a:endParaRPr lang="fr-FR" sz="1400" b="1">
                <a:solidFill>
                  <a:srgbClr val="120C80"/>
                </a:solidFill>
                <a:ea typeface="SimSun" charset="-122"/>
              </a:endParaRPr>
            </a:p>
          </p:txBody>
        </p:sp>
      </p:grpSp>
      <p:sp>
        <p:nvSpPr>
          <p:cNvPr id="54341" name="Line 123"/>
          <p:cNvSpPr>
            <a:spLocks noChangeShapeType="1"/>
          </p:cNvSpPr>
          <p:nvPr/>
        </p:nvSpPr>
        <p:spPr bwMode="auto">
          <a:xfrm>
            <a:off x="7096125" y="3338513"/>
            <a:ext cx="142875" cy="76200"/>
          </a:xfrm>
          <a:prstGeom prst="line">
            <a:avLst/>
          </a:prstGeom>
          <a:noFill/>
          <a:ln w="12700">
            <a:solidFill>
              <a:schemeClr val="tx1"/>
            </a:solidFill>
            <a:round/>
            <a:headEnd/>
            <a:tailEnd type="triangle" w="med" len="med"/>
          </a:ln>
        </p:spPr>
        <p:txBody>
          <a:bodyPr rIns="36576" anchor="ctr"/>
          <a:lstStyle/>
          <a:p>
            <a:endParaRPr lang="en-US"/>
          </a:p>
        </p:txBody>
      </p:sp>
      <p:pic>
        <p:nvPicPr>
          <p:cNvPr id="54342" name="Picture 45"/>
          <p:cNvPicPr>
            <a:picLocks noChangeAspect="1" noChangeArrowheads="1"/>
          </p:cNvPicPr>
          <p:nvPr/>
        </p:nvPicPr>
        <p:blipFill>
          <a:blip r:embed="rId8"/>
          <a:srcRect/>
          <a:stretch>
            <a:fillRect/>
          </a:stretch>
        </p:blipFill>
        <p:spPr bwMode="auto">
          <a:xfrm>
            <a:off x="6599238" y="2184400"/>
            <a:ext cx="339725" cy="463550"/>
          </a:xfrm>
          <a:prstGeom prst="rect">
            <a:avLst/>
          </a:prstGeom>
          <a:noFill/>
          <a:ln w="28440">
            <a:noFill/>
            <a:miter lim="800000"/>
            <a:headEnd/>
            <a:tailEnd/>
          </a:ln>
        </p:spPr>
      </p:pic>
      <p:pic>
        <p:nvPicPr>
          <p:cNvPr id="54343" name="Picture 46"/>
          <p:cNvPicPr>
            <a:picLocks noChangeAspect="1" noChangeArrowheads="1"/>
          </p:cNvPicPr>
          <p:nvPr/>
        </p:nvPicPr>
        <p:blipFill>
          <a:blip r:embed="rId9"/>
          <a:srcRect/>
          <a:stretch>
            <a:fillRect/>
          </a:stretch>
        </p:blipFill>
        <p:spPr bwMode="auto">
          <a:xfrm>
            <a:off x="7086600" y="1909763"/>
            <a:ext cx="357188" cy="485775"/>
          </a:xfrm>
          <a:prstGeom prst="rect">
            <a:avLst/>
          </a:prstGeom>
          <a:noFill/>
          <a:ln w="28440">
            <a:noFill/>
            <a:miter lim="800000"/>
            <a:headEnd/>
            <a:tailEnd/>
          </a:ln>
        </p:spPr>
      </p:pic>
      <p:pic>
        <p:nvPicPr>
          <p:cNvPr id="54344" name="Picture 47"/>
          <p:cNvPicPr>
            <a:picLocks noChangeAspect="1" noChangeArrowheads="1"/>
          </p:cNvPicPr>
          <p:nvPr/>
        </p:nvPicPr>
        <p:blipFill>
          <a:blip r:embed="rId10"/>
          <a:srcRect/>
          <a:stretch>
            <a:fillRect/>
          </a:stretch>
        </p:blipFill>
        <p:spPr bwMode="auto">
          <a:xfrm>
            <a:off x="6600825" y="2847975"/>
            <a:ext cx="352425" cy="509588"/>
          </a:xfrm>
          <a:prstGeom prst="rect">
            <a:avLst/>
          </a:prstGeom>
          <a:noFill/>
          <a:ln w="28440">
            <a:noFill/>
            <a:miter lim="800000"/>
            <a:headEnd/>
            <a:tailEnd/>
          </a:ln>
        </p:spPr>
      </p:pic>
      <p:pic>
        <p:nvPicPr>
          <p:cNvPr id="54345" name="Picture 48"/>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6616700" y="3933825"/>
            <a:ext cx="358775" cy="471488"/>
          </a:xfrm>
          <a:prstGeom prst="rect">
            <a:avLst/>
          </a:prstGeom>
          <a:noFill/>
          <a:ln w="28440">
            <a:noFill/>
            <a:miter lim="800000"/>
            <a:headEnd/>
            <a:tailEnd/>
          </a:ln>
        </p:spPr>
      </p:pic>
      <p:pic>
        <p:nvPicPr>
          <p:cNvPr id="54346" name="Picture 111"/>
          <p:cNvPicPr>
            <a:picLocks noChangeAspect="1" noChangeArrowheads="1"/>
          </p:cNvPicPr>
          <p:nvPr/>
        </p:nvPicPr>
        <p:blipFill>
          <a:blip r:embed="rId12"/>
          <a:srcRect/>
          <a:stretch>
            <a:fillRect/>
          </a:stretch>
        </p:blipFill>
        <p:spPr bwMode="auto">
          <a:xfrm>
            <a:off x="6810375" y="4164013"/>
            <a:ext cx="233363" cy="233362"/>
          </a:xfrm>
          <a:prstGeom prst="rect">
            <a:avLst/>
          </a:prstGeom>
          <a:noFill/>
          <a:ln w="28440">
            <a:noFill/>
            <a:miter lim="800000"/>
            <a:headEnd/>
            <a:tailEnd/>
          </a:ln>
        </p:spPr>
      </p:pic>
      <p:sp>
        <p:nvSpPr>
          <p:cNvPr id="54347" name="TextBox 125"/>
          <p:cNvSpPr txBox="1">
            <a:spLocks noChangeArrowheads="1"/>
          </p:cNvSpPr>
          <p:nvPr/>
        </p:nvSpPr>
        <p:spPr bwMode="auto">
          <a:xfrm>
            <a:off x="6462713" y="4498975"/>
            <a:ext cx="1082348" cy="230832"/>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dirty="0" err="1">
                <a:solidFill>
                  <a:srgbClr val="2D2DB9"/>
                </a:solidFill>
              </a:rPr>
              <a:t>Sametime</a:t>
            </a:r>
            <a:r>
              <a:rPr lang="en-US" sz="900" dirty="0" smtClean="0">
                <a:solidFill>
                  <a:srgbClr val="2D2DB9"/>
                </a:solidFill>
              </a:rPr>
              <a:t>Server</a:t>
            </a:r>
            <a:endParaRPr lang="en-US" sz="900" dirty="0">
              <a:solidFill>
                <a:srgbClr val="2D2DB9"/>
              </a:solidFill>
            </a:endParaRPr>
          </a:p>
        </p:txBody>
      </p:sp>
      <p:sp>
        <p:nvSpPr>
          <p:cNvPr id="54348" name="TextBox 126"/>
          <p:cNvSpPr txBox="1">
            <a:spLocks noChangeArrowheads="1"/>
          </p:cNvSpPr>
          <p:nvPr/>
        </p:nvSpPr>
        <p:spPr bwMode="auto">
          <a:xfrm>
            <a:off x="7394575" y="2065338"/>
            <a:ext cx="601663" cy="2317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RDBMS</a:t>
            </a:r>
          </a:p>
        </p:txBody>
      </p:sp>
      <p:pic>
        <p:nvPicPr>
          <p:cNvPr id="54349" name="Picture 84" descr="webServiceserver"/>
          <p:cNvPicPr>
            <a:picLocks noChangeAspect="1" noChangeArrowheads="1"/>
          </p:cNvPicPr>
          <p:nvPr/>
        </p:nvPicPr>
        <p:blipFill>
          <a:blip r:embed="rId13">
            <a:clrChange>
              <a:clrFrom>
                <a:srgbClr val="143698"/>
              </a:clrFrom>
              <a:clrTo>
                <a:srgbClr val="143698">
                  <a:alpha val="0"/>
                </a:srgbClr>
              </a:clrTo>
            </a:clrChange>
          </a:blip>
          <a:srcRect/>
          <a:stretch>
            <a:fillRect/>
          </a:stretch>
        </p:blipFill>
        <p:spPr bwMode="auto">
          <a:xfrm>
            <a:off x="2763838" y="2614613"/>
            <a:ext cx="401637" cy="504825"/>
          </a:xfrm>
          <a:prstGeom prst="rect">
            <a:avLst/>
          </a:prstGeom>
          <a:noFill/>
          <a:ln w="9525">
            <a:noFill/>
            <a:miter lim="800000"/>
            <a:headEnd/>
            <a:tailEnd/>
          </a:ln>
        </p:spPr>
      </p:pic>
      <p:pic>
        <p:nvPicPr>
          <p:cNvPr id="54350" name="Picture 84" descr="webServiceserver"/>
          <p:cNvPicPr>
            <a:picLocks noChangeAspect="1" noChangeArrowheads="1"/>
          </p:cNvPicPr>
          <p:nvPr/>
        </p:nvPicPr>
        <p:blipFill>
          <a:blip r:embed="rId13">
            <a:clrChange>
              <a:clrFrom>
                <a:srgbClr val="143698"/>
              </a:clrFrom>
              <a:clrTo>
                <a:srgbClr val="143698">
                  <a:alpha val="0"/>
                </a:srgbClr>
              </a:clrTo>
            </a:clrChange>
          </a:blip>
          <a:srcRect/>
          <a:stretch>
            <a:fillRect/>
          </a:stretch>
        </p:blipFill>
        <p:spPr bwMode="auto">
          <a:xfrm>
            <a:off x="5260975" y="2643188"/>
            <a:ext cx="401638" cy="504825"/>
          </a:xfrm>
          <a:prstGeom prst="rect">
            <a:avLst/>
          </a:prstGeom>
          <a:noFill/>
          <a:ln w="9525">
            <a:noFill/>
            <a:miter lim="800000"/>
            <a:headEnd/>
            <a:tailEnd/>
          </a:ln>
        </p:spPr>
      </p:pic>
      <p:pic>
        <p:nvPicPr>
          <p:cNvPr id="54351" name="Picture 84" descr="webServiceserver"/>
          <p:cNvPicPr>
            <a:picLocks noChangeAspect="1" noChangeArrowheads="1"/>
          </p:cNvPicPr>
          <p:nvPr/>
        </p:nvPicPr>
        <p:blipFill>
          <a:blip r:embed="rId13">
            <a:clrChange>
              <a:clrFrom>
                <a:srgbClr val="143698"/>
              </a:clrFrom>
              <a:clrTo>
                <a:srgbClr val="143698">
                  <a:alpha val="0"/>
                </a:srgbClr>
              </a:clrTo>
            </a:clrChange>
          </a:blip>
          <a:srcRect/>
          <a:stretch>
            <a:fillRect/>
          </a:stretch>
        </p:blipFill>
        <p:spPr bwMode="auto">
          <a:xfrm>
            <a:off x="5343525" y="3887788"/>
            <a:ext cx="401638" cy="504825"/>
          </a:xfrm>
          <a:prstGeom prst="rect">
            <a:avLst/>
          </a:prstGeom>
          <a:noFill/>
          <a:ln w="9525">
            <a:noFill/>
            <a:miter lim="800000"/>
            <a:headEnd/>
            <a:tailEnd/>
          </a:ln>
        </p:spPr>
      </p:pic>
      <p:pic>
        <p:nvPicPr>
          <p:cNvPr id="54352" name="Picture 84" descr="webServiceserver"/>
          <p:cNvPicPr>
            <a:picLocks noChangeAspect="1" noChangeArrowheads="1"/>
          </p:cNvPicPr>
          <p:nvPr/>
        </p:nvPicPr>
        <p:blipFill>
          <a:blip r:embed="rId13">
            <a:clrChange>
              <a:clrFrom>
                <a:srgbClr val="143698"/>
              </a:clrFrom>
              <a:clrTo>
                <a:srgbClr val="143698">
                  <a:alpha val="0"/>
                </a:srgbClr>
              </a:clrTo>
            </a:clrChange>
          </a:blip>
          <a:srcRect/>
          <a:stretch>
            <a:fillRect/>
          </a:stretch>
        </p:blipFill>
        <p:spPr bwMode="auto">
          <a:xfrm>
            <a:off x="2760663" y="3906838"/>
            <a:ext cx="401637" cy="504825"/>
          </a:xfrm>
          <a:prstGeom prst="rect">
            <a:avLst/>
          </a:prstGeom>
          <a:noFill/>
          <a:ln w="9525">
            <a:noFill/>
            <a:miter lim="800000"/>
            <a:headEnd/>
            <a:tailEnd/>
          </a:ln>
        </p:spPr>
      </p:pic>
      <p:pic>
        <p:nvPicPr>
          <p:cNvPr id="54353" name="Picture 48"/>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609725" y="3900488"/>
            <a:ext cx="358775" cy="469900"/>
          </a:xfrm>
          <a:prstGeom prst="rect">
            <a:avLst/>
          </a:prstGeom>
          <a:noFill/>
          <a:ln w="28440">
            <a:noFill/>
            <a:miter lim="800000"/>
            <a:headEnd/>
            <a:tailEnd/>
          </a:ln>
        </p:spPr>
      </p:pic>
      <p:pic>
        <p:nvPicPr>
          <p:cNvPr id="54354" name="Picture 111"/>
          <p:cNvPicPr>
            <a:picLocks noChangeAspect="1" noChangeArrowheads="1"/>
          </p:cNvPicPr>
          <p:nvPr/>
        </p:nvPicPr>
        <p:blipFill>
          <a:blip r:embed="rId12"/>
          <a:srcRect/>
          <a:stretch>
            <a:fillRect/>
          </a:stretch>
        </p:blipFill>
        <p:spPr bwMode="auto">
          <a:xfrm>
            <a:off x="1803400" y="4130675"/>
            <a:ext cx="233363" cy="231775"/>
          </a:xfrm>
          <a:prstGeom prst="rect">
            <a:avLst/>
          </a:prstGeom>
          <a:noFill/>
          <a:ln w="28440">
            <a:noFill/>
            <a:miter lim="800000"/>
            <a:headEnd/>
            <a:tailEnd/>
          </a:ln>
        </p:spPr>
      </p:pic>
      <p:sp>
        <p:nvSpPr>
          <p:cNvPr id="54355" name="TextBox 133"/>
          <p:cNvSpPr txBox="1">
            <a:spLocks noChangeArrowheads="1"/>
          </p:cNvSpPr>
          <p:nvPr/>
        </p:nvSpPr>
        <p:spPr bwMode="auto">
          <a:xfrm>
            <a:off x="6610350" y="3368675"/>
            <a:ext cx="415925"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FCS</a:t>
            </a:r>
          </a:p>
        </p:txBody>
      </p:sp>
      <p:sp>
        <p:nvSpPr>
          <p:cNvPr id="54356" name="TextBox 134"/>
          <p:cNvSpPr txBox="1">
            <a:spLocks noChangeArrowheads="1"/>
          </p:cNvSpPr>
          <p:nvPr/>
        </p:nvSpPr>
        <p:spPr bwMode="auto">
          <a:xfrm>
            <a:off x="6638925" y="2606675"/>
            <a:ext cx="439738" cy="23018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900">
                <a:solidFill>
                  <a:srgbClr val="2D2DB9"/>
                </a:solidFill>
              </a:rPr>
              <a:t>MCS</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global_map_flat_blue"/>
          <p:cNvPicPr>
            <a:picLocks noChangeAspect="1" noChangeArrowheads="1"/>
          </p:cNvPicPr>
          <p:nvPr/>
        </p:nvPicPr>
        <p:blipFill>
          <a:blip r:embed="rId3">
            <a:clrChange>
              <a:clrFrom>
                <a:srgbClr val="FFFFFF"/>
              </a:clrFrom>
              <a:clrTo>
                <a:srgbClr val="FFFFFF">
                  <a:alpha val="0"/>
                </a:srgbClr>
              </a:clrTo>
            </a:clrChange>
            <a:lum bright="6000"/>
            <a:alphaModFix amt="27000"/>
          </a:blip>
          <a:srcRect b="473"/>
          <a:stretch>
            <a:fillRect/>
          </a:stretch>
        </p:blipFill>
        <p:spPr bwMode="auto">
          <a:xfrm>
            <a:off x="392113" y="1077913"/>
            <a:ext cx="7874000" cy="4884737"/>
          </a:xfrm>
          <a:prstGeom prst="rect">
            <a:avLst/>
          </a:prstGeom>
          <a:noFill/>
          <a:ln w="9525">
            <a:noFill/>
            <a:miter lim="800000"/>
            <a:headEnd/>
            <a:tailEnd/>
          </a:ln>
        </p:spPr>
      </p:pic>
      <p:pic>
        <p:nvPicPr>
          <p:cNvPr id="50180" name="Picture 108" descr="server"/>
          <p:cNvPicPr>
            <a:picLocks noChangeAspect="1" noChangeArrowheads="1"/>
          </p:cNvPicPr>
          <p:nvPr/>
        </p:nvPicPr>
        <p:blipFill>
          <a:blip r:embed="rId4">
            <a:clrChange>
              <a:clrFrom>
                <a:srgbClr val="133495"/>
              </a:clrFrom>
              <a:clrTo>
                <a:srgbClr val="133495">
                  <a:alpha val="0"/>
                </a:srgbClr>
              </a:clrTo>
            </a:clrChange>
          </a:blip>
          <a:srcRect/>
          <a:stretch>
            <a:fillRect/>
          </a:stretch>
        </p:blipFill>
        <p:spPr bwMode="auto">
          <a:xfrm>
            <a:off x="5900738" y="4048125"/>
            <a:ext cx="249237" cy="319088"/>
          </a:xfrm>
          <a:prstGeom prst="rect">
            <a:avLst/>
          </a:prstGeom>
          <a:noFill/>
          <a:ln w="9525">
            <a:noFill/>
            <a:miter lim="800000"/>
            <a:headEnd/>
            <a:tailEnd/>
          </a:ln>
        </p:spPr>
      </p:pic>
      <p:sp>
        <p:nvSpPr>
          <p:cNvPr id="444510" name="Oval 94"/>
          <p:cNvSpPr>
            <a:spLocks noChangeArrowheads="1"/>
          </p:cNvSpPr>
          <p:nvPr/>
        </p:nvSpPr>
        <p:spPr bwMode="auto">
          <a:xfrm>
            <a:off x="1651000" y="2886075"/>
            <a:ext cx="669925" cy="685800"/>
          </a:xfrm>
          <a:prstGeom prst="ellipse">
            <a:avLst/>
          </a:prstGeom>
          <a:solidFill>
            <a:schemeClr val="bg1"/>
          </a:solidFill>
          <a:ln w="28575">
            <a:solidFill>
              <a:schemeClr val="tx1"/>
            </a:solidFill>
            <a:round/>
            <a:headEnd/>
            <a:tailEnd/>
          </a:ln>
          <a:effectLst>
            <a:outerShdw blurRad="63500" dist="38099" dir="2700000" algn="ctr" rotWithShape="0">
              <a:schemeClr val="bg2">
                <a:alpha val="74997"/>
              </a:schemeClr>
            </a:outerShdw>
          </a:effectLst>
        </p:spPr>
        <p:txBody>
          <a:bodyPr lIns="18288" tIns="18288" rIns="18288" bIns="18288" anchor="ctr">
            <a:spAutoFit/>
          </a:bodyPr>
          <a:lstStyle/>
          <a:p>
            <a:pPr>
              <a:buClr>
                <a:srgbClr val="000000"/>
              </a:buClr>
              <a:buSzPct val="100000"/>
              <a:buFont typeface="Arial" pitchFamily="34" charset="0"/>
              <a:buNone/>
              <a:defRPr/>
            </a:pPr>
            <a:endParaRPr lang="en-US" sz="1800">
              <a:ea typeface="SimSun" charset="-122"/>
            </a:endParaRPr>
          </a:p>
        </p:txBody>
      </p:sp>
      <p:sp>
        <p:nvSpPr>
          <p:cNvPr id="444453" name="Line 37"/>
          <p:cNvSpPr>
            <a:spLocks noChangeShapeType="1"/>
          </p:cNvSpPr>
          <p:nvPr/>
        </p:nvSpPr>
        <p:spPr bwMode="auto">
          <a:xfrm>
            <a:off x="1804988" y="3379788"/>
            <a:ext cx="990600" cy="1992312"/>
          </a:xfrm>
          <a:prstGeom prst="line">
            <a:avLst/>
          </a:prstGeom>
          <a:noFill/>
          <a:ln w="25400">
            <a:solidFill>
              <a:srgbClr val="EC4242"/>
            </a:solidFill>
            <a:round/>
            <a:headEnd/>
            <a:tailEnd type="stealth" w="lg" len="lg"/>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183" name="Rectangle 3"/>
          <p:cNvSpPr>
            <a:spLocks noGrp="1" noChangeArrowheads="1"/>
          </p:cNvSpPr>
          <p:nvPr>
            <p:ph type="title"/>
          </p:nvPr>
        </p:nvSpPr>
        <p:spPr>
          <a:xfrm>
            <a:off x="768350" y="555625"/>
            <a:ext cx="8229600" cy="450850"/>
          </a:xfrm>
        </p:spPr>
        <p:txBody>
          <a:bodyPr/>
          <a:lstStyle/>
          <a:p>
            <a:r>
              <a:rPr lang="en-US" sz="2800" smtClean="0"/>
              <a:t>V6 Architecture: Optimized for Extended Enterprise &amp; Supplier Collaboration - </a:t>
            </a:r>
            <a:r>
              <a:rPr lang="en-US" sz="2800" smtClean="0">
                <a:solidFill>
                  <a:srgbClr val="EC4242"/>
                </a:solidFill>
              </a:rPr>
              <a:t>Examples</a:t>
            </a:r>
          </a:p>
        </p:txBody>
      </p:sp>
      <p:pic>
        <p:nvPicPr>
          <p:cNvPr id="50184" name="Picture 10" descr="YellowUser"/>
          <p:cNvPicPr>
            <a:picLocks noChangeAspect="1" noChangeArrowheads="1"/>
          </p:cNvPicPr>
          <p:nvPr/>
        </p:nvPicPr>
        <p:blipFill>
          <a:blip r:embed="rId5">
            <a:clrChange>
              <a:clrFrom>
                <a:srgbClr val="16379A"/>
              </a:clrFrom>
              <a:clrTo>
                <a:srgbClr val="16379A">
                  <a:alpha val="0"/>
                </a:srgbClr>
              </a:clrTo>
            </a:clrChange>
          </a:blip>
          <a:srcRect/>
          <a:stretch>
            <a:fillRect/>
          </a:stretch>
        </p:blipFill>
        <p:spPr bwMode="auto">
          <a:xfrm>
            <a:off x="4692650" y="2335213"/>
            <a:ext cx="331788" cy="339725"/>
          </a:xfrm>
          <a:prstGeom prst="rect">
            <a:avLst/>
          </a:prstGeom>
          <a:noFill/>
          <a:ln w="9525">
            <a:noFill/>
            <a:miter lim="800000"/>
            <a:headEnd/>
            <a:tailEnd/>
          </a:ln>
        </p:spPr>
      </p:pic>
      <p:grpSp>
        <p:nvGrpSpPr>
          <p:cNvPr id="50185" name="Group 11"/>
          <p:cNvGrpSpPr>
            <a:grpSpLocks/>
          </p:cNvGrpSpPr>
          <p:nvPr/>
        </p:nvGrpSpPr>
        <p:grpSpPr bwMode="auto">
          <a:xfrm flipH="1">
            <a:off x="2586038" y="4806950"/>
            <a:ext cx="741362" cy="511175"/>
            <a:chOff x="2794" y="3766"/>
            <a:chExt cx="467" cy="322"/>
          </a:xfrm>
        </p:grpSpPr>
        <p:pic>
          <p:nvPicPr>
            <p:cNvPr id="50247" name="Picture 12" descr="PC_xml_Web_Service"/>
            <p:cNvPicPr>
              <a:picLocks noChangeAspect="1" noChangeArrowheads="1"/>
            </p:cNvPicPr>
            <p:nvPr/>
          </p:nvPicPr>
          <p:blipFill>
            <a:blip r:embed="rId6">
              <a:clrChange>
                <a:clrFrom>
                  <a:srgbClr val="143698"/>
                </a:clrFrom>
                <a:clrTo>
                  <a:srgbClr val="143698">
                    <a:alpha val="0"/>
                  </a:srgbClr>
                </a:clrTo>
              </a:clrChange>
            </a:blip>
            <a:srcRect/>
            <a:stretch>
              <a:fillRect/>
            </a:stretch>
          </p:blipFill>
          <p:spPr bwMode="auto">
            <a:xfrm>
              <a:off x="2940" y="3766"/>
              <a:ext cx="321" cy="295"/>
            </a:xfrm>
            <a:prstGeom prst="rect">
              <a:avLst/>
            </a:prstGeom>
            <a:noFill/>
            <a:ln w="9525">
              <a:noFill/>
              <a:miter lim="800000"/>
              <a:headEnd/>
              <a:tailEnd/>
            </a:ln>
          </p:spPr>
        </p:pic>
        <p:pic>
          <p:nvPicPr>
            <p:cNvPr id="50248" name="Picture 13" descr="RedUser"/>
            <p:cNvPicPr>
              <a:picLocks noChangeAspect="1" noChangeArrowheads="1"/>
            </p:cNvPicPr>
            <p:nvPr/>
          </p:nvPicPr>
          <p:blipFill>
            <a:blip r:embed="rId7">
              <a:clrChange>
                <a:clrFrom>
                  <a:srgbClr val="143698"/>
                </a:clrFrom>
                <a:clrTo>
                  <a:srgbClr val="143698">
                    <a:alpha val="0"/>
                  </a:srgbClr>
                </a:clrTo>
              </a:clrChange>
            </a:blip>
            <a:srcRect/>
            <a:stretch>
              <a:fillRect/>
            </a:stretch>
          </p:blipFill>
          <p:spPr bwMode="auto">
            <a:xfrm>
              <a:off x="2794" y="3870"/>
              <a:ext cx="227" cy="218"/>
            </a:xfrm>
            <a:prstGeom prst="rect">
              <a:avLst/>
            </a:prstGeom>
            <a:noFill/>
            <a:ln w="9525">
              <a:noFill/>
              <a:miter lim="800000"/>
              <a:headEnd/>
              <a:tailEnd/>
            </a:ln>
          </p:spPr>
        </p:pic>
      </p:grpSp>
      <p:pic>
        <p:nvPicPr>
          <p:cNvPr id="50245" name="Picture 15" descr="PC_xml_Web_Service"/>
          <p:cNvPicPr>
            <a:picLocks noChangeAspect="1" noChangeArrowheads="1"/>
          </p:cNvPicPr>
          <p:nvPr/>
        </p:nvPicPr>
        <p:blipFill>
          <a:blip r:embed="rId6">
            <a:clrChange>
              <a:clrFrom>
                <a:srgbClr val="143697"/>
              </a:clrFrom>
              <a:clrTo>
                <a:srgbClr val="143697">
                  <a:alpha val="0"/>
                </a:srgbClr>
              </a:clrTo>
            </a:clrChange>
          </a:blip>
          <a:srcRect/>
          <a:stretch>
            <a:fillRect/>
          </a:stretch>
        </p:blipFill>
        <p:spPr bwMode="auto">
          <a:xfrm flipH="1">
            <a:off x="5556250" y="3573463"/>
            <a:ext cx="508000" cy="468313"/>
          </a:xfrm>
          <a:prstGeom prst="rect">
            <a:avLst/>
          </a:prstGeom>
          <a:noFill/>
          <a:ln w="9525">
            <a:noFill/>
            <a:miter lim="800000"/>
            <a:headEnd/>
            <a:tailEnd/>
          </a:ln>
        </p:spPr>
      </p:pic>
      <p:pic>
        <p:nvPicPr>
          <p:cNvPr id="50246" name="Picture 16" descr="GreenUser"/>
          <p:cNvPicPr>
            <a:picLocks noChangeAspect="1" noChangeArrowheads="1"/>
          </p:cNvPicPr>
          <p:nvPr/>
        </p:nvPicPr>
        <p:blipFill>
          <a:blip r:embed="rId8">
            <a:clrChange>
              <a:clrFrom>
                <a:srgbClr val="143697"/>
              </a:clrFrom>
              <a:clrTo>
                <a:srgbClr val="143697">
                  <a:alpha val="0"/>
                </a:srgbClr>
              </a:clrTo>
            </a:clrChange>
          </a:blip>
          <a:srcRect/>
          <a:stretch>
            <a:fillRect/>
          </a:stretch>
        </p:blipFill>
        <p:spPr bwMode="auto">
          <a:xfrm flipH="1">
            <a:off x="5943600" y="3754438"/>
            <a:ext cx="288925" cy="304800"/>
          </a:xfrm>
          <a:prstGeom prst="rect">
            <a:avLst/>
          </a:prstGeom>
          <a:noFill/>
          <a:ln w="9525">
            <a:noFill/>
            <a:miter lim="800000"/>
            <a:headEnd/>
            <a:tailEnd/>
          </a:ln>
        </p:spPr>
      </p:pic>
      <p:grpSp>
        <p:nvGrpSpPr>
          <p:cNvPr id="50187" name="Group 17"/>
          <p:cNvGrpSpPr>
            <a:grpSpLocks/>
          </p:cNvGrpSpPr>
          <p:nvPr/>
        </p:nvGrpSpPr>
        <p:grpSpPr bwMode="auto">
          <a:xfrm>
            <a:off x="1900238" y="3128963"/>
            <a:ext cx="347662" cy="407987"/>
            <a:chOff x="1197" y="1971"/>
            <a:chExt cx="219" cy="257"/>
          </a:xfrm>
        </p:grpSpPr>
        <p:pic>
          <p:nvPicPr>
            <p:cNvPr id="50243" name="Picture 18" descr="sql"/>
            <p:cNvPicPr>
              <a:picLocks noChangeAspect="1" noChangeArrowheads="1"/>
            </p:cNvPicPr>
            <p:nvPr/>
          </p:nvPicPr>
          <p:blipFill>
            <a:blip r:embed="rId9">
              <a:clrChange>
                <a:clrFrom>
                  <a:srgbClr val="143698"/>
                </a:clrFrom>
                <a:clrTo>
                  <a:srgbClr val="143698">
                    <a:alpha val="0"/>
                  </a:srgbClr>
                </a:clrTo>
              </a:clrChange>
            </a:blip>
            <a:srcRect/>
            <a:stretch>
              <a:fillRect/>
            </a:stretch>
          </p:blipFill>
          <p:spPr bwMode="auto">
            <a:xfrm>
              <a:off x="1197" y="1971"/>
              <a:ext cx="219" cy="257"/>
            </a:xfrm>
            <a:prstGeom prst="rect">
              <a:avLst/>
            </a:prstGeom>
            <a:noFill/>
            <a:ln w="9525">
              <a:noFill/>
              <a:miter lim="800000"/>
              <a:headEnd/>
              <a:tailEnd/>
            </a:ln>
          </p:spPr>
        </p:pic>
        <p:sp>
          <p:nvSpPr>
            <p:cNvPr id="50244" name="Text Box 19"/>
            <p:cNvSpPr txBox="1">
              <a:spLocks noChangeArrowheads="1"/>
            </p:cNvSpPr>
            <p:nvPr/>
          </p:nvSpPr>
          <p:spPr bwMode="auto">
            <a:xfrm>
              <a:off x="1233" y="2006"/>
              <a:ext cx="174" cy="154"/>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D</a:t>
              </a:r>
            </a:p>
          </p:txBody>
        </p:sp>
      </p:grpSp>
      <p:pic>
        <p:nvPicPr>
          <p:cNvPr id="50188" name="Picture 21" descr="sql"/>
          <p:cNvPicPr>
            <a:picLocks noChangeAspect="1" noChangeArrowheads="1"/>
          </p:cNvPicPr>
          <p:nvPr/>
        </p:nvPicPr>
        <p:blipFill>
          <a:blip r:embed="rId9">
            <a:clrChange>
              <a:clrFrom>
                <a:srgbClr val="133595"/>
              </a:clrFrom>
              <a:clrTo>
                <a:srgbClr val="133595">
                  <a:alpha val="0"/>
                </a:srgbClr>
              </a:clrTo>
            </a:clrChange>
          </a:blip>
          <a:srcRect/>
          <a:stretch>
            <a:fillRect/>
          </a:stretch>
        </p:blipFill>
        <p:spPr bwMode="auto">
          <a:xfrm>
            <a:off x="1660525" y="3100388"/>
            <a:ext cx="347663" cy="407987"/>
          </a:xfrm>
          <a:prstGeom prst="rect">
            <a:avLst/>
          </a:prstGeom>
          <a:noFill/>
          <a:ln w="9525">
            <a:noFill/>
            <a:miter lim="800000"/>
            <a:headEnd/>
            <a:tailEnd/>
          </a:ln>
        </p:spPr>
      </p:pic>
      <p:sp>
        <p:nvSpPr>
          <p:cNvPr id="50189" name="Text Box 22"/>
          <p:cNvSpPr txBox="1">
            <a:spLocks noChangeArrowheads="1"/>
          </p:cNvSpPr>
          <p:nvPr/>
        </p:nvSpPr>
        <p:spPr bwMode="auto">
          <a:xfrm>
            <a:off x="1684338" y="3171825"/>
            <a:ext cx="261937"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dirty="0">
                <a:ea typeface="SimSun" charset="-122"/>
              </a:rPr>
              <a:t>F</a:t>
            </a:r>
          </a:p>
        </p:txBody>
      </p:sp>
      <p:grpSp>
        <p:nvGrpSpPr>
          <p:cNvPr id="50190" name="Group 23"/>
          <p:cNvGrpSpPr>
            <a:grpSpLocks/>
          </p:cNvGrpSpPr>
          <p:nvPr/>
        </p:nvGrpSpPr>
        <p:grpSpPr bwMode="auto">
          <a:xfrm flipH="1">
            <a:off x="7759700" y="2852738"/>
            <a:ext cx="709613" cy="523875"/>
            <a:chOff x="2160" y="3724"/>
            <a:chExt cx="447" cy="330"/>
          </a:xfrm>
        </p:grpSpPr>
        <p:pic>
          <p:nvPicPr>
            <p:cNvPr id="50241" name="Picture 24" descr="PC_xml_Web_Service"/>
            <p:cNvPicPr>
              <a:picLocks noChangeAspect="1" noChangeArrowheads="1"/>
            </p:cNvPicPr>
            <p:nvPr/>
          </p:nvPicPr>
          <p:blipFill>
            <a:blip r:embed="rId6">
              <a:clrChange>
                <a:clrFrom>
                  <a:srgbClr val="143698"/>
                </a:clrFrom>
                <a:clrTo>
                  <a:srgbClr val="143698">
                    <a:alpha val="0"/>
                  </a:srgbClr>
                </a:clrTo>
              </a:clrChange>
            </a:blip>
            <a:srcRect/>
            <a:stretch>
              <a:fillRect/>
            </a:stretch>
          </p:blipFill>
          <p:spPr bwMode="auto">
            <a:xfrm>
              <a:off x="2287" y="3724"/>
              <a:ext cx="320" cy="295"/>
            </a:xfrm>
            <a:prstGeom prst="rect">
              <a:avLst/>
            </a:prstGeom>
            <a:noFill/>
            <a:ln w="9525">
              <a:noFill/>
              <a:miter lim="800000"/>
              <a:headEnd/>
              <a:tailEnd/>
            </a:ln>
          </p:spPr>
        </p:pic>
        <p:pic>
          <p:nvPicPr>
            <p:cNvPr id="50242" name="Picture 25" descr="YellowUser"/>
            <p:cNvPicPr>
              <a:picLocks noChangeAspect="1" noChangeArrowheads="1"/>
            </p:cNvPicPr>
            <p:nvPr/>
          </p:nvPicPr>
          <p:blipFill>
            <a:blip r:embed="rId5">
              <a:clrChange>
                <a:clrFrom>
                  <a:srgbClr val="143698"/>
                </a:clrFrom>
                <a:clrTo>
                  <a:srgbClr val="143698">
                    <a:alpha val="0"/>
                  </a:srgbClr>
                </a:clrTo>
              </a:clrChange>
            </a:blip>
            <a:srcRect/>
            <a:stretch>
              <a:fillRect/>
            </a:stretch>
          </p:blipFill>
          <p:spPr bwMode="auto">
            <a:xfrm>
              <a:off x="2160" y="3840"/>
              <a:ext cx="209" cy="214"/>
            </a:xfrm>
            <a:prstGeom prst="rect">
              <a:avLst/>
            </a:prstGeom>
            <a:noFill/>
            <a:ln w="9525">
              <a:noFill/>
              <a:miter lim="800000"/>
              <a:headEnd/>
              <a:tailEnd/>
            </a:ln>
          </p:spPr>
        </p:pic>
      </p:grpSp>
      <p:pic>
        <p:nvPicPr>
          <p:cNvPr id="50191" name="Picture 26"/>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2084388" y="4437063"/>
            <a:ext cx="434975" cy="384175"/>
          </a:xfrm>
          <a:prstGeom prst="rect">
            <a:avLst/>
          </a:prstGeom>
          <a:noFill/>
          <a:ln w="9525">
            <a:noFill/>
            <a:miter lim="800000"/>
            <a:headEnd/>
            <a:tailEnd/>
          </a:ln>
        </p:spPr>
      </p:pic>
      <p:grpSp>
        <p:nvGrpSpPr>
          <p:cNvPr id="50192" name="Group 27"/>
          <p:cNvGrpSpPr>
            <a:grpSpLocks/>
          </p:cNvGrpSpPr>
          <p:nvPr/>
        </p:nvGrpSpPr>
        <p:grpSpPr bwMode="auto">
          <a:xfrm flipH="1">
            <a:off x="7613650" y="4722813"/>
            <a:ext cx="676275" cy="485775"/>
            <a:chOff x="3606" y="3840"/>
            <a:chExt cx="426" cy="306"/>
          </a:xfrm>
        </p:grpSpPr>
        <p:pic>
          <p:nvPicPr>
            <p:cNvPr id="50239" name="Picture 28" descr="PC_xml_Web_Service"/>
            <p:cNvPicPr>
              <a:picLocks noChangeAspect="1" noChangeArrowheads="1"/>
            </p:cNvPicPr>
            <p:nvPr/>
          </p:nvPicPr>
          <p:blipFill>
            <a:blip r:embed="rId6">
              <a:clrChange>
                <a:clrFrom>
                  <a:srgbClr val="143698"/>
                </a:clrFrom>
                <a:clrTo>
                  <a:srgbClr val="143698">
                    <a:alpha val="0"/>
                  </a:srgbClr>
                </a:clrTo>
              </a:clrChange>
            </a:blip>
            <a:srcRect/>
            <a:stretch>
              <a:fillRect/>
            </a:stretch>
          </p:blipFill>
          <p:spPr bwMode="auto">
            <a:xfrm>
              <a:off x="3712" y="3840"/>
              <a:ext cx="320" cy="295"/>
            </a:xfrm>
            <a:prstGeom prst="rect">
              <a:avLst/>
            </a:prstGeom>
            <a:noFill/>
            <a:ln w="9525">
              <a:noFill/>
              <a:miter lim="800000"/>
              <a:headEnd/>
              <a:tailEnd/>
            </a:ln>
          </p:spPr>
        </p:pic>
        <p:pic>
          <p:nvPicPr>
            <p:cNvPr id="50240" name="Picture 29" descr="GreenUser"/>
            <p:cNvPicPr>
              <a:picLocks noChangeAspect="1" noChangeArrowheads="1"/>
            </p:cNvPicPr>
            <p:nvPr/>
          </p:nvPicPr>
          <p:blipFill>
            <a:blip r:embed="rId8">
              <a:clrChange>
                <a:clrFrom>
                  <a:srgbClr val="143698"/>
                </a:clrFrom>
                <a:clrTo>
                  <a:srgbClr val="143698">
                    <a:alpha val="0"/>
                  </a:srgbClr>
                </a:clrTo>
              </a:clrChange>
            </a:blip>
            <a:srcRect/>
            <a:stretch>
              <a:fillRect/>
            </a:stretch>
          </p:blipFill>
          <p:spPr bwMode="auto">
            <a:xfrm>
              <a:off x="3606" y="3954"/>
              <a:ext cx="182" cy="192"/>
            </a:xfrm>
            <a:prstGeom prst="rect">
              <a:avLst/>
            </a:prstGeom>
            <a:noFill/>
            <a:ln w="9525">
              <a:noFill/>
              <a:miter lim="800000"/>
              <a:headEnd/>
              <a:tailEnd/>
            </a:ln>
          </p:spPr>
        </p:pic>
      </p:grpSp>
      <p:sp>
        <p:nvSpPr>
          <p:cNvPr id="444449" name="Line 33"/>
          <p:cNvSpPr>
            <a:spLocks noChangeShapeType="1"/>
          </p:cNvSpPr>
          <p:nvPr/>
        </p:nvSpPr>
        <p:spPr bwMode="auto">
          <a:xfrm flipH="1" flipV="1">
            <a:off x="2252663" y="3355975"/>
            <a:ext cx="1668462" cy="403225"/>
          </a:xfrm>
          <a:prstGeom prst="line">
            <a:avLst/>
          </a:prstGeom>
          <a:noFill/>
          <a:ln w="25400">
            <a:solidFill>
              <a:srgbClr val="EC4242"/>
            </a:solidFill>
            <a:round/>
            <a:headEnd/>
            <a:tailEnd type="stealth" w="lg" len="lg"/>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pic>
        <p:nvPicPr>
          <p:cNvPr id="50194" name="Picture 34"/>
          <p:cNvPicPr>
            <a:picLocks noChangeAspect="1" noChangeArrowheads="1"/>
          </p:cNvPicPr>
          <p:nvPr/>
        </p:nvPicPr>
        <p:blipFill>
          <a:blip r:embed="rId11"/>
          <a:srcRect t="24211" r="37900" b="-4175"/>
          <a:stretch>
            <a:fillRect/>
          </a:stretch>
        </p:blipFill>
        <p:spPr bwMode="auto">
          <a:xfrm>
            <a:off x="3921125" y="3641725"/>
            <a:ext cx="508000" cy="290513"/>
          </a:xfrm>
          <a:prstGeom prst="rect">
            <a:avLst/>
          </a:prstGeom>
          <a:solidFill>
            <a:schemeClr val="bg1"/>
          </a:solidFill>
          <a:ln w="9525">
            <a:noFill/>
            <a:miter lim="800000"/>
            <a:headEnd/>
            <a:tailEnd/>
          </a:ln>
        </p:spPr>
      </p:pic>
      <p:sp>
        <p:nvSpPr>
          <p:cNvPr id="444451" name="Line 35"/>
          <p:cNvSpPr>
            <a:spLocks noChangeShapeType="1"/>
          </p:cNvSpPr>
          <p:nvPr/>
        </p:nvSpPr>
        <p:spPr bwMode="auto">
          <a:xfrm>
            <a:off x="4424363" y="3854450"/>
            <a:ext cx="1233487" cy="457200"/>
          </a:xfrm>
          <a:prstGeom prst="line">
            <a:avLst/>
          </a:prstGeom>
          <a:noFill/>
          <a:ln w="25400">
            <a:solidFill>
              <a:srgbClr val="EC4242"/>
            </a:solidFill>
            <a:round/>
            <a:headEnd/>
            <a:tailEnd type="stealth" w="lg" len="lg"/>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44452" name="Line 36"/>
          <p:cNvSpPr>
            <a:spLocks noChangeShapeType="1"/>
          </p:cNvSpPr>
          <p:nvPr/>
        </p:nvSpPr>
        <p:spPr bwMode="auto">
          <a:xfrm>
            <a:off x="2168525" y="3048000"/>
            <a:ext cx="5356225" cy="79375"/>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197" name="Text Box 38"/>
          <p:cNvSpPr txBox="1">
            <a:spLocks noChangeArrowheads="1"/>
          </p:cNvSpPr>
          <p:nvPr/>
        </p:nvSpPr>
        <p:spPr bwMode="auto">
          <a:xfrm>
            <a:off x="3481388" y="3355975"/>
            <a:ext cx="411162"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198" name="Text Box 39"/>
          <p:cNvSpPr txBox="1">
            <a:spLocks noChangeArrowheads="1"/>
          </p:cNvSpPr>
          <p:nvPr/>
        </p:nvSpPr>
        <p:spPr bwMode="auto">
          <a:xfrm>
            <a:off x="3554413" y="2698750"/>
            <a:ext cx="411162"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199" name="Text Box 40"/>
          <p:cNvSpPr txBox="1">
            <a:spLocks noChangeArrowheads="1"/>
          </p:cNvSpPr>
          <p:nvPr/>
        </p:nvSpPr>
        <p:spPr bwMode="auto">
          <a:xfrm>
            <a:off x="3873500" y="2228850"/>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00" name="Rectangle 41"/>
          <p:cNvSpPr>
            <a:spLocks noChangeArrowheads="1"/>
          </p:cNvSpPr>
          <p:nvPr/>
        </p:nvSpPr>
        <p:spPr bwMode="auto">
          <a:xfrm>
            <a:off x="4600575" y="5575300"/>
            <a:ext cx="4505325" cy="1281120"/>
          </a:xfrm>
          <a:prstGeom prst="rect">
            <a:avLst/>
          </a:prstGeom>
          <a:solidFill>
            <a:schemeClr val="bg1"/>
          </a:solidFill>
          <a:ln w="19050">
            <a:noFill/>
            <a:miter lim="800000"/>
            <a:headEnd/>
            <a:tailEnd/>
          </a:ln>
        </p:spPr>
        <p:txBody>
          <a:bodyPr>
            <a:spAutoFit/>
          </a:bodyPr>
          <a:lstStyle/>
          <a:p>
            <a:pPr marL="342900" indent="-342900">
              <a:lnSpc>
                <a:spcPct val="70000"/>
              </a:lnSpc>
              <a:spcBef>
                <a:spcPct val="40000"/>
              </a:spcBef>
              <a:buClr>
                <a:srgbClr val="000000"/>
              </a:buClr>
              <a:buSzPct val="100000"/>
              <a:buFont typeface="Arial" pitchFamily="34" charset="0"/>
              <a:buNone/>
            </a:pPr>
            <a:r>
              <a:rPr lang="en-US" sz="1500" b="1" dirty="0">
                <a:solidFill>
                  <a:srgbClr val="120C80"/>
                </a:solidFill>
                <a:ea typeface="SimSun" charset="-122"/>
              </a:rPr>
              <a:t>	ENOVIA 3DLive Collaboration</a:t>
            </a:r>
          </a:p>
          <a:p>
            <a:pPr marL="342900" indent="-342900">
              <a:lnSpc>
                <a:spcPct val="70000"/>
              </a:lnSpc>
              <a:spcBef>
                <a:spcPct val="40000"/>
              </a:spcBef>
              <a:buClr>
                <a:srgbClr val="000000"/>
              </a:buClr>
              <a:buSzPct val="100000"/>
              <a:buFont typeface="Arial" pitchFamily="34" charset="0"/>
              <a:buNone/>
            </a:pPr>
            <a:r>
              <a:rPr lang="en-US" sz="1500" b="1" dirty="0">
                <a:solidFill>
                  <a:srgbClr val="120C80"/>
                </a:solidFill>
                <a:ea typeface="SimSun" charset="-122"/>
              </a:rPr>
              <a:t>	Remote Access (with</a:t>
            </a:r>
            <a:r>
              <a:rPr lang="en-US" sz="1500" b="1" dirty="0" smtClean="0">
                <a:solidFill>
                  <a:srgbClr val="120C80"/>
                </a:solidFill>
                <a:ea typeface="SimSun" charset="-122"/>
              </a:rPr>
              <a:t> FCS)</a:t>
            </a:r>
            <a:endParaRPr lang="en-US" sz="1500" b="1" dirty="0">
              <a:solidFill>
                <a:srgbClr val="120C80"/>
              </a:solidFill>
              <a:ea typeface="SimSun" charset="-122"/>
            </a:endParaRPr>
          </a:p>
          <a:p>
            <a:pPr marL="342900" indent="-342900">
              <a:lnSpc>
                <a:spcPct val="70000"/>
              </a:lnSpc>
              <a:spcBef>
                <a:spcPct val="40000"/>
              </a:spcBef>
              <a:buClr>
                <a:srgbClr val="000000"/>
              </a:buClr>
              <a:buSzPct val="100000"/>
              <a:buFont typeface="Arial" pitchFamily="34" charset="0"/>
              <a:buNone/>
            </a:pPr>
            <a:r>
              <a:rPr lang="en-US" sz="1500" b="1" dirty="0">
                <a:solidFill>
                  <a:srgbClr val="120C80"/>
                </a:solidFill>
                <a:ea typeface="SimSun" charset="-122"/>
              </a:rPr>
              <a:t>	PLM </a:t>
            </a:r>
            <a:r>
              <a:rPr lang="en-US" sz="1500" b="1" dirty="0" smtClean="0">
                <a:solidFill>
                  <a:srgbClr val="120C80"/>
                </a:solidFill>
                <a:ea typeface="SimSun" charset="-122"/>
              </a:rPr>
              <a:t>Exchanges via V6 Briefcase Solution</a:t>
            </a:r>
          </a:p>
          <a:p>
            <a:pPr marL="342900" indent="-342900">
              <a:lnSpc>
                <a:spcPct val="70000"/>
              </a:lnSpc>
              <a:spcBef>
                <a:spcPct val="40000"/>
              </a:spcBef>
              <a:buClr>
                <a:srgbClr val="000000"/>
              </a:buClr>
              <a:buSzPct val="100000"/>
              <a:buFont typeface="Arial" pitchFamily="34" charset="0"/>
              <a:buNone/>
            </a:pPr>
            <a:r>
              <a:rPr lang="en-US" sz="1500" b="1" dirty="0">
                <a:solidFill>
                  <a:srgbClr val="120C80"/>
                </a:solidFill>
                <a:ea typeface="SimSun" charset="-122"/>
              </a:rPr>
              <a:t>	CATIA V5 Partner delivering in a V6 Project</a:t>
            </a:r>
          </a:p>
          <a:p>
            <a:pPr marL="342900" indent="-342900">
              <a:lnSpc>
                <a:spcPct val="70000"/>
              </a:lnSpc>
              <a:spcBef>
                <a:spcPct val="40000"/>
              </a:spcBef>
              <a:buClr>
                <a:srgbClr val="000000"/>
              </a:buClr>
              <a:buSzPct val="100000"/>
              <a:buFont typeface="Arial" pitchFamily="34" charset="0"/>
              <a:buNone/>
            </a:pPr>
            <a:r>
              <a:rPr lang="en-US" sz="1500" b="1" dirty="0">
                <a:solidFill>
                  <a:srgbClr val="120C80"/>
                </a:solidFill>
                <a:ea typeface="SimSun" charset="-122"/>
              </a:rPr>
              <a:t>	3DXML Publishing</a:t>
            </a:r>
          </a:p>
        </p:txBody>
      </p:sp>
      <p:sp>
        <p:nvSpPr>
          <p:cNvPr id="50201" name="Text Box 42"/>
          <p:cNvSpPr txBox="1">
            <a:spLocks noChangeArrowheads="1"/>
          </p:cNvSpPr>
          <p:nvPr/>
        </p:nvSpPr>
        <p:spPr bwMode="auto">
          <a:xfrm>
            <a:off x="4665663" y="5494338"/>
            <a:ext cx="411162"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02" name="Text Box 43"/>
          <p:cNvSpPr txBox="1">
            <a:spLocks noChangeArrowheads="1"/>
          </p:cNvSpPr>
          <p:nvPr/>
        </p:nvSpPr>
        <p:spPr bwMode="auto">
          <a:xfrm>
            <a:off x="4664075" y="5738813"/>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03" name="Text Box 44"/>
          <p:cNvSpPr txBox="1">
            <a:spLocks noChangeArrowheads="1"/>
          </p:cNvSpPr>
          <p:nvPr/>
        </p:nvSpPr>
        <p:spPr bwMode="auto">
          <a:xfrm>
            <a:off x="4664075" y="5988050"/>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pic>
        <p:nvPicPr>
          <p:cNvPr id="50204" name="Picture 46"/>
          <p:cNvPicPr>
            <a:picLocks noChangeAspect="1" noChangeArrowheads="1"/>
          </p:cNvPicPr>
          <p:nvPr/>
        </p:nvPicPr>
        <p:blipFill>
          <a:blip r:embed="rId12"/>
          <a:srcRect b="4587"/>
          <a:stretch>
            <a:fillRect/>
          </a:stretch>
        </p:blipFill>
        <p:spPr bwMode="auto">
          <a:xfrm>
            <a:off x="3021013" y="4518025"/>
            <a:ext cx="588962" cy="438150"/>
          </a:xfrm>
          <a:prstGeom prst="rect">
            <a:avLst/>
          </a:prstGeom>
          <a:noFill/>
          <a:ln w="9525">
            <a:noFill/>
            <a:miter lim="800000"/>
            <a:headEnd/>
            <a:tailEnd/>
          </a:ln>
        </p:spPr>
      </p:pic>
      <p:pic>
        <p:nvPicPr>
          <p:cNvPr id="50205" name="Picture 87" descr="XP laptop"/>
          <p:cNvPicPr>
            <a:picLocks noChangeAspect="1" noChangeArrowheads="1"/>
          </p:cNvPicPr>
          <p:nvPr/>
        </p:nvPicPr>
        <p:blipFill>
          <a:blip r:embed="rId13"/>
          <a:srcRect/>
          <a:stretch>
            <a:fillRect/>
          </a:stretch>
        </p:blipFill>
        <p:spPr bwMode="auto">
          <a:xfrm>
            <a:off x="4276725" y="2103438"/>
            <a:ext cx="454025" cy="449262"/>
          </a:xfrm>
          <a:prstGeom prst="rect">
            <a:avLst/>
          </a:prstGeom>
          <a:noFill/>
          <a:ln w="9525">
            <a:noFill/>
            <a:miter lim="800000"/>
            <a:headEnd/>
            <a:tailEnd/>
          </a:ln>
        </p:spPr>
      </p:pic>
      <p:pic>
        <p:nvPicPr>
          <p:cNvPr id="50206" name="Picture 51" descr="server"/>
          <p:cNvPicPr>
            <a:picLocks noChangeAspect="1" noChangeArrowheads="1"/>
          </p:cNvPicPr>
          <p:nvPr/>
        </p:nvPicPr>
        <p:blipFill>
          <a:blip r:embed="rId4">
            <a:clrChange>
              <a:clrFrom>
                <a:srgbClr val="143698"/>
              </a:clrFrom>
              <a:clrTo>
                <a:srgbClr val="143698">
                  <a:alpha val="0"/>
                </a:srgbClr>
              </a:clrTo>
            </a:clrChange>
          </a:blip>
          <a:srcRect/>
          <a:stretch>
            <a:fillRect/>
          </a:stretch>
        </p:blipFill>
        <p:spPr bwMode="auto">
          <a:xfrm>
            <a:off x="2808288" y="5213350"/>
            <a:ext cx="249237" cy="319088"/>
          </a:xfrm>
          <a:prstGeom prst="rect">
            <a:avLst/>
          </a:prstGeom>
          <a:noFill/>
          <a:ln w="9525">
            <a:noFill/>
            <a:miter lim="800000"/>
            <a:headEnd/>
            <a:tailEnd/>
          </a:ln>
        </p:spPr>
      </p:pic>
      <p:pic>
        <p:nvPicPr>
          <p:cNvPr id="50207" name="Picture 52"/>
          <p:cNvPicPr>
            <a:picLocks noChangeAspect="1" noChangeArrowheads="1"/>
          </p:cNvPicPr>
          <p:nvPr/>
        </p:nvPicPr>
        <p:blipFill>
          <a:blip r:embed="rId14"/>
          <a:srcRect/>
          <a:stretch>
            <a:fillRect/>
          </a:stretch>
        </p:blipFill>
        <p:spPr bwMode="auto">
          <a:xfrm>
            <a:off x="7637463" y="4214813"/>
            <a:ext cx="671512" cy="471487"/>
          </a:xfrm>
          <a:prstGeom prst="rect">
            <a:avLst/>
          </a:prstGeom>
          <a:noFill/>
          <a:ln w="15875">
            <a:noFill/>
            <a:miter lim="800000"/>
            <a:headEnd/>
            <a:tailEnd/>
          </a:ln>
        </p:spPr>
      </p:pic>
      <p:pic>
        <p:nvPicPr>
          <p:cNvPr id="50208" name="Picture 53"/>
          <p:cNvPicPr>
            <a:picLocks noChangeAspect="1" noChangeArrowheads="1"/>
          </p:cNvPicPr>
          <p:nvPr/>
        </p:nvPicPr>
        <p:blipFill>
          <a:blip r:embed="rId15"/>
          <a:srcRect/>
          <a:stretch>
            <a:fillRect/>
          </a:stretch>
        </p:blipFill>
        <p:spPr bwMode="auto">
          <a:xfrm>
            <a:off x="8016875" y="4408488"/>
            <a:ext cx="603250" cy="452437"/>
          </a:xfrm>
          <a:prstGeom prst="rect">
            <a:avLst/>
          </a:prstGeom>
          <a:noFill/>
          <a:ln w="12700">
            <a:noFill/>
            <a:miter lim="800000"/>
            <a:headEnd/>
            <a:tailEnd/>
          </a:ln>
        </p:spPr>
      </p:pic>
      <p:sp>
        <p:nvSpPr>
          <p:cNvPr id="444470" name="Line 54"/>
          <p:cNvSpPr>
            <a:spLocks noChangeShapeType="1"/>
          </p:cNvSpPr>
          <p:nvPr/>
        </p:nvSpPr>
        <p:spPr bwMode="auto">
          <a:xfrm>
            <a:off x="4294188" y="4708525"/>
            <a:ext cx="3092450" cy="207963"/>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44471" name="Line 55"/>
          <p:cNvSpPr>
            <a:spLocks noChangeShapeType="1"/>
          </p:cNvSpPr>
          <p:nvPr/>
        </p:nvSpPr>
        <p:spPr bwMode="auto">
          <a:xfrm>
            <a:off x="2144713" y="3054350"/>
            <a:ext cx="2160587" cy="1655763"/>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211" name="Text Box 56"/>
          <p:cNvSpPr txBox="1">
            <a:spLocks noChangeArrowheads="1"/>
          </p:cNvSpPr>
          <p:nvPr/>
        </p:nvSpPr>
        <p:spPr bwMode="auto">
          <a:xfrm>
            <a:off x="3654425" y="4298950"/>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12" name="Text Box 57"/>
          <p:cNvSpPr txBox="1">
            <a:spLocks noChangeArrowheads="1"/>
          </p:cNvSpPr>
          <p:nvPr/>
        </p:nvSpPr>
        <p:spPr bwMode="auto">
          <a:xfrm>
            <a:off x="1863725" y="4164013"/>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13" name="Text Box 58"/>
          <p:cNvSpPr txBox="1">
            <a:spLocks noChangeArrowheads="1"/>
          </p:cNvSpPr>
          <p:nvPr/>
        </p:nvSpPr>
        <p:spPr bwMode="auto">
          <a:xfrm>
            <a:off x="4665663" y="6237288"/>
            <a:ext cx="411162"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14" name="Text Box 59"/>
          <p:cNvSpPr txBox="1">
            <a:spLocks noChangeArrowheads="1"/>
          </p:cNvSpPr>
          <p:nvPr/>
        </p:nvSpPr>
        <p:spPr bwMode="auto">
          <a:xfrm>
            <a:off x="4664075" y="6489700"/>
            <a:ext cx="411163" cy="3968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2000">
                <a:solidFill>
                  <a:schemeClr val="accent2"/>
                </a:solidFill>
                <a:ea typeface="SimSun" charset="-122"/>
                <a:sym typeface="Wingdings" pitchFamily="2" charset="2"/>
              </a:rPr>
              <a:t></a:t>
            </a:r>
          </a:p>
        </p:txBody>
      </p:sp>
      <p:sp>
        <p:nvSpPr>
          <p:cNvPr id="50215" name="Text Box 60"/>
          <p:cNvSpPr txBox="1">
            <a:spLocks noChangeArrowheads="1"/>
          </p:cNvSpPr>
          <p:nvPr/>
        </p:nvSpPr>
        <p:spPr bwMode="auto">
          <a:xfrm>
            <a:off x="0" y="5940425"/>
            <a:ext cx="2343150" cy="549275"/>
          </a:xfrm>
          <a:prstGeom prst="rect">
            <a:avLst/>
          </a:prstGeom>
          <a:noFill/>
          <a:ln w="9525">
            <a:noFill/>
            <a:miter lim="800000"/>
            <a:headEnd/>
            <a:tailEnd/>
          </a:ln>
        </p:spPr>
        <p:txBody>
          <a:bodyPr>
            <a:spAutoFit/>
          </a:bodyPr>
          <a:lstStyle/>
          <a:p>
            <a:pPr>
              <a:buClr>
                <a:srgbClr val="000000"/>
              </a:buClr>
              <a:buSzPct val="100000"/>
              <a:buFont typeface="Arial" pitchFamily="34" charset="0"/>
              <a:buNone/>
            </a:pPr>
            <a:r>
              <a:rPr lang="en-US" sz="1200" b="1">
                <a:latin typeface="Arial Narrow" pitchFamily="34" charset="0"/>
                <a:ea typeface="SimSun" charset="-122"/>
              </a:rPr>
              <a:t>           Livecollaboration</a:t>
            </a:r>
          </a:p>
          <a:p>
            <a:pPr>
              <a:buClr>
                <a:srgbClr val="000000"/>
              </a:buClr>
              <a:buSzPct val="100000"/>
              <a:buFont typeface="Arial" pitchFamily="34" charset="0"/>
              <a:buNone/>
            </a:pPr>
            <a:r>
              <a:rPr lang="en-US" sz="1200" b="1">
                <a:latin typeface="Arial Narrow" pitchFamily="34" charset="0"/>
                <a:ea typeface="SimSun" charset="-122"/>
              </a:rPr>
              <a:t>           Asynchronous collaboration</a:t>
            </a:r>
          </a:p>
        </p:txBody>
      </p:sp>
      <p:sp>
        <p:nvSpPr>
          <p:cNvPr id="444477" name="Line 61"/>
          <p:cNvSpPr>
            <a:spLocks noChangeShapeType="1"/>
          </p:cNvSpPr>
          <p:nvPr/>
        </p:nvSpPr>
        <p:spPr bwMode="auto">
          <a:xfrm flipV="1">
            <a:off x="2149475" y="2495550"/>
            <a:ext cx="2241550" cy="536575"/>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grpSp>
        <p:nvGrpSpPr>
          <p:cNvPr id="50217" name="Group 62"/>
          <p:cNvGrpSpPr>
            <a:grpSpLocks/>
          </p:cNvGrpSpPr>
          <p:nvPr/>
        </p:nvGrpSpPr>
        <p:grpSpPr bwMode="auto">
          <a:xfrm>
            <a:off x="5600700" y="4186238"/>
            <a:ext cx="377825" cy="396875"/>
            <a:chOff x="1197" y="1971"/>
            <a:chExt cx="219" cy="257"/>
          </a:xfrm>
        </p:grpSpPr>
        <p:pic>
          <p:nvPicPr>
            <p:cNvPr id="50237" name="Picture 63" descr="sql"/>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1197" y="1971"/>
              <a:ext cx="219" cy="257"/>
            </a:xfrm>
            <a:prstGeom prst="rect">
              <a:avLst/>
            </a:prstGeom>
            <a:noFill/>
            <a:ln w="9525">
              <a:noFill/>
              <a:miter lim="800000"/>
              <a:headEnd/>
              <a:tailEnd/>
            </a:ln>
          </p:spPr>
        </p:pic>
        <p:sp>
          <p:nvSpPr>
            <p:cNvPr id="50238" name="Text Box 64"/>
            <p:cNvSpPr txBox="1">
              <a:spLocks noChangeArrowheads="1"/>
            </p:cNvSpPr>
            <p:nvPr/>
          </p:nvSpPr>
          <p:spPr bwMode="auto">
            <a:xfrm>
              <a:off x="1233" y="2006"/>
              <a:ext cx="160" cy="158"/>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D</a:t>
              </a:r>
            </a:p>
          </p:txBody>
        </p:sp>
      </p:grpSp>
      <p:pic>
        <p:nvPicPr>
          <p:cNvPr id="50218" name="Picture 66" descr="sql"/>
          <p:cNvPicPr>
            <a:picLocks noChangeAspect="1" noChangeArrowheads="1"/>
          </p:cNvPicPr>
          <p:nvPr/>
        </p:nvPicPr>
        <p:blipFill>
          <a:blip r:embed="rId9">
            <a:clrChange>
              <a:clrFrom>
                <a:srgbClr val="143697"/>
              </a:clrFrom>
              <a:clrTo>
                <a:srgbClr val="143697">
                  <a:alpha val="0"/>
                </a:srgbClr>
              </a:clrTo>
            </a:clrChange>
          </a:blip>
          <a:srcRect/>
          <a:stretch>
            <a:fillRect/>
          </a:stretch>
        </p:blipFill>
        <p:spPr bwMode="auto">
          <a:xfrm>
            <a:off x="5880100" y="4213225"/>
            <a:ext cx="347663" cy="407988"/>
          </a:xfrm>
          <a:prstGeom prst="rect">
            <a:avLst/>
          </a:prstGeom>
          <a:noFill/>
          <a:ln w="9525">
            <a:noFill/>
            <a:miter lim="800000"/>
            <a:headEnd/>
            <a:tailEnd/>
          </a:ln>
        </p:spPr>
      </p:pic>
      <p:sp>
        <p:nvSpPr>
          <p:cNvPr id="50219" name="Text Box 67"/>
          <p:cNvSpPr txBox="1">
            <a:spLocks noChangeArrowheads="1"/>
          </p:cNvSpPr>
          <p:nvPr/>
        </p:nvSpPr>
        <p:spPr bwMode="auto">
          <a:xfrm>
            <a:off x="5970588" y="4276725"/>
            <a:ext cx="261937"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F</a:t>
            </a:r>
          </a:p>
        </p:txBody>
      </p:sp>
      <p:pic>
        <p:nvPicPr>
          <p:cNvPr id="50220" name="Picture 72" descr="sql"/>
          <p:cNvPicPr>
            <a:picLocks noChangeAspect="1" noChangeArrowheads="1"/>
          </p:cNvPicPr>
          <p:nvPr/>
        </p:nvPicPr>
        <p:blipFill>
          <a:blip r:embed="rId9">
            <a:clrChange>
              <a:clrFrom>
                <a:srgbClr val="143698"/>
              </a:clrFrom>
              <a:clrTo>
                <a:srgbClr val="143698">
                  <a:alpha val="0"/>
                </a:srgbClr>
              </a:clrTo>
            </a:clrChange>
          </a:blip>
          <a:srcRect/>
          <a:stretch>
            <a:fillRect/>
          </a:stretch>
        </p:blipFill>
        <p:spPr bwMode="auto">
          <a:xfrm>
            <a:off x="7348538" y="4735513"/>
            <a:ext cx="347662" cy="407987"/>
          </a:xfrm>
          <a:prstGeom prst="rect">
            <a:avLst/>
          </a:prstGeom>
          <a:noFill/>
          <a:ln w="9525">
            <a:noFill/>
            <a:miter lim="800000"/>
            <a:headEnd/>
            <a:tailEnd/>
          </a:ln>
        </p:spPr>
      </p:pic>
      <p:pic>
        <p:nvPicPr>
          <p:cNvPr id="50221" name="Picture 75" descr="sql"/>
          <p:cNvPicPr>
            <a:picLocks noChangeAspect="1" noChangeArrowheads="1"/>
          </p:cNvPicPr>
          <p:nvPr/>
        </p:nvPicPr>
        <p:blipFill>
          <a:blip r:embed="rId9">
            <a:clrChange>
              <a:clrFrom>
                <a:srgbClr val="143698"/>
              </a:clrFrom>
              <a:clrTo>
                <a:srgbClr val="143698">
                  <a:alpha val="0"/>
                </a:srgbClr>
              </a:clrTo>
            </a:clrChange>
          </a:blip>
          <a:srcRect/>
          <a:stretch>
            <a:fillRect/>
          </a:stretch>
        </p:blipFill>
        <p:spPr bwMode="auto">
          <a:xfrm>
            <a:off x="7519988" y="2986088"/>
            <a:ext cx="347662" cy="407987"/>
          </a:xfrm>
          <a:prstGeom prst="rect">
            <a:avLst/>
          </a:prstGeom>
          <a:noFill/>
          <a:ln w="9525">
            <a:noFill/>
            <a:miter lim="800000"/>
            <a:headEnd/>
            <a:tailEnd/>
          </a:ln>
        </p:spPr>
      </p:pic>
      <p:sp>
        <p:nvSpPr>
          <p:cNvPr id="50222" name="Text Box 76"/>
          <p:cNvSpPr txBox="1">
            <a:spLocks noChangeArrowheads="1"/>
          </p:cNvSpPr>
          <p:nvPr/>
        </p:nvSpPr>
        <p:spPr bwMode="auto">
          <a:xfrm>
            <a:off x="7570788" y="3068638"/>
            <a:ext cx="261937"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F</a:t>
            </a:r>
          </a:p>
        </p:txBody>
      </p:sp>
      <p:sp>
        <p:nvSpPr>
          <p:cNvPr id="444493" name="Line 77"/>
          <p:cNvSpPr>
            <a:spLocks noChangeShapeType="1"/>
          </p:cNvSpPr>
          <p:nvPr/>
        </p:nvSpPr>
        <p:spPr bwMode="auto">
          <a:xfrm flipV="1">
            <a:off x="69850" y="6156325"/>
            <a:ext cx="327025" cy="6350"/>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44494" name="Line 78"/>
          <p:cNvSpPr>
            <a:spLocks noChangeShapeType="1"/>
          </p:cNvSpPr>
          <p:nvPr/>
        </p:nvSpPr>
        <p:spPr bwMode="auto">
          <a:xfrm>
            <a:off x="69850" y="6376988"/>
            <a:ext cx="298450" cy="0"/>
          </a:xfrm>
          <a:prstGeom prst="line">
            <a:avLst/>
          </a:prstGeom>
          <a:noFill/>
          <a:ln w="25400">
            <a:solidFill>
              <a:srgbClr val="EC4242"/>
            </a:solidFill>
            <a:round/>
            <a:headEnd/>
            <a:tailEnd type="none" w="lg" len="lg"/>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225" name="Text Box 85"/>
          <p:cNvSpPr txBox="1">
            <a:spLocks noChangeArrowheads="1"/>
          </p:cNvSpPr>
          <p:nvPr/>
        </p:nvSpPr>
        <p:spPr bwMode="auto">
          <a:xfrm>
            <a:off x="5888038" y="4067175"/>
            <a:ext cx="276225"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dirty="0">
                <a:ea typeface="SimSun" charset="-122"/>
              </a:rPr>
              <a:t>A</a:t>
            </a:r>
          </a:p>
        </p:txBody>
      </p:sp>
      <p:pic>
        <p:nvPicPr>
          <p:cNvPr id="50228" name="Picture 92" descr="server"/>
          <p:cNvPicPr>
            <a:picLocks noChangeAspect="1" noChangeArrowheads="1"/>
          </p:cNvPicPr>
          <p:nvPr/>
        </p:nvPicPr>
        <p:blipFill>
          <a:blip r:embed="rId4">
            <a:clrChange>
              <a:clrFrom>
                <a:srgbClr val="143698"/>
              </a:clrFrom>
              <a:clrTo>
                <a:srgbClr val="143698">
                  <a:alpha val="0"/>
                </a:srgbClr>
              </a:clrTo>
            </a:clrChange>
          </a:blip>
          <a:srcRect/>
          <a:stretch>
            <a:fillRect/>
          </a:stretch>
        </p:blipFill>
        <p:spPr bwMode="auto">
          <a:xfrm>
            <a:off x="1817688" y="2922588"/>
            <a:ext cx="249237" cy="319087"/>
          </a:xfrm>
          <a:prstGeom prst="rect">
            <a:avLst/>
          </a:prstGeom>
          <a:noFill/>
          <a:ln w="9525">
            <a:noFill/>
            <a:miter lim="800000"/>
            <a:headEnd/>
            <a:tailEnd/>
          </a:ln>
        </p:spPr>
      </p:pic>
      <p:pic>
        <p:nvPicPr>
          <p:cNvPr id="48" name="Picture 47" descr="multidiscipline.jpg"/>
          <p:cNvPicPr>
            <a:picLocks noChangeAspect="1"/>
          </p:cNvPicPr>
          <p:nvPr/>
        </p:nvPicPr>
        <p:blipFill>
          <a:blip r:embed="rId16"/>
          <a:srcRect/>
          <a:stretch>
            <a:fillRect/>
          </a:stretch>
        </p:blipFill>
        <p:spPr bwMode="auto">
          <a:xfrm>
            <a:off x="8213725" y="2387600"/>
            <a:ext cx="720725" cy="558800"/>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51" name="Picture 50" descr="s05_explore_400.jpg"/>
          <p:cNvPicPr>
            <a:picLocks noChangeAspect="1"/>
          </p:cNvPicPr>
          <p:nvPr/>
        </p:nvPicPr>
        <p:blipFill>
          <a:blip r:embed="rId17"/>
          <a:srcRect/>
          <a:stretch>
            <a:fillRect/>
          </a:stretch>
        </p:blipFill>
        <p:spPr bwMode="auto">
          <a:xfrm>
            <a:off x="4872038" y="1814513"/>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2" name="Picture 47" descr="multidiscipline.jpg"/>
          <p:cNvPicPr>
            <a:picLocks noChangeAspect="1"/>
          </p:cNvPicPr>
          <p:nvPr/>
        </p:nvPicPr>
        <p:blipFill>
          <a:blip r:embed="rId16"/>
          <a:srcRect/>
          <a:stretch>
            <a:fillRect/>
          </a:stretch>
        </p:blipFill>
        <p:spPr bwMode="auto">
          <a:xfrm>
            <a:off x="1017588" y="2565400"/>
            <a:ext cx="720725" cy="558800"/>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49" name="Picture 48" descr="glider.jpg"/>
          <p:cNvPicPr>
            <a:picLocks noChangeAspect="1"/>
          </p:cNvPicPr>
          <p:nvPr/>
        </p:nvPicPr>
        <p:blipFill>
          <a:blip r:embed="rId18" cstate="print"/>
          <a:srcRect/>
          <a:stretch>
            <a:fillRect/>
          </a:stretch>
        </p:blipFill>
        <p:spPr bwMode="auto">
          <a:xfrm>
            <a:off x="6296025" y="3438525"/>
            <a:ext cx="725488" cy="581025"/>
          </a:xfrm>
          <a:prstGeom prst="rect">
            <a:avLst/>
          </a:prstGeom>
          <a:noFill/>
          <a:ln w="9525">
            <a:noFill/>
            <a:miter lim="800000"/>
            <a:headEnd/>
            <a:tailEnd/>
          </a:ln>
          <a:effectLst>
            <a:outerShdw blurRad="63500" dist="38100" dir="2700000" algn="tl" rotWithShape="0">
              <a:srgbClr val="000000">
                <a:alpha val="39998"/>
              </a:srgbClr>
            </a:outerShdw>
          </a:effectLst>
        </p:spPr>
      </p:pic>
      <p:sp>
        <p:nvSpPr>
          <p:cNvPr id="50233" name="Rectangle 15"/>
          <p:cNvSpPr>
            <a:spLocks noChangeArrowheads="1"/>
          </p:cNvSpPr>
          <p:nvPr/>
        </p:nvSpPr>
        <p:spPr bwMode="auto">
          <a:xfrm>
            <a:off x="0" y="5053013"/>
            <a:ext cx="2414588" cy="415498"/>
          </a:xfrm>
          <a:prstGeom prst="rect">
            <a:avLst/>
          </a:prstGeom>
          <a:noFill/>
          <a:ln w="12700">
            <a:noFill/>
            <a:miter lim="800000"/>
            <a:headEnd/>
            <a:tailEnd/>
          </a:ln>
        </p:spPr>
        <p:txBody>
          <a:bodyPr lIns="0" tIns="0" rIns="0" bIns="0">
            <a:spAutoFit/>
          </a:bodyPr>
          <a:lstStyle/>
          <a:p>
            <a:pPr eaLnBrk="0" hangingPunct="0">
              <a:buClr>
                <a:srgbClr val="000000"/>
              </a:buClr>
              <a:buSzPct val="100000"/>
              <a:buFont typeface="Arial" pitchFamily="34" charset="0"/>
              <a:buNone/>
              <a:tabLst>
                <a:tab pos="287338" algn="l"/>
              </a:tabLst>
            </a:pPr>
            <a:r>
              <a:rPr lang="en-US" sz="900" b="1" i="1" dirty="0">
                <a:cs typeface="Times New Roman" pitchFamily="18" charset="0"/>
              </a:rPr>
              <a:t>A: </a:t>
            </a:r>
            <a:r>
              <a:rPr lang="en-US" sz="900" b="1" i="1" dirty="0" smtClean="0">
                <a:cs typeface="Times New Roman" pitchFamily="18" charset="0"/>
              </a:rPr>
              <a:t>	ENOVIA Application </a:t>
            </a:r>
            <a:r>
              <a:rPr lang="en-US" sz="900" b="1" i="1" dirty="0">
                <a:cs typeface="Times New Roman" pitchFamily="18" charset="0"/>
              </a:rPr>
              <a:t>Server (MCS)</a:t>
            </a:r>
            <a:endParaRPr lang="en-US" sz="900" b="1" i="1" dirty="0" smtClean="0">
              <a:cs typeface="Times New Roman" pitchFamily="18" charset="0"/>
            </a:endParaRPr>
          </a:p>
          <a:p>
            <a:pPr eaLnBrk="0" hangingPunct="0">
              <a:buClr>
                <a:srgbClr val="000000"/>
              </a:buClr>
              <a:buSzPct val="100000"/>
              <a:buFont typeface="Arial" pitchFamily="34" charset="0"/>
              <a:buNone/>
              <a:tabLst>
                <a:tab pos="287338" algn="l"/>
              </a:tabLst>
            </a:pPr>
            <a:r>
              <a:rPr lang="en-US" sz="900" b="1" i="1" dirty="0" smtClean="0">
                <a:ea typeface="SimSun" charset="-122"/>
              </a:rPr>
              <a:t>D</a:t>
            </a:r>
            <a:r>
              <a:rPr lang="en-US" sz="900" b="1" i="1" dirty="0">
                <a:ea typeface="SimSun" charset="-122"/>
              </a:rPr>
              <a:t>:	Database Server</a:t>
            </a:r>
          </a:p>
          <a:p>
            <a:pPr eaLnBrk="0" hangingPunct="0">
              <a:buClr>
                <a:srgbClr val="000000"/>
              </a:buClr>
              <a:buSzPct val="100000"/>
              <a:buFont typeface="Arial" pitchFamily="34" charset="0"/>
              <a:buNone/>
              <a:tabLst>
                <a:tab pos="287338" algn="l"/>
              </a:tabLst>
            </a:pPr>
            <a:r>
              <a:rPr lang="en-US" sz="900" b="1" i="1" dirty="0">
                <a:ea typeface="SimSun" charset="-122"/>
              </a:rPr>
              <a:t>F:</a:t>
            </a:r>
            <a:r>
              <a:rPr lang="en-US" sz="900" b="1" i="1" dirty="0" smtClean="0">
                <a:ea typeface="SimSun" charset="-122"/>
              </a:rPr>
              <a:t>	ENOVIA File </a:t>
            </a:r>
            <a:r>
              <a:rPr lang="en-US" sz="900" b="1" i="1" dirty="0">
                <a:ea typeface="SimSun" charset="-122"/>
              </a:rPr>
              <a:t>Server (FCS)</a:t>
            </a:r>
          </a:p>
        </p:txBody>
      </p:sp>
      <p:sp>
        <p:nvSpPr>
          <p:cNvPr id="50234" name="Text Box 104"/>
          <p:cNvSpPr txBox="1">
            <a:spLocks noChangeArrowheads="1"/>
          </p:cNvSpPr>
          <p:nvPr/>
        </p:nvSpPr>
        <p:spPr bwMode="auto">
          <a:xfrm>
            <a:off x="7415213" y="4805363"/>
            <a:ext cx="261937"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F</a:t>
            </a:r>
          </a:p>
        </p:txBody>
      </p:sp>
      <p:sp>
        <p:nvSpPr>
          <p:cNvPr id="50235" name="Text Box 106"/>
          <p:cNvSpPr txBox="1">
            <a:spLocks noChangeArrowheads="1"/>
          </p:cNvSpPr>
          <p:nvPr/>
        </p:nvSpPr>
        <p:spPr bwMode="auto">
          <a:xfrm>
            <a:off x="1789113" y="2947988"/>
            <a:ext cx="276225" cy="244475"/>
          </a:xfrm>
          <a:prstGeom prst="rect">
            <a:avLst/>
          </a:prstGeom>
          <a:noFill/>
          <a:ln w="9525">
            <a:noFill/>
            <a:miter lim="800000"/>
            <a:headEnd/>
            <a:tailEnd/>
          </a:ln>
        </p:spPr>
        <p:txBody>
          <a:bodyPr wrap="none">
            <a:spAutoFit/>
          </a:bodyPr>
          <a:lstStyle/>
          <a:p>
            <a:pPr>
              <a:buClr>
                <a:srgbClr val="000000"/>
              </a:buClr>
              <a:buSzPct val="100000"/>
              <a:buFont typeface="Arial" pitchFamily="34" charset="0"/>
              <a:buNone/>
            </a:pPr>
            <a:r>
              <a:rPr lang="en-US" sz="1000" b="1">
                <a:ea typeface="SimSun" charset="-122"/>
              </a:rPr>
              <a:t>A</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a:t>
            </a:r>
            <a:endParaRPr lang="en-US" dirty="0"/>
          </a:p>
        </p:txBody>
      </p:sp>
      <p:sp>
        <p:nvSpPr>
          <p:cNvPr id="3" name="Espace réservé du contenu 2"/>
          <p:cNvSpPr>
            <a:spLocks noGrp="1"/>
          </p:cNvSpPr>
          <p:nvPr>
            <p:ph idx="1"/>
          </p:nvPr>
        </p:nvSpPr>
        <p:spPr/>
        <p:txBody>
          <a:bodyPr/>
          <a:lstStyle/>
          <a:p>
            <a:r>
              <a:rPr lang="en-US" dirty="0" smtClean="0"/>
              <a:t>You should now be able to:</a:t>
            </a:r>
          </a:p>
          <a:p>
            <a:pPr lvl="1"/>
            <a:r>
              <a:rPr lang="en-US" dirty="0" smtClean="0"/>
              <a:t>Describe the ENOVIA V6 Architecture and its major components</a:t>
            </a:r>
          </a:p>
          <a:p>
            <a:pPr lvl="1"/>
            <a:r>
              <a:rPr lang="en-US" dirty="0" smtClean="0"/>
              <a:t>Describe how ENOVIA V6 addresses remote user file access</a:t>
            </a:r>
          </a:p>
          <a:p>
            <a:pPr lvl="1"/>
            <a:r>
              <a:rPr lang="en-US" dirty="0" smtClean="0"/>
              <a:t>Describe the secure infrastructure provided by ENOVIA V6</a:t>
            </a:r>
          </a:p>
          <a:p>
            <a:pPr lvl="1"/>
            <a:r>
              <a:rPr lang="en-US" dirty="0" smtClean="0"/>
              <a:t>Describe how ENOVIA V6 addresses global collaboration</a:t>
            </a:r>
          </a:p>
          <a:p>
            <a:pPr lvl="1">
              <a:buNone/>
            </a:pPr>
            <a:endParaRPr lang="en-US"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val 1"/>
          <p:cNvSpPr>
            <a:spLocks noChangeArrowheads="1"/>
          </p:cNvSpPr>
          <p:nvPr/>
        </p:nvSpPr>
        <p:spPr bwMode="auto">
          <a:xfrm>
            <a:off x="409575" y="643186"/>
            <a:ext cx="8734425" cy="5990430"/>
          </a:xfrm>
          <a:prstGeom prst="ellipse">
            <a:avLst/>
          </a:prstGeom>
          <a:solidFill>
            <a:srgbClr val="CCFFFF"/>
          </a:solidFill>
          <a:ln w="36068">
            <a:solidFill>
              <a:srgbClr val="000000"/>
            </a:solidFill>
            <a:round/>
            <a:headEnd/>
            <a:tailEnd/>
          </a:ln>
        </p:spPr>
        <p:txBody>
          <a:bodyPr anchor="ctr"/>
          <a:lstStyle/>
          <a:p>
            <a:pPr>
              <a:buClr>
                <a:srgbClr val="000000"/>
              </a:buClr>
              <a:buSzPct val="100000"/>
              <a:buFont typeface="Arial" pitchFamily="34" charset="0"/>
              <a:buNone/>
            </a:pPr>
            <a:endParaRPr lang="en-US" sz="1800" dirty="0">
              <a:ea typeface="SimSun" charset="-122"/>
            </a:endParaRPr>
          </a:p>
        </p:txBody>
      </p:sp>
      <p:sp>
        <p:nvSpPr>
          <p:cNvPr id="8195" name="Oval 2"/>
          <p:cNvSpPr>
            <a:spLocks noChangeArrowheads="1"/>
          </p:cNvSpPr>
          <p:nvPr/>
        </p:nvSpPr>
        <p:spPr bwMode="auto">
          <a:xfrm>
            <a:off x="2871788" y="2460625"/>
            <a:ext cx="3032125" cy="2981325"/>
          </a:xfrm>
          <a:prstGeom prst="ellipse">
            <a:avLst/>
          </a:prstGeom>
          <a:solidFill>
            <a:schemeClr val="bg1"/>
          </a:solidFill>
          <a:ln w="3600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8196" name="AutoShape 3"/>
          <p:cNvSpPr>
            <a:spLocks noChangeArrowheads="1"/>
          </p:cNvSpPr>
          <p:nvPr/>
        </p:nvSpPr>
        <p:spPr bwMode="auto">
          <a:xfrm>
            <a:off x="5454650" y="2419350"/>
            <a:ext cx="1081088" cy="325438"/>
          </a:xfrm>
          <a:prstGeom prst="roundRect">
            <a:avLst>
              <a:gd name="adj" fmla="val 412"/>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latin typeface="Times New Roman" pitchFamily="18" charset="0"/>
                <a:ea typeface="SimSun" charset="-122"/>
              </a:rPr>
              <a:t>CATIA V6</a:t>
            </a:r>
          </a:p>
        </p:txBody>
      </p:sp>
      <p:sp>
        <p:nvSpPr>
          <p:cNvPr id="8197" name="AutoShape 4"/>
          <p:cNvSpPr>
            <a:spLocks noChangeArrowheads="1"/>
          </p:cNvSpPr>
          <p:nvPr/>
        </p:nvSpPr>
        <p:spPr bwMode="auto">
          <a:xfrm>
            <a:off x="3924300" y="2144713"/>
            <a:ext cx="1280691" cy="328424"/>
          </a:xfrm>
          <a:prstGeom prst="roundRect">
            <a:avLst>
              <a:gd name="adj" fmla="val 468"/>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smtClean="0">
                <a:solidFill>
                  <a:srgbClr val="120C80"/>
                </a:solidFill>
                <a:latin typeface="Times New Roman" pitchFamily="18" charset="0"/>
                <a:ea typeface="SimSun" charset="-122"/>
              </a:rPr>
              <a:t>3DLIVE.. </a:t>
            </a:r>
            <a:r>
              <a:rPr lang="en-GB" sz="1600" b="1" dirty="0">
                <a:solidFill>
                  <a:srgbClr val="120C80"/>
                </a:solidFill>
                <a:latin typeface="Times New Roman" pitchFamily="18" charset="0"/>
                <a:ea typeface="SimSun" charset="-122"/>
              </a:rPr>
              <a:t>V6</a:t>
            </a:r>
          </a:p>
        </p:txBody>
      </p:sp>
      <p:grpSp>
        <p:nvGrpSpPr>
          <p:cNvPr id="8198" name="Group 5"/>
          <p:cNvGrpSpPr>
            <a:grpSpLocks/>
          </p:cNvGrpSpPr>
          <p:nvPr/>
        </p:nvGrpSpPr>
        <p:grpSpPr bwMode="auto">
          <a:xfrm>
            <a:off x="1336675" y="1812925"/>
            <a:ext cx="1063625" cy="1201738"/>
            <a:chOff x="842" y="1142"/>
            <a:chExt cx="670" cy="757"/>
          </a:xfrm>
        </p:grpSpPr>
        <p:pic>
          <p:nvPicPr>
            <p:cNvPr id="8238"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42" y="1142"/>
              <a:ext cx="671" cy="758"/>
            </a:xfrm>
            <a:prstGeom prst="rect">
              <a:avLst/>
            </a:prstGeom>
            <a:noFill/>
            <a:ln w="9525">
              <a:noFill/>
              <a:miter lim="800000"/>
              <a:headEnd/>
              <a:tailEnd/>
            </a:ln>
          </p:spPr>
        </p:pic>
        <p:grpSp>
          <p:nvGrpSpPr>
            <p:cNvPr id="8239" name="Group 7"/>
            <p:cNvGrpSpPr>
              <a:grpSpLocks/>
            </p:cNvGrpSpPr>
            <p:nvPr/>
          </p:nvGrpSpPr>
          <p:grpSpPr bwMode="auto">
            <a:xfrm>
              <a:off x="905" y="1208"/>
              <a:ext cx="544" cy="466"/>
              <a:chOff x="905" y="1208"/>
              <a:chExt cx="544" cy="466"/>
            </a:xfrm>
          </p:grpSpPr>
          <p:pic>
            <p:nvPicPr>
              <p:cNvPr id="8240" name="Picture 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905" y="1208"/>
                <a:ext cx="545" cy="467"/>
              </a:xfrm>
              <a:prstGeom prst="rect">
                <a:avLst/>
              </a:prstGeom>
              <a:noFill/>
              <a:ln w="9525">
                <a:noFill/>
                <a:miter lim="800000"/>
                <a:headEnd/>
                <a:tailEnd/>
              </a:ln>
            </p:spPr>
          </p:pic>
          <p:pic>
            <p:nvPicPr>
              <p:cNvPr id="8241" name="Picture 9"/>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128" y="1331"/>
                <a:ext cx="294" cy="231"/>
              </a:xfrm>
              <a:prstGeom prst="rect">
                <a:avLst/>
              </a:prstGeom>
              <a:noFill/>
              <a:ln w="9525">
                <a:noFill/>
                <a:miter lim="800000"/>
                <a:headEnd/>
                <a:tailEnd/>
              </a:ln>
            </p:spPr>
          </p:pic>
        </p:grpSp>
      </p:grpSp>
      <p:sp>
        <p:nvSpPr>
          <p:cNvPr id="8200" name="Rectangle 11"/>
          <p:cNvSpPr>
            <a:spLocks noChangeArrowheads="1"/>
          </p:cNvSpPr>
          <p:nvPr/>
        </p:nvSpPr>
        <p:spPr bwMode="auto">
          <a:xfrm>
            <a:off x="5105400" y="1455738"/>
            <a:ext cx="1293813" cy="127000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8201" name="Group 12"/>
          <p:cNvGrpSpPr>
            <a:grpSpLocks/>
          </p:cNvGrpSpPr>
          <p:nvPr/>
        </p:nvGrpSpPr>
        <p:grpSpPr bwMode="auto">
          <a:xfrm>
            <a:off x="3800475" y="904875"/>
            <a:ext cx="1063625" cy="1201738"/>
            <a:chOff x="2394" y="570"/>
            <a:chExt cx="670" cy="757"/>
          </a:xfrm>
        </p:grpSpPr>
        <p:pic>
          <p:nvPicPr>
            <p:cNvPr id="8236" name="Picture 1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94" y="570"/>
              <a:ext cx="671" cy="758"/>
            </a:xfrm>
            <a:prstGeom prst="rect">
              <a:avLst/>
            </a:prstGeom>
            <a:noFill/>
            <a:ln w="9525">
              <a:noFill/>
              <a:miter lim="800000"/>
              <a:headEnd/>
              <a:tailEnd/>
            </a:ln>
          </p:spPr>
        </p:pic>
        <p:pic>
          <p:nvPicPr>
            <p:cNvPr id="8237" name="Picture 14"/>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455" y="644"/>
              <a:ext cx="569" cy="456"/>
            </a:xfrm>
            <a:prstGeom prst="rect">
              <a:avLst/>
            </a:prstGeom>
            <a:noFill/>
            <a:ln w="9525">
              <a:noFill/>
              <a:miter lim="800000"/>
              <a:headEnd/>
              <a:tailEnd/>
            </a:ln>
          </p:spPr>
        </p:pic>
      </p:grpSp>
      <p:grpSp>
        <p:nvGrpSpPr>
          <p:cNvPr id="8202" name="Group 15"/>
          <p:cNvGrpSpPr>
            <a:grpSpLocks/>
          </p:cNvGrpSpPr>
          <p:nvPr/>
        </p:nvGrpSpPr>
        <p:grpSpPr bwMode="auto">
          <a:xfrm>
            <a:off x="5449888" y="1163638"/>
            <a:ext cx="1112837" cy="1258887"/>
            <a:chOff x="3609" y="829"/>
            <a:chExt cx="701" cy="793"/>
          </a:xfrm>
        </p:grpSpPr>
        <p:pic>
          <p:nvPicPr>
            <p:cNvPr id="8234" name="Picture 16"/>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609" y="829"/>
              <a:ext cx="702" cy="794"/>
            </a:xfrm>
            <a:prstGeom prst="rect">
              <a:avLst/>
            </a:prstGeom>
            <a:noFill/>
            <a:ln w="9525">
              <a:noFill/>
              <a:miter lim="800000"/>
              <a:headEnd/>
              <a:tailEnd/>
            </a:ln>
          </p:spPr>
        </p:pic>
        <p:pic>
          <p:nvPicPr>
            <p:cNvPr id="8235" name="Picture 17"/>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3678" y="913"/>
              <a:ext cx="584" cy="467"/>
            </a:xfrm>
            <a:prstGeom prst="rect">
              <a:avLst/>
            </a:prstGeom>
            <a:noFill/>
            <a:ln w="9525">
              <a:noFill/>
              <a:miter lim="800000"/>
              <a:headEnd/>
              <a:tailEnd/>
            </a:ln>
          </p:spPr>
        </p:pic>
      </p:grpSp>
      <p:sp>
        <p:nvSpPr>
          <p:cNvPr id="8203" name="Text Box 18"/>
          <p:cNvSpPr txBox="1">
            <a:spLocks noChangeArrowheads="1"/>
          </p:cNvSpPr>
          <p:nvPr/>
        </p:nvSpPr>
        <p:spPr bwMode="auto">
          <a:xfrm>
            <a:off x="768350" y="244475"/>
            <a:ext cx="8229600" cy="366713"/>
          </a:xfrm>
          <a:prstGeom prst="rect">
            <a:avLst/>
          </a:prstGeom>
          <a:noFill/>
          <a:ln w="9525">
            <a:noFill/>
            <a:miter lim="800000"/>
            <a:headEnd/>
            <a:tailEnd/>
          </a:ln>
        </p:spPr>
        <p:txBody>
          <a:bodyPr lIns="0" tIns="0" rIns="0" bIns="0" anchor="b">
            <a:spAutoFit/>
          </a:bodyPr>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rPr>
              <a:t>Multi-Client Topology</a:t>
            </a:r>
          </a:p>
        </p:txBody>
      </p:sp>
      <p:sp>
        <p:nvSpPr>
          <p:cNvPr id="8204" name="AutoShape 39"/>
          <p:cNvSpPr>
            <a:spLocks noChangeArrowheads="1"/>
          </p:cNvSpPr>
          <p:nvPr/>
        </p:nvSpPr>
        <p:spPr bwMode="auto">
          <a:xfrm>
            <a:off x="7086600" y="4595813"/>
            <a:ext cx="1319213" cy="325437"/>
          </a:xfrm>
          <a:prstGeom prst="roundRect">
            <a:avLst>
              <a:gd name="adj" fmla="val 486"/>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120C80"/>
                </a:solidFill>
                <a:latin typeface="Times New Roman" pitchFamily="18" charset="0"/>
                <a:ea typeface="SimSun" charset="-122"/>
              </a:rPr>
              <a:t>SIMULIA V6</a:t>
            </a:r>
          </a:p>
        </p:txBody>
      </p:sp>
      <p:grpSp>
        <p:nvGrpSpPr>
          <p:cNvPr id="8205" name="Group 40"/>
          <p:cNvGrpSpPr>
            <a:grpSpLocks/>
          </p:cNvGrpSpPr>
          <p:nvPr/>
        </p:nvGrpSpPr>
        <p:grpSpPr bwMode="auto">
          <a:xfrm>
            <a:off x="7153275" y="3352800"/>
            <a:ext cx="1112838" cy="1258888"/>
            <a:chOff x="4474" y="1808"/>
            <a:chExt cx="701" cy="793"/>
          </a:xfrm>
        </p:grpSpPr>
        <p:pic>
          <p:nvPicPr>
            <p:cNvPr id="8232" name="Picture 41"/>
            <p:cNvPicPr>
              <a:picLocks noChangeAspect="1" noChangeArrowheads="1"/>
            </p:cNvPicPr>
            <p:nvPr/>
          </p:nvPicPr>
          <p:blipFill>
            <a:blip r:embed="rId7"/>
            <a:srcRect/>
            <a:stretch>
              <a:fillRect/>
            </a:stretch>
          </p:blipFill>
          <p:spPr bwMode="auto">
            <a:xfrm>
              <a:off x="4474" y="1808"/>
              <a:ext cx="702" cy="794"/>
            </a:xfrm>
            <a:prstGeom prst="rect">
              <a:avLst/>
            </a:prstGeom>
            <a:noFill/>
            <a:ln w="9525">
              <a:noFill/>
              <a:miter lim="800000"/>
              <a:headEnd/>
              <a:tailEnd/>
            </a:ln>
          </p:spPr>
        </p:pic>
        <p:pic>
          <p:nvPicPr>
            <p:cNvPr id="8233" name="Picture 42"/>
            <p:cNvPicPr>
              <a:picLocks noChangeAspect="1" noChangeArrowheads="1"/>
            </p:cNvPicPr>
            <p:nvPr/>
          </p:nvPicPr>
          <p:blipFill>
            <a:blip r:embed="rId8"/>
            <a:srcRect/>
            <a:stretch>
              <a:fillRect/>
            </a:stretch>
          </p:blipFill>
          <p:spPr bwMode="auto">
            <a:xfrm>
              <a:off x="4543" y="1892"/>
              <a:ext cx="584" cy="467"/>
            </a:xfrm>
            <a:prstGeom prst="rect">
              <a:avLst/>
            </a:prstGeom>
            <a:noFill/>
            <a:ln w="9525">
              <a:noFill/>
              <a:miter lim="800000"/>
              <a:headEnd/>
              <a:tailEnd/>
            </a:ln>
          </p:spPr>
        </p:pic>
      </p:grpSp>
      <p:sp>
        <p:nvSpPr>
          <p:cNvPr id="8206" name="AutoShape 43"/>
          <p:cNvSpPr>
            <a:spLocks noChangeArrowheads="1"/>
          </p:cNvSpPr>
          <p:nvPr/>
        </p:nvSpPr>
        <p:spPr bwMode="auto">
          <a:xfrm>
            <a:off x="5773738" y="5797550"/>
            <a:ext cx="1262062" cy="325438"/>
          </a:xfrm>
          <a:prstGeom prst="roundRect">
            <a:avLst>
              <a:gd name="adj" fmla="val 486"/>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120C80"/>
                </a:solidFill>
                <a:latin typeface="Times New Roman" pitchFamily="18" charset="0"/>
                <a:ea typeface="SimSun" charset="-122"/>
              </a:rPr>
              <a:t>DELMIA V6</a:t>
            </a:r>
          </a:p>
        </p:txBody>
      </p:sp>
      <p:sp>
        <p:nvSpPr>
          <p:cNvPr id="8207" name="Text Box 49"/>
          <p:cNvSpPr txBox="1">
            <a:spLocks noChangeArrowheads="1"/>
          </p:cNvSpPr>
          <p:nvPr/>
        </p:nvSpPr>
        <p:spPr bwMode="auto">
          <a:xfrm>
            <a:off x="4011613" y="2466975"/>
            <a:ext cx="736600" cy="230188"/>
          </a:xfrm>
          <a:prstGeom prst="rect">
            <a:avLst/>
          </a:prstGeom>
          <a:noFill/>
          <a:ln w="9525">
            <a:noFill/>
            <a:miter lim="800000"/>
            <a:headEnd/>
            <a:tailEnd/>
          </a:ln>
        </p:spPr>
        <p:txBody>
          <a:bodyPr lIns="0" tIns="0" rIns="0" bIns="0">
            <a:spAutoFit/>
          </a:bodyPr>
          <a:lstStyle/>
          <a:p>
            <a:pPr algn="ctr">
              <a:lnSpc>
                <a:spcPct val="94000"/>
              </a:lnSpc>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FFFFFF"/>
                </a:solidFill>
                <a:ea typeface="SimSun" charset="-122"/>
              </a:rPr>
              <a:t>HTTP</a:t>
            </a:r>
          </a:p>
        </p:txBody>
      </p:sp>
      <p:pic>
        <p:nvPicPr>
          <p:cNvPr id="8230" name="Picture 5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5840413" y="4554538"/>
            <a:ext cx="1114424" cy="1260474"/>
          </a:xfrm>
          <a:prstGeom prst="rect">
            <a:avLst/>
          </a:prstGeom>
          <a:noFill/>
          <a:ln w="9525">
            <a:noFill/>
            <a:miter lim="800000"/>
            <a:headEnd/>
            <a:tailEnd/>
          </a:ln>
        </p:spPr>
      </p:pic>
      <p:sp>
        <p:nvSpPr>
          <p:cNvPr id="8209" name="AutoShape 54"/>
          <p:cNvSpPr>
            <a:spLocks noChangeArrowheads="1"/>
          </p:cNvSpPr>
          <p:nvPr/>
        </p:nvSpPr>
        <p:spPr bwMode="auto">
          <a:xfrm>
            <a:off x="7015163" y="3067050"/>
            <a:ext cx="1081087" cy="325438"/>
          </a:xfrm>
          <a:prstGeom prst="roundRect">
            <a:avLst>
              <a:gd name="adj" fmla="val 412"/>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120C80"/>
                </a:solidFill>
                <a:latin typeface="Times New Roman" pitchFamily="18" charset="0"/>
                <a:ea typeface="SimSun" charset="-122"/>
              </a:rPr>
              <a:t>CATIA V5</a:t>
            </a:r>
          </a:p>
        </p:txBody>
      </p:sp>
      <p:sp>
        <p:nvSpPr>
          <p:cNvPr id="8210" name="Rectangle 55"/>
          <p:cNvSpPr>
            <a:spLocks noChangeArrowheads="1"/>
          </p:cNvSpPr>
          <p:nvPr/>
        </p:nvSpPr>
        <p:spPr bwMode="auto">
          <a:xfrm>
            <a:off x="6665913" y="2103438"/>
            <a:ext cx="1293812" cy="1270000"/>
          </a:xfrm>
          <a:prstGeom prst="rect">
            <a:avLst/>
          </a:prstGeom>
          <a:noFill/>
          <a:ln w="9525">
            <a:noFill/>
            <a:miter lim="800000"/>
            <a:headEnd/>
            <a:tailEnd/>
          </a:ln>
        </p:spPr>
        <p:txBody>
          <a:bodyPr anchor="ctr"/>
          <a:lstStyle/>
          <a:p>
            <a:pPr>
              <a:buClr>
                <a:srgbClr val="000000"/>
              </a:buClr>
              <a:buSzPct val="100000"/>
              <a:buFont typeface="Arial" pitchFamily="34" charset="0"/>
              <a:buNone/>
            </a:pPr>
            <a:endParaRPr lang="en-US" sz="1800">
              <a:ea typeface="SimSun" charset="-122"/>
            </a:endParaRPr>
          </a:p>
        </p:txBody>
      </p:sp>
      <p:grpSp>
        <p:nvGrpSpPr>
          <p:cNvPr id="8211" name="Group 56"/>
          <p:cNvGrpSpPr>
            <a:grpSpLocks/>
          </p:cNvGrpSpPr>
          <p:nvPr/>
        </p:nvGrpSpPr>
        <p:grpSpPr bwMode="auto">
          <a:xfrm>
            <a:off x="7010403" y="1811337"/>
            <a:ext cx="1114426" cy="1260474"/>
            <a:chOff x="3609" y="829"/>
            <a:chExt cx="702" cy="794"/>
          </a:xfrm>
        </p:grpSpPr>
        <p:pic>
          <p:nvPicPr>
            <p:cNvPr id="8228" name="Picture 57"/>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609" y="829"/>
              <a:ext cx="702" cy="794"/>
            </a:xfrm>
            <a:prstGeom prst="rect">
              <a:avLst/>
            </a:prstGeom>
            <a:noFill/>
            <a:ln w="9525">
              <a:noFill/>
              <a:miter lim="800000"/>
              <a:headEnd/>
              <a:tailEnd/>
            </a:ln>
          </p:spPr>
        </p:pic>
        <p:pic>
          <p:nvPicPr>
            <p:cNvPr id="8229" name="Picture 58"/>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3678" y="913"/>
              <a:ext cx="584" cy="467"/>
            </a:xfrm>
            <a:prstGeom prst="rect">
              <a:avLst/>
            </a:prstGeom>
            <a:noFill/>
            <a:ln w="9525">
              <a:noFill/>
              <a:miter lim="800000"/>
              <a:headEnd/>
              <a:tailEnd/>
            </a:ln>
          </p:spPr>
        </p:pic>
      </p:grpSp>
      <p:sp>
        <p:nvSpPr>
          <p:cNvPr id="8212" name="AutoShape 59"/>
          <p:cNvSpPr>
            <a:spLocks noChangeArrowheads="1"/>
          </p:cNvSpPr>
          <p:nvPr/>
        </p:nvSpPr>
        <p:spPr bwMode="auto">
          <a:xfrm>
            <a:off x="2082800" y="5743575"/>
            <a:ext cx="669925" cy="325438"/>
          </a:xfrm>
          <a:prstGeom prst="roundRect">
            <a:avLst>
              <a:gd name="adj" fmla="val 486"/>
            </a:avLst>
          </a:prstGeom>
          <a:noFill/>
          <a:ln w="9525">
            <a:noFill/>
            <a:round/>
            <a:headEnd/>
            <a:tailEnd/>
          </a:ln>
        </p:spPr>
        <p:txBody>
          <a:bodyPr wrap="non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120C80"/>
                </a:solidFill>
                <a:latin typeface="Times New Roman" pitchFamily="18" charset="0"/>
                <a:ea typeface="SimSun" charset="-122"/>
              </a:rPr>
              <a:t>xCAD</a:t>
            </a:r>
          </a:p>
        </p:txBody>
      </p:sp>
      <p:grpSp>
        <p:nvGrpSpPr>
          <p:cNvPr id="8213" name="Group 60"/>
          <p:cNvGrpSpPr>
            <a:grpSpLocks/>
          </p:cNvGrpSpPr>
          <p:nvPr/>
        </p:nvGrpSpPr>
        <p:grpSpPr bwMode="auto">
          <a:xfrm>
            <a:off x="1858963" y="4572000"/>
            <a:ext cx="1112837" cy="1258888"/>
            <a:chOff x="3679" y="2869"/>
            <a:chExt cx="701" cy="793"/>
          </a:xfrm>
        </p:grpSpPr>
        <p:pic>
          <p:nvPicPr>
            <p:cNvPr id="8226" name="Picture 6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679" y="2869"/>
              <a:ext cx="702" cy="794"/>
            </a:xfrm>
            <a:prstGeom prst="rect">
              <a:avLst/>
            </a:prstGeom>
            <a:noFill/>
            <a:ln w="9525">
              <a:noFill/>
              <a:miter lim="800000"/>
              <a:headEnd/>
              <a:tailEnd/>
            </a:ln>
          </p:spPr>
        </p:pic>
        <p:pic>
          <p:nvPicPr>
            <p:cNvPr id="10302" name="Picture 62" descr="s05_explore_400.jp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3752" y="2966"/>
              <a:ext cx="564" cy="437"/>
            </a:xfrm>
            <a:prstGeom prst="rect">
              <a:avLst/>
            </a:prstGeom>
            <a:noFill/>
            <a:ln w="9525">
              <a:noFill/>
              <a:miter lim="800000"/>
              <a:headEnd/>
              <a:tailEnd/>
            </a:ln>
            <a:effectLst>
              <a:outerShdw blurRad="63500" dist="38184" dir="2700000" algn="ctr" rotWithShape="0">
                <a:srgbClr val="000000">
                  <a:alpha val="39998"/>
                </a:srgbClr>
              </a:outerShdw>
            </a:effectLst>
          </p:spPr>
        </p:pic>
      </p:grpSp>
      <p:sp>
        <p:nvSpPr>
          <p:cNvPr id="55" name="Line 8"/>
          <p:cNvSpPr>
            <a:spLocks noChangeShapeType="1"/>
          </p:cNvSpPr>
          <p:nvPr/>
        </p:nvSpPr>
        <p:spPr bwMode="auto">
          <a:xfrm flipH="1">
            <a:off x="4087813" y="3373438"/>
            <a:ext cx="815975" cy="649287"/>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6" name="Line 9"/>
          <p:cNvSpPr>
            <a:spLocks noChangeShapeType="1"/>
          </p:cNvSpPr>
          <p:nvPr/>
        </p:nvSpPr>
        <p:spPr bwMode="auto">
          <a:xfrm flipV="1">
            <a:off x="4986338" y="3370263"/>
            <a:ext cx="130175" cy="1262062"/>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7" name="Line 10"/>
          <p:cNvSpPr>
            <a:spLocks noChangeShapeType="1"/>
          </p:cNvSpPr>
          <p:nvPr/>
        </p:nvSpPr>
        <p:spPr bwMode="auto">
          <a:xfrm flipH="1" flipV="1">
            <a:off x="4117975" y="3100388"/>
            <a:ext cx="739775" cy="193675"/>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8" name="Line 13"/>
          <p:cNvSpPr>
            <a:spLocks noChangeShapeType="1"/>
          </p:cNvSpPr>
          <p:nvPr/>
        </p:nvSpPr>
        <p:spPr bwMode="auto">
          <a:xfrm>
            <a:off x="4205288" y="4237038"/>
            <a:ext cx="522287" cy="566737"/>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grpSp>
        <p:nvGrpSpPr>
          <p:cNvPr id="8218" name="Group 15"/>
          <p:cNvGrpSpPr>
            <a:grpSpLocks/>
          </p:cNvGrpSpPr>
          <p:nvPr/>
        </p:nvGrpSpPr>
        <p:grpSpPr bwMode="auto">
          <a:xfrm>
            <a:off x="3575050" y="3757613"/>
            <a:ext cx="769938" cy="547687"/>
            <a:chOff x="1153" y="1520"/>
            <a:chExt cx="485" cy="345"/>
          </a:xfrm>
        </p:grpSpPr>
        <p:sp>
          <p:nvSpPr>
            <p:cNvPr id="60" name="Oval 16"/>
            <p:cNvSpPr>
              <a:spLocks noChangeArrowheads="1"/>
            </p:cNvSpPr>
            <p:nvPr/>
          </p:nvSpPr>
          <p:spPr bwMode="auto">
            <a:xfrm>
              <a:off x="1153" y="1637"/>
              <a:ext cx="486" cy="229"/>
            </a:xfrm>
            <a:prstGeom prst="ellipse">
              <a:avLst/>
            </a:prstGeom>
            <a:solidFill>
              <a:srgbClr val="120C80"/>
            </a:solidFill>
            <a:ln w="38160">
              <a:solidFill>
                <a:srgbClr val="120C80"/>
              </a:solidFill>
              <a:round/>
              <a:headEnd/>
              <a:tailEnd/>
            </a:ln>
            <a:effectLst>
              <a:outerShdw blurRad="63500" dist="17819" dir="2700000" algn="ctr" rotWithShape="0">
                <a:srgbClr val="000000">
                  <a:alpha val="74997"/>
                </a:srgbClr>
              </a:outerShdw>
            </a:effectLst>
          </p:spPr>
          <p:txBody>
            <a:bodyPr wrap="none" anchor="ctr"/>
            <a:lstStyle/>
            <a:p>
              <a:pPr>
                <a:buClr>
                  <a:srgbClr val="000000"/>
                </a:buClr>
                <a:buSzPct val="100000"/>
                <a:buFont typeface="Arial" pitchFamily="34" charset="0"/>
                <a:buNone/>
                <a:defRPr/>
              </a:pPr>
              <a:endParaRPr lang="en-US" sz="1800">
                <a:ea typeface="SimSun" charset="-122"/>
              </a:endParaRPr>
            </a:p>
          </p:txBody>
        </p:sp>
        <p:pic>
          <p:nvPicPr>
            <p:cNvPr id="8224" name="Picture 17" descr="PC_xml_Web_Service"/>
            <p:cNvPicPr>
              <a:picLocks noChangeAspect="1" noChangeArrowheads="1"/>
            </p:cNvPicPr>
            <p:nvPr/>
          </p:nvPicPr>
          <p:blipFill>
            <a:blip r:embed="rId10"/>
            <a:srcRect/>
            <a:stretch>
              <a:fillRect/>
            </a:stretch>
          </p:blipFill>
          <p:spPr bwMode="auto">
            <a:xfrm>
              <a:off x="1311" y="1520"/>
              <a:ext cx="290" cy="287"/>
            </a:xfrm>
            <a:prstGeom prst="rect">
              <a:avLst/>
            </a:prstGeom>
            <a:noFill/>
            <a:ln w="9525">
              <a:noFill/>
              <a:miter lim="800000"/>
              <a:headEnd/>
              <a:tailEnd/>
            </a:ln>
          </p:spPr>
        </p:pic>
        <p:pic>
          <p:nvPicPr>
            <p:cNvPr id="8225" name="Picture 18" descr="BlueUser"/>
            <p:cNvPicPr>
              <a:picLocks noChangeAspect="1" noChangeArrowheads="1"/>
            </p:cNvPicPr>
            <p:nvPr/>
          </p:nvPicPr>
          <p:blipFill>
            <a:blip r:embed="rId11"/>
            <a:srcRect/>
            <a:stretch>
              <a:fillRect/>
            </a:stretch>
          </p:blipFill>
          <p:spPr bwMode="auto">
            <a:xfrm>
              <a:off x="1180" y="1620"/>
              <a:ext cx="211" cy="229"/>
            </a:xfrm>
            <a:prstGeom prst="rect">
              <a:avLst/>
            </a:prstGeom>
            <a:noFill/>
            <a:ln w="9525">
              <a:noFill/>
              <a:miter lim="800000"/>
              <a:headEnd/>
              <a:tailEnd/>
            </a:ln>
          </p:spPr>
        </p:pic>
      </p:grpSp>
      <p:pic>
        <p:nvPicPr>
          <p:cNvPr id="8219" name="Picture 40"/>
          <p:cNvPicPr>
            <a:picLocks noChangeAspect="1"/>
          </p:cNvPicPr>
          <p:nvPr/>
        </p:nvPicPr>
        <p:blipFill>
          <a:blip r:embed="rId12"/>
          <a:srcRect/>
          <a:stretch>
            <a:fillRect/>
          </a:stretch>
        </p:blipFill>
        <p:spPr bwMode="auto">
          <a:xfrm>
            <a:off x="4711700" y="2865438"/>
            <a:ext cx="595313" cy="814387"/>
          </a:xfrm>
          <a:prstGeom prst="rect">
            <a:avLst/>
          </a:prstGeom>
          <a:noFill/>
          <a:ln w="9525">
            <a:noFill/>
            <a:miter lim="800000"/>
            <a:headEnd/>
            <a:tailEnd/>
          </a:ln>
        </p:spPr>
      </p:pic>
      <p:pic>
        <p:nvPicPr>
          <p:cNvPr id="8220" name="Picture 41"/>
          <p:cNvPicPr>
            <a:picLocks noChangeAspect="1"/>
          </p:cNvPicPr>
          <p:nvPr/>
        </p:nvPicPr>
        <p:blipFill>
          <a:blip r:embed="rId13"/>
          <a:srcRect/>
          <a:stretch>
            <a:fillRect/>
          </a:stretch>
        </p:blipFill>
        <p:spPr bwMode="auto">
          <a:xfrm>
            <a:off x="4619625" y="4267200"/>
            <a:ext cx="527050" cy="762000"/>
          </a:xfrm>
          <a:prstGeom prst="rect">
            <a:avLst/>
          </a:prstGeom>
          <a:noFill/>
          <a:ln w="9525">
            <a:noFill/>
            <a:miter lim="800000"/>
            <a:headEnd/>
            <a:tailEnd/>
          </a:ln>
        </p:spPr>
      </p:pic>
      <p:pic>
        <p:nvPicPr>
          <p:cNvPr id="8221" name="Picture 42"/>
          <p:cNvPicPr>
            <a:picLocks noChangeAspect="1"/>
          </p:cNvPicPr>
          <p:nvPr/>
        </p:nvPicPr>
        <p:blipFill>
          <a:blip r:embed="rId14"/>
          <a:srcRect/>
          <a:stretch>
            <a:fillRect/>
          </a:stretch>
        </p:blipFill>
        <p:spPr bwMode="auto">
          <a:xfrm>
            <a:off x="3627438" y="2870200"/>
            <a:ext cx="555625" cy="762000"/>
          </a:xfrm>
          <a:prstGeom prst="rect">
            <a:avLst/>
          </a:prstGeom>
          <a:noFill/>
          <a:ln w="9525">
            <a:noFill/>
            <a:miter lim="800000"/>
            <a:headEnd/>
            <a:tailEnd/>
          </a:ln>
        </p:spPr>
      </p:pic>
      <p:pic>
        <p:nvPicPr>
          <p:cNvPr id="8222" name="Picture 32"/>
          <p:cNvPicPr>
            <a:picLocks noChangeAspect="1" noChangeArrowheads="1"/>
          </p:cNvPicPr>
          <p:nvPr/>
        </p:nvPicPr>
        <p:blipFill>
          <a:blip r:embed="rId15"/>
          <a:srcRect/>
          <a:stretch>
            <a:fillRect/>
          </a:stretch>
        </p:blipFill>
        <p:spPr bwMode="auto">
          <a:xfrm>
            <a:off x="3717925" y="4457700"/>
            <a:ext cx="528638" cy="606425"/>
          </a:xfrm>
          <a:prstGeom prst="rect">
            <a:avLst/>
          </a:prstGeom>
          <a:noFill/>
          <a:ln w="9525">
            <a:noFill/>
            <a:miter lim="800000"/>
            <a:headEnd/>
            <a:tailEnd/>
          </a:ln>
        </p:spPr>
      </p:pic>
      <p:sp>
        <p:nvSpPr>
          <p:cNvPr id="50" name="AutoShape 3"/>
          <p:cNvSpPr>
            <a:spLocks noChangeArrowheads="1"/>
          </p:cNvSpPr>
          <p:nvPr/>
        </p:nvSpPr>
        <p:spPr bwMode="auto">
          <a:xfrm>
            <a:off x="889000" y="3143250"/>
            <a:ext cx="1557176" cy="559872"/>
          </a:xfrm>
          <a:prstGeom prst="roundRect">
            <a:avLst>
              <a:gd name="adj" fmla="val 412"/>
            </a:avLst>
          </a:prstGeom>
          <a:noFill/>
          <a:ln w="9525">
            <a:noFill/>
            <a:round/>
            <a:headEnd/>
            <a:tailEnd/>
          </a:ln>
        </p:spPr>
        <p:txBody>
          <a:bodyPr wrap="square" lIns="90000" tIns="46800" rIns="36000" bIns="46800">
            <a:spAutoFit/>
          </a:bodyPr>
          <a:lstStyle/>
          <a:p>
            <a:pPr>
              <a:lnSpc>
                <a:spcPct val="94000"/>
              </a:lnSpc>
              <a:buClr>
                <a:srgbClr val="120C80"/>
              </a:buClr>
              <a:buSzPct val="100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smtClean="0">
                <a:solidFill>
                  <a:srgbClr val="120C80"/>
                </a:solidFill>
                <a:latin typeface="Times New Roman" pitchFamily="18" charset="0"/>
                <a:ea typeface="SimSun" charset="-122"/>
              </a:rPr>
              <a:t>V6 Governance</a:t>
            </a:r>
            <a:br>
              <a:rPr lang="en-GB" sz="1600" b="1" dirty="0" smtClean="0">
                <a:solidFill>
                  <a:srgbClr val="120C80"/>
                </a:solidFill>
                <a:latin typeface="Times New Roman" pitchFamily="18" charset="0"/>
                <a:ea typeface="SimSun" charset="-122"/>
              </a:rPr>
            </a:br>
            <a:r>
              <a:rPr lang="en-GB" sz="1600" b="1" dirty="0" smtClean="0">
                <a:solidFill>
                  <a:srgbClr val="120C80"/>
                </a:solidFill>
                <a:latin typeface="Times New Roman" pitchFamily="18" charset="0"/>
                <a:ea typeface="SimSun" charset="-122"/>
              </a:rPr>
              <a:t>Applications</a:t>
            </a:r>
            <a:endParaRPr lang="en-GB" sz="1600" b="1" dirty="0">
              <a:solidFill>
                <a:srgbClr val="120C80"/>
              </a:solidFill>
              <a:latin typeface="Times New Roman" pitchFamily="18" charset="0"/>
              <a:ea typeface="SimSun" charset="-122"/>
            </a:endParaRPr>
          </a:p>
        </p:txBody>
      </p:sp>
      <p:sp>
        <p:nvSpPr>
          <p:cNvPr id="51" name="TextBox 36"/>
          <p:cNvSpPr txBox="1"/>
          <p:nvPr/>
        </p:nvSpPr>
        <p:spPr>
          <a:xfrm>
            <a:off x="3765058" y="3045381"/>
            <a:ext cx="314510" cy="307777"/>
          </a:xfrm>
          <a:prstGeom prst="rect">
            <a:avLst/>
          </a:prstGeom>
          <a:noFill/>
        </p:spPr>
        <p:txBody>
          <a:bodyPr wrap="none" rtlCol="0">
            <a:spAutoFit/>
          </a:bodyPr>
          <a:lstStyle/>
          <a:p>
            <a:r>
              <a:rPr lang="en-US" sz="1400" b="1" dirty="0" smtClean="0"/>
              <a:t>D</a:t>
            </a:r>
            <a:endParaRPr lang="en-US" sz="1400" b="1" dirty="0"/>
          </a:p>
        </p:txBody>
      </p:sp>
      <p:sp>
        <p:nvSpPr>
          <p:cNvPr id="52" name="TextBox 37"/>
          <p:cNvSpPr txBox="1"/>
          <p:nvPr/>
        </p:nvSpPr>
        <p:spPr>
          <a:xfrm>
            <a:off x="4899093" y="3090204"/>
            <a:ext cx="314510" cy="307777"/>
          </a:xfrm>
          <a:prstGeom prst="rect">
            <a:avLst/>
          </a:prstGeom>
          <a:noFill/>
        </p:spPr>
        <p:txBody>
          <a:bodyPr wrap="none" rtlCol="0">
            <a:spAutoFit/>
          </a:bodyPr>
          <a:lstStyle/>
          <a:p>
            <a:r>
              <a:rPr lang="en-US" sz="1400" b="1" dirty="0" smtClean="0"/>
              <a:t>A</a:t>
            </a:r>
            <a:endParaRPr lang="en-US" sz="1400" b="1" dirty="0"/>
          </a:p>
        </p:txBody>
      </p:sp>
      <p:sp>
        <p:nvSpPr>
          <p:cNvPr id="53" name="TextBox 38"/>
          <p:cNvSpPr txBox="1"/>
          <p:nvPr/>
        </p:nvSpPr>
        <p:spPr>
          <a:xfrm>
            <a:off x="4742210" y="4399051"/>
            <a:ext cx="293670" cy="307777"/>
          </a:xfrm>
          <a:prstGeom prst="rect">
            <a:avLst/>
          </a:prstGeom>
          <a:noFill/>
        </p:spPr>
        <p:txBody>
          <a:bodyPr wrap="none" rtlCol="0">
            <a:spAutoFit/>
          </a:bodyPr>
          <a:lstStyle/>
          <a:p>
            <a:r>
              <a:rPr lang="en-US" sz="1400" b="1" dirty="0" smtClean="0"/>
              <a:t>F</a:t>
            </a:r>
            <a:endParaRPr lang="en-US" sz="1400" b="1" dirty="0"/>
          </a:p>
        </p:txBody>
      </p:sp>
      <p:pic>
        <p:nvPicPr>
          <p:cNvPr id="54" name="Picture 58"/>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5951541" y="4675187"/>
            <a:ext cx="927101" cy="7413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2" descr="global_map_flat_blue"/>
          <p:cNvPicPr>
            <a:picLocks noChangeAspect="1" noChangeArrowheads="1"/>
          </p:cNvPicPr>
          <p:nvPr/>
        </p:nvPicPr>
        <p:blipFill>
          <a:blip r:embed="rId3">
            <a:clrChange>
              <a:clrFrom>
                <a:srgbClr val="FFFFFF"/>
              </a:clrFrom>
              <a:clrTo>
                <a:srgbClr val="FFFFFF">
                  <a:alpha val="0"/>
                </a:srgbClr>
              </a:clrTo>
            </a:clrChange>
            <a:lum bright="6000"/>
          </a:blip>
          <a:srcRect b="473"/>
          <a:stretch>
            <a:fillRect/>
          </a:stretch>
        </p:blipFill>
        <p:spPr bwMode="auto">
          <a:xfrm>
            <a:off x="3624263" y="1454524"/>
            <a:ext cx="5519737" cy="3424238"/>
          </a:xfrm>
          <a:prstGeom prst="rect">
            <a:avLst/>
          </a:prstGeom>
          <a:noFill/>
          <a:ln w="9525">
            <a:noFill/>
            <a:miter lim="800000"/>
            <a:headEnd/>
            <a:tailEnd/>
          </a:ln>
        </p:spPr>
      </p:pic>
      <p:sp>
        <p:nvSpPr>
          <p:cNvPr id="35" name="Freeform 3"/>
          <p:cNvSpPr>
            <a:spLocks noChangeArrowheads="1"/>
          </p:cNvSpPr>
          <p:nvPr/>
        </p:nvSpPr>
        <p:spPr bwMode="auto">
          <a:xfrm rot="16800000">
            <a:off x="2156187" y="2027228"/>
            <a:ext cx="2702969" cy="2059046"/>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08 w 21600"/>
              <a:gd name="T13" fmla="*/ 6708 h 21600"/>
              <a:gd name="T14" fmla="*/ 14892 w 21600"/>
              <a:gd name="T15" fmla="*/ 14892 h 21600"/>
            </a:gdLst>
            <a:ahLst/>
            <a:cxnLst>
              <a:cxn ang="T8">
                <a:pos x="T0" y="T1"/>
              </a:cxn>
              <a:cxn ang="T9">
                <a:pos x="T2" y="T3"/>
              </a:cxn>
              <a:cxn ang="T10">
                <a:pos x="T4" y="T5"/>
              </a:cxn>
              <a:cxn ang="T11">
                <a:pos x="T6" y="T7"/>
              </a:cxn>
            </a:cxnLst>
            <a:rect l="T12" t="T13" r="T14" b="T15"/>
            <a:pathLst>
              <a:path w="21600" h="21600">
                <a:moveTo>
                  <a:pt x="0" y="0"/>
                </a:moveTo>
                <a:lnTo>
                  <a:pt x="9815" y="21600"/>
                </a:lnTo>
                <a:lnTo>
                  <a:pt x="11785" y="21600"/>
                </a:lnTo>
                <a:lnTo>
                  <a:pt x="21600" y="0"/>
                </a:lnTo>
                <a:close/>
              </a:path>
            </a:pathLst>
          </a:custGeom>
          <a:solidFill>
            <a:srgbClr val="BBE0E3">
              <a:alpha val="70195"/>
            </a:srgbClr>
          </a:solidFill>
          <a:ln w="255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36" name="Oval 18"/>
          <p:cNvSpPr>
            <a:spLocks noChangeArrowheads="1"/>
          </p:cNvSpPr>
          <p:nvPr/>
        </p:nvSpPr>
        <p:spPr bwMode="auto">
          <a:xfrm>
            <a:off x="4466385" y="3119717"/>
            <a:ext cx="180975" cy="219075"/>
          </a:xfrm>
          <a:prstGeom prst="ellipse">
            <a:avLst/>
          </a:prstGeom>
          <a:solidFill>
            <a:srgbClr val="BBE0E3"/>
          </a:solidFill>
          <a:ln w="28440">
            <a:solidFill>
              <a:srgbClr val="000000"/>
            </a:solidFill>
            <a:round/>
            <a:headEnd/>
            <a:tailEnd/>
          </a:ln>
          <a:effectLst>
            <a:outerShdw blurRad="63500" dist="17819" dir="2700000" algn="ctr" rotWithShape="0">
              <a:srgbClr val="000000">
                <a:alpha val="74997"/>
              </a:srgbClr>
            </a:outerShdw>
          </a:effectLst>
        </p:spPr>
        <p:txBody>
          <a:bodyPr anchor="ctr"/>
          <a:lstStyle/>
          <a:p>
            <a:pPr>
              <a:buClr>
                <a:srgbClr val="000000"/>
              </a:buClr>
              <a:buSzPct val="100000"/>
              <a:buFont typeface="Arial" pitchFamily="34" charset="0"/>
              <a:buNone/>
              <a:defRPr/>
            </a:pPr>
            <a:endParaRPr lang="en-US" sz="1800">
              <a:ea typeface="SimSun" charset="-122"/>
            </a:endParaRPr>
          </a:p>
        </p:txBody>
      </p:sp>
      <p:sp>
        <p:nvSpPr>
          <p:cNvPr id="9218" name="Rectangle 3"/>
          <p:cNvSpPr>
            <a:spLocks noGrp="1" noChangeArrowheads="1"/>
          </p:cNvSpPr>
          <p:nvPr>
            <p:ph type="title"/>
          </p:nvPr>
        </p:nvSpPr>
        <p:spPr/>
        <p:txBody>
          <a:bodyPr lIns="91440" tIns="45720" rIns="91440" bIns="45720" anchor="ctr"/>
          <a:lstStyle/>
          <a:p>
            <a:r>
              <a:rPr lang="en-US" sz="2800" smtClean="0"/>
              <a:t>V6 Centralized Database Architecture</a:t>
            </a:r>
          </a:p>
        </p:txBody>
      </p:sp>
      <p:sp>
        <p:nvSpPr>
          <p:cNvPr id="22535" name="Rectangle 26"/>
          <p:cNvSpPr>
            <a:spLocks noChangeArrowheads="1"/>
          </p:cNvSpPr>
          <p:nvPr/>
        </p:nvSpPr>
        <p:spPr bwMode="auto">
          <a:xfrm>
            <a:off x="190500" y="5395913"/>
            <a:ext cx="7608888" cy="1077912"/>
          </a:xfrm>
          <a:prstGeom prst="rect">
            <a:avLst/>
          </a:prstGeom>
          <a:solidFill>
            <a:schemeClr val="accent3">
              <a:lumMod val="95000"/>
              <a:alpha val="79999"/>
            </a:schemeClr>
          </a:solidFill>
          <a:ln w="12700">
            <a:noFill/>
            <a:miter lim="800000"/>
            <a:headEnd/>
            <a:tailEnd/>
          </a:ln>
        </p:spPr>
        <p:txBody>
          <a:bodyPr tIns="91440" bIns="91440">
            <a:spAutoFit/>
          </a:bodyPr>
          <a:lstStyle/>
          <a:p>
            <a:pPr marL="144463" indent="-144463" eaLnBrk="0" hangingPunct="0">
              <a:lnSpc>
                <a:spcPct val="95000"/>
              </a:lnSpc>
              <a:spcBef>
                <a:spcPct val="35000"/>
              </a:spcBef>
              <a:buClr>
                <a:schemeClr val="accent2"/>
              </a:buClr>
              <a:buSzPct val="120000"/>
              <a:buFontTx/>
              <a:buChar char="•"/>
              <a:defRPr/>
            </a:pPr>
            <a:r>
              <a:rPr lang="en-US" sz="1600" b="1">
                <a:ea typeface="SimSun" charset="-122"/>
              </a:rPr>
              <a:t>Reduces Total Cost of Ownership (TCO)</a:t>
            </a:r>
          </a:p>
          <a:p>
            <a:pPr marL="144463" indent="-144463" eaLnBrk="0" hangingPunct="0">
              <a:lnSpc>
                <a:spcPct val="95000"/>
              </a:lnSpc>
              <a:spcBef>
                <a:spcPct val="35000"/>
              </a:spcBef>
              <a:buClr>
                <a:schemeClr val="accent2"/>
              </a:buClr>
              <a:buSzPct val="120000"/>
              <a:buFontTx/>
              <a:buChar char="•"/>
              <a:defRPr/>
            </a:pPr>
            <a:r>
              <a:rPr lang="en-US" sz="1600" b="1">
                <a:ea typeface="SimSun" charset="-122"/>
              </a:rPr>
              <a:t>Reduces Efforts to Create and Propagate Customizations &amp; Upgrades</a:t>
            </a:r>
          </a:p>
          <a:p>
            <a:pPr marL="144463" indent="-144463" eaLnBrk="0" hangingPunct="0">
              <a:lnSpc>
                <a:spcPct val="95000"/>
              </a:lnSpc>
              <a:spcBef>
                <a:spcPct val="35000"/>
              </a:spcBef>
              <a:buClr>
                <a:schemeClr val="accent2"/>
              </a:buClr>
              <a:buSzPct val="120000"/>
              <a:buFontTx/>
              <a:buChar char="•"/>
              <a:defRPr/>
            </a:pPr>
            <a:r>
              <a:rPr lang="en-US" sz="1600" b="1">
                <a:ea typeface="SimSun" charset="-122"/>
              </a:rPr>
              <a:t>Optimized for WAN access for remote users</a:t>
            </a:r>
          </a:p>
        </p:txBody>
      </p:sp>
      <p:sp>
        <p:nvSpPr>
          <p:cNvPr id="9221" name="Rectangle 15"/>
          <p:cNvSpPr>
            <a:spLocks noChangeArrowheads="1"/>
          </p:cNvSpPr>
          <p:nvPr/>
        </p:nvSpPr>
        <p:spPr bwMode="auto">
          <a:xfrm>
            <a:off x="249238" y="4437120"/>
            <a:ext cx="4387698" cy="830997"/>
          </a:xfrm>
          <a:prstGeom prst="rect">
            <a:avLst/>
          </a:prstGeom>
          <a:noFill/>
          <a:ln w="12700">
            <a:noFill/>
            <a:miter lim="800000"/>
            <a:headEnd/>
            <a:tailEnd/>
          </a:ln>
        </p:spPr>
        <p:txBody>
          <a:bodyPr wrap="square" lIns="0" tIns="0" rIns="0" bIns="0">
            <a:spAutoFit/>
          </a:bodyPr>
          <a:lstStyle/>
          <a:p>
            <a:pPr eaLnBrk="0" hangingPunct="0">
              <a:buClr>
                <a:srgbClr val="000000"/>
              </a:buClr>
              <a:buSzPct val="100000"/>
              <a:buFont typeface="Arial" pitchFamily="34" charset="0"/>
              <a:buNone/>
              <a:tabLst>
                <a:tab pos="287338" algn="l"/>
              </a:tabLst>
            </a:pPr>
            <a:r>
              <a:rPr lang="en-US" sz="1800" b="1" i="1" dirty="0" smtClean="0">
                <a:ea typeface="SimSun" charset="-122"/>
              </a:rPr>
              <a:t>A: ENOVIA Application Server </a:t>
            </a:r>
            <a:r>
              <a:rPr lang="en-US" sz="1800" b="1" i="1" dirty="0">
                <a:ea typeface="SimSun" charset="-122"/>
              </a:rPr>
              <a:t>(MCS)</a:t>
            </a:r>
          </a:p>
          <a:p>
            <a:pPr eaLnBrk="0" hangingPunct="0">
              <a:buClr>
                <a:srgbClr val="000000"/>
              </a:buClr>
              <a:buSzPct val="100000"/>
              <a:buFont typeface="Arial" pitchFamily="34" charset="0"/>
              <a:buNone/>
              <a:tabLst>
                <a:tab pos="287338" algn="l"/>
              </a:tabLst>
            </a:pPr>
            <a:r>
              <a:rPr lang="en-US" sz="1800" b="1" i="1" dirty="0" smtClean="0">
                <a:ea typeface="SimSun" charset="-122"/>
              </a:rPr>
              <a:t>D: Database Server (DB)</a:t>
            </a:r>
            <a:endParaRPr lang="en-US" sz="1800" b="1" i="1" dirty="0">
              <a:ea typeface="SimSun" charset="-122"/>
            </a:endParaRPr>
          </a:p>
          <a:p>
            <a:pPr eaLnBrk="0" hangingPunct="0">
              <a:buClr>
                <a:srgbClr val="000000"/>
              </a:buClr>
              <a:buSzPct val="100000"/>
              <a:buFont typeface="Arial" pitchFamily="34" charset="0"/>
              <a:buNone/>
              <a:tabLst>
                <a:tab pos="287338" algn="l"/>
              </a:tabLst>
            </a:pPr>
            <a:r>
              <a:rPr lang="en-US" sz="1800" b="1" i="1" dirty="0">
                <a:ea typeface="SimSun" charset="-122"/>
              </a:rPr>
              <a:t>F:</a:t>
            </a:r>
            <a:r>
              <a:rPr lang="en-US" sz="1800" b="1" i="1" dirty="0" smtClean="0">
                <a:ea typeface="SimSun" charset="-122"/>
              </a:rPr>
              <a:t>	ENOVIA File </a:t>
            </a:r>
            <a:r>
              <a:rPr lang="en-US" sz="1800" b="1" i="1" dirty="0">
                <a:ea typeface="SimSun" charset="-122"/>
              </a:rPr>
              <a:t>Server (FCS</a:t>
            </a:r>
            <a:r>
              <a:rPr lang="en-US" sz="1200" b="1" i="1" dirty="0">
                <a:ea typeface="SimSun" charset="-122"/>
              </a:rPr>
              <a:t>)</a:t>
            </a:r>
          </a:p>
        </p:txBody>
      </p:sp>
      <p:sp>
        <p:nvSpPr>
          <p:cNvPr id="9222" name="Text Box 97"/>
          <p:cNvSpPr txBox="1">
            <a:spLocks noChangeArrowheads="1"/>
          </p:cNvSpPr>
          <p:nvPr/>
        </p:nvSpPr>
        <p:spPr bwMode="auto">
          <a:xfrm>
            <a:off x="139700" y="963613"/>
            <a:ext cx="1397000" cy="312737"/>
          </a:xfrm>
          <a:prstGeom prst="rect">
            <a:avLst/>
          </a:prstGeom>
          <a:noFill/>
          <a:ln w="28575">
            <a:noFill/>
            <a:miter lim="800000"/>
            <a:headEnd/>
            <a:tailEnd/>
          </a:ln>
        </p:spPr>
        <p:txBody>
          <a:bodyPr wrap="none" lIns="18288" tIns="18288" rIns="18288" bIns="18288" anchorCtr="1">
            <a:spAutoFit/>
          </a:bodyPr>
          <a:lstStyle/>
          <a:p>
            <a:pPr>
              <a:buClr>
                <a:srgbClr val="000000"/>
              </a:buClr>
              <a:buSzPct val="100000"/>
              <a:buFont typeface="Arial" pitchFamily="34" charset="0"/>
              <a:buNone/>
            </a:pPr>
            <a:r>
              <a:rPr lang="en-US" sz="1800" i="1">
                <a:ea typeface="SimSun" charset="-122"/>
              </a:rPr>
              <a:t>One Location</a:t>
            </a:r>
          </a:p>
        </p:txBody>
      </p:sp>
      <p:pic>
        <p:nvPicPr>
          <p:cNvPr id="9223" name="Picture 98"/>
          <p:cNvPicPr>
            <a:picLocks noChangeAspect="1" noChangeArrowheads="1"/>
          </p:cNvPicPr>
          <p:nvPr/>
        </p:nvPicPr>
        <p:blipFill>
          <a:blip r:embed="rId4"/>
          <a:srcRect/>
          <a:stretch>
            <a:fillRect/>
          </a:stretch>
        </p:blipFill>
        <p:spPr bwMode="auto">
          <a:xfrm>
            <a:off x="6142038" y="1285875"/>
            <a:ext cx="671512" cy="471488"/>
          </a:xfrm>
          <a:prstGeom prst="rect">
            <a:avLst/>
          </a:prstGeom>
          <a:noFill/>
          <a:ln w="15875">
            <a:noFill/>
            <a:miter lim="800000"/>
            <a:headEnd/>
            <a:tailEnd/>
          </a:ln>
        </p:spPr>
      </p:pic>
      <p:pic>
        <p:nvPicPr>
          <p:cNvPr id="51" name="Picture 50" descr="s05_explore_400.jpg"/>
          <p:cNvPicPr>
            <a:picLocks noChangeAspect="1"/>
          </p:cNvPicPr>
          <p:nvPr/>
        </p:nvPicPr>
        <p:blipFill>
          <a:blip r:embed="rId5"/>
          <a:srcRect/>
          <a:stretch>
            <a:fillRect/>
          </a:stretch>
        </p:blipFill>
        <p:spPr bwMode="auto">
          <a:xfrm>
            <a:off x="6464300" y="1481138"/>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9225" name="Picture 100"/>
          <p:cNvPicPr>
            <a:picLocks noChangeAspect="1" noChangeArrowheads="1"/>
          </p:cNvPicPr>
          <p:nvPr/>
        </p:nvPicPr>
        <p:blipFill>
          <a:blip r:embed="rId4"/>
          <a:srcRect/>
          <a:stretch>
            <a:fillRect/>
          </a:stretch>
        </p:blipFill>
        <p:spPr bwMode="auto">
          <a:xfrm>
            <a:off x="7888288" y="2303463"/>
            <a:ext cx="671512" cy="471487"/>
          </a:xfrm>
          <a:prstGeom prst="rect">
            <a:avLst/>
          </a:prstGeom>
          <a:noFill/>
          <a:ln w="15875">
            <a:noFill/>
            <a:miter lim="800000"/>
            <a:headEnd/>
            <a:tailEnd/>
          </a:ln>
        </p:spPr>
      </p:pic>
      <p:pic>
        <p:nvPicPr>
          <p:cNvPr id="5" name="Picture 50" descr="s05_explore_400.jpg"/>
          <p:cNvPicPr>
            <a:picLocks noChangeAspect="1"/>
          </p:cNvPicPr>
          <p:nvPr/>
        </p:nvPicPr>
        <p:blipFill>
          <a:blip r:embed="rId5"/>
          <a:srcRect/>
          <a:stretch>
            <a:fillRect/>
          </a:stretch>
        </p:blipFill>
        <p:spPr bwMode="auto">
          <a:xfrm>
            <a:off x="8161338" y="2535238"/>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9227" name="Picture 103"/>
          <p:cNvPicPr>
            <a:picLocks noChangeAspect="1" noChangeArrowheads="1"/>
          </p:cNvPicPr>
          <p:nvPr/>
        </p:nvPicPr>
        <p:blipFill>
          <a:blip r:embed="rId4"/>
          <a:srcRect/>
          <a:stretch>
            <a:fillRect/>
          </a:stretch>
        </p:blipFill>
        <p:spPr bwMode="auto">
          <a:xfrm>
            <a:off x="7262813" y="3394075"/>
            <a:ext cx="671512" cy="471488"/>
          </a:xfrm>
          <a:prstGeom prst="rect">
            <a:avLst/>
          </a:prstGeom>
          <a:noFill/>
          <a:ln w="15875">
            <a:noFill/>
            <a:miter lim="800000"/>
            <a:headEnd/>
            <a:tailEnd/>
          </a:ln>
        </p:spPr>
      </p:pic>
      <p:pic>
        <p:nvPicPr>
          <p:cNvPr id="6" name="Picture 50" descr="s05_explore_400.jpg"/>
          <p:cNvPicPr>
            <a:picLocks noChangeAspect="1"/>
          </p:cNvPicPr>
          <p:nvPr/>
        </p:nvPicPr>
        <p:blipFill>
          <a:blip r:embed="rId5"/>
          <a:srcRect/>
          <a:stretch>
            <a:fillRect/>
          </a:stretch>
        </p:blipFill>
        <p:spPr bwMode="auto">
          <a:xfrm>
            <a:off x="7535863" y="3625850"/>
            <a:ext cx="711200" cy="533400"/>
          </a:xfrm>
          <a:prstGeom prst="rect">
            <a:avLst/>
          </a:prstGeom>
          <a:noFill/>
          <a:ln w="9525">
            <a:noFill/>
            <a:miter lim="800000"/>
            <a:headEnd/>
            <a:tailEnd/>
          </a:ln>
          <a:effectLst>
            <a:outerShdw blurRad="63500" dist="38100" dir="2700000" algn="tl" rotWithShape="0">
              <a:srgbClr val="000000">
                <a:alpha val="39998"/>
              </a:srgbClr>
            </a:outerShdw>
          </a:effectLst>
        </p:spPr>
      </p:pic>
      <p:pic>
        <p:nvPicPr>
          <p:cNvPr id="9229" name="Picture 9"/>
          <p:cNvPicPr>
            <a:picLocks noChangeAspect="1" noChangeArrowheads="1"/>
          </p:cNvPicPr>
          <p:nvPr/>
        </p:nvPicPr>
        <p:blipFill>
          <a:blip r:embed="rId6"/>
          <a:srcRect/>
          <a:stretch>
            <a:fillRect/>
          </a:stretch>
        </p:blipFill>
        <p:spPr bwMode="auto">
          <a:xfrm>
            <a:off x="6667500" y="3582988"/>
            <a:ext cx="712788" cy="711200"/>
          </a:xfrm>
          <a:prstGeom prst="rect">
            <a:avLst/>
          </a:prstGeom>
          <a:noFill/>
          <a:ln w="28440">
            <a:noFill/>
            <a:miter lim="800000"/>
            <a:headEnd/>
            <a:tailEnd/>
          </a:ln>
        </p:spPr>
      </p:pic>
      <p:pic>
        <p:nvPicPr>
          <p:cNvPr id="9230" name="Picture 10"/>
          <p:cNvPicPr>
            <a:picLocks noChangeAspect="1" noChangeArrowheads="1"/>
          </p:cNvPicPr>
          <p:nvPr/>
        </p:nvPicPr>
        <p:blipFill>
          <a:blip r:embed="rId7"/>
          <a:srcRect/>
          <a:stretch>
            <a:fillRect/>
          </a:stretch>
        </p:blipFill>
        <p:spPr bwMode="auto">
          <a:xfrm>
            <a:off x="6516688" y="3830638"/>
            <a:ext cx="431800" cy="558800"/>
          </a:xfrm>
          <a:prstGeom prst="rect">
            <a:avLst/>
          </a:prstGeom>
          <a:noFill/>
          <a:ln w="28440">
            <a:noFill/>
            <a:miter lim="800000"/>
            <a:headEnd/>
            <a:tailEnd/>
          </a:ln>
        </p:spPr>
      </p:pic>
      <p:pic>
        <p:nvPicPr>
          <p:cNvPr id="9231" name="Picture 9"/>
          <p:cNvPicPr>
            <a:picLocks noChangeAspect="1" noChangeArrowheads="1"/>
          </p:cNvPicPr>
          <p:nvPr/>
        </p:nvPicPr>
        <p:blipFill>
          <a:blip r:embed="rId6"/>
          <a:srcRect/>
          <a:stretch>
            <a:fillRect/>
          </a:stretch>
        </p:blipFill>
        <p:spPr bwMode="auto">
          <a:xfrm>
            <a:off x="7394575" y="2681288"/>
            <a:ext cx="712788" cy="711200"/>
          </a:xfrm>
          <a:prstGeom prst="rect">
            <a:avLst/>
          </a:prstGeom>
          <a:noFill/>
          <a:ln w="28440">
            <a:noFill/>
            <a:miter lim="800000"/>
            <a:headEnd/>
            <a:tailEnd/>
          </a:ln>
        </p:spPr>
      </p:pic>
      <p:pic>
        <p:nvPicPr>
          <p:cNvPr id="9232" name="Picture 10"/>
          <p:cNvPicPr>
            <a:picLocks noChangeAspect="1" noChangeArrowheads="1"/>
          </p:cNvPicPr>
          <p:nvPr/>
        </p:nvPicPr>
        <p:blipFill>
          <a:blip r:embed="rId7"/>
          <a:srcRect/>
          <a:stretch>
            <a:fillRect/>
          </a:stretch>
        </p:blipFill>
        <p:spPr bwMode="auto">
          <a:xfrm>
            <a:off x="7245350" y="2927350"/>
            <a:ext cx="431800" cy="558800"/>
          </a:xfrm>
          <a:prstGeom prst="rect">
            <a:avLst/>
          </a:prstGeom>
          <a:noFill/>
          <a:ln w="28440">
            <a:noFill/>
            <a:miter lim="800000"/>
            <a:headEnd/>
            <a:tailEnd/>
          </a:ln>
        </p:spPr>
      </p:pic>
      <p:pic>
        <p:nvPicPr>
          <p:cNvPr id="9233" name="Picture 9"/>
          <p:cNvPicPr>
            <a:picLocks noChangeAspect="1" noChangeArrowheads="1"/>
          </p:cNvPicPr>
          <p:nvPr/>
        </p:nvPicPr>
        <p:blipFill>
          <a:blip r:embed="rId6"/>
          <a:srcRect/>
          <a:stretch>
            <a:fillRect/>
          </a:stretch>
        </p:blipFill>
        <p:spPr bwMode="auto">
          <a:xfrm>
            <a:off x="5678488" y="1635125"/>
            <a:ext cx="712787" cy="711200"/>
          </a:xfrm>
          <a:prstGeom prst="rect">
            <a:avLst/>
          </a:prstGeom>
          <a:noFill/>
          <a:ln w="28440">
            <a:noFill/>
            <a:miter lim="800000"/>
            <a:headEnd/>
            <a:tailEnd/>
          </a:ln>
        </p:spPr>
      </p:pic>
      <p:pic>
        <p:nvPicPr>
          <p:cNvPr id="9234" name="Picture 10"/>
          <p:cNvPicPr>
            <a:picLocks noChangeAspect="1" noChangeArrowheads="1"/>
          </p:cNvPicPr>
          <p:nvPr/>
        </p:nvPicPr>
        <p:blipFill>
          <a:blip r:embed="rId7"/>
          <a:srcRect/>
          <a:stretch>
            <a:fillRect/>
          </a:stretch>
        </p:blipFill>
        <p:spPr bwMode="auto">
          <a:xfrm>
            <a:off x="5527675" y="1882775"/>
            <a:ext cx="431800" cy="558800"/>
          </a:xfrm>
          <a:prstGeom prst="rect">
            <a:avLst/>
          </a:prstGeom>
          <a:noFill/>
          <a:ln w="28440">
            <a:noFill/>
            <a:miter lim="800000"/>
            <a:headEnd/>
            <a:tailEnd/>
          </a:ln>
        </p:spPr>
      </p:pic>
      <p:sp>
        <p:nvSpPr>
          <p:cNvPr id="9235" name="Oval 2"/>
          <p:cNvSpPr>
            <a:spLocks noChangeArrowheads="1"/>
          </p:cNvSpPr>
          <p:nvPr/>
        </p:nvSpPr>
        <p:spPr bwMode="auto">
          <a:xfrm>
            <a:off x="331788" y="1258888"/>
            <a:ext cx="3032125" cy="2981325"/>
          </a:xfrm>
          <a:prstGeom prst="ellipse">
            <a:avLst/>
          </a:prstGeom>
          <a:solidFill>
            <a:schemeClr val="bg1"/>
          </a:solidFill>
          <a:ln w="3600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2" name="Line 8"/>
          <p:cNvSpPr>
            <a:spLocks noChangeShapeType="1"/>
          </p:cNvSpPr>
          <p:nvPr/>
        </p:nvSpPr>
        <p:spPr bwMode="auto">
          <a:xfrm flipH="1">
            <a:off x="1547813" y="2171700"/>
            <a:ext cx="815975" cy="649288"/>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3" name="Line 9"/>
          <p:cNvSpPr>
            <a:spLocks noChangeShapeType="1"/>
          </p:cNvSpPr>
          <p:nvPr/>
        </p:nvSpPr>
        <p:spPr bwMode="auto">
          <a:xfrm flipV="1">
            <a:off x="2446338" y="2168525"/>
            <a:ext cx="130175" cy="1262063"/>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4" name="Line 10"/>
          <p:cNvSpPr>
            <a:spLocks noChangeShapeType="1"/>
          </p:cNvSpPr>
          <p:nvPr/>
        </p:nvSpPr>
        <p:spPr bwMode="auto">
          <a:xfrm flipH="1" flipV="1">
            <a:off x="1577975" y="1898650"/>
            <a:ext cx="739775" cy="193675"/>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5" name="Line 13"/>
          <p:cNvSpPr>
            <a:spLocks noChangeShapeType="1"/>
          </p:cNvSpPr>
          <p:nvPr/>
        </p:nvSpPr>
        <p:spPr bwMode="auto">
          <a:xfrm>
            <a:off x="1665288" y="3035300"/>
            <a:ext cx="522287" cy="566738"/>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grpSp>
        <p:nvGrpSpPr>
          <p:cNvPr id="9240" name="Group 15"/>
          <p:cNvGrpSpPr>
            <a:grpSpLocks/>
          </p:cNvGrpSpPr>
          <p:nvPr/>
        </p:nvGrpSpPr>
        <p:grpSpPr bwMode="auto">
          <a:xfrm>
            <a:off x="1035050" y="2555875"/>
            <a:ext cx="769938" cy="547688"/>
            <a:chOff x="1153" y="1520"/>
            <a:chExt cx="485" cy="345"/>
          </a:xfrm>
        </p:grpSpPr>
        <p:sp>
          <p:nvSpPr>
            <p:cNvPr id="47" name="Oval 16"/>
            <p:cNvSpPr>
              <a:spLocks noChangeArrowheads="1"/>
            </p:cNvSpPr>
            <p:nvPr/>
          </p:nvSpPr>
          <p:spPr bwMode="auto">
            <a:xfrm>
              <a:off x="1153" y="1637"/>
              <a:ext cx="486" cy="229"/>
            </a:xfrm>
            <a:prstGeom prst="ellipse">
              <a:avLst/>
            </a:prstGeom>
            <a:solidFill>
              <a:srgbClr val="120C80"/>
            </a:solidFill>
            <a:ln w="38160">
              <a:solidFill>
                <a:srgbClr val="120C80"/>
              </a:solidFill>
              <a:round/>
              <a:headEnd/>
              <a:tailEnd/>
            </a:ln>
            <a:effectLst>
              <a:outerShdw blurRad="63500" dist="17819" dir="2700000" algn="ctr" rotWithShape="0">
                <a:srgbClr val="000000">
                  <a:alpha val="74997"/>
                </a:srgbClr>
              </a:outerShdw>
            </a:effectLst>
          </p:spPr>
          <p:txBody>
            <a:bodyPr wrap="none" anchor="ctr"/>
            <a:lstStyle/>
            <a:p>
              <a:pPr>
                <a:buClr>
                  <a:srgbClr val="000000"/>
                </a:buClr>
                <a:buSzPct val="100000"/>
                <a:buFont typeface="Arial" pitchFamily="34" charset="0"/>
                <a:buNone/>
                <a:defRPr/>
              </a:pPr>
              <a:endParaRPr lang="en-US" sz="1800">
                <a:ea typeface="SimSun" charset="-122"/>
              </a:endParaRPr>
            </a:p>
          </p:txBody>
        </p:sp>
        <p:pic>
          <p:nvPicPr>
            <p:cNvPr id="9249" name="Picture 17" descr="PC_xml_Web_Service"/>
            <p:cNvPicPr>
              <a:picLocks noChangeAspect="1" noChangeArrowheads="1"/>
            </p:cNvPicPr>
            <p:nvPr/>
          </p:nvPicPr>
          <p:blipFill>
            <a:blip r:embed="rId8"/>
            <a:srcRect/>
            <a:stretch>
              <a:fillRect/>
            </a:stretch>
          </p:blipFill>
          <p:spPr bwMode="auto">
            <a:xfrm>
              <a:off x="1311" y="1520"/>
              <a:ext cx="290" cy="287"/>
            </a:xfrm>
            <a:prstGeom prst="rect">
              <a:avLst/>
            </a:prstGeom>
            <a:noFill/>
            <a:ln w="9525">
              <a:noFill/>
              <a:miter lim="800000"/>
              <a:headEnd/>
              <a:tailEnd/>
            </a:ln>
          </p:spPr>
        </p:pic>
        <p:pic>
          <p:nvPicPr>
            <p:cNvPr id="9250" name="Picture 18" descr="BlueUser"/>
            <p:cNvPicPr>
              <a:picLocks noChangeAspect="1" noChangeArrowheads="1"/>
            </p:cNvPicPr>
            <p:nvPr/>
          </p:nvPicPr>
          <p:blipFill>
            <a:blip r:embed="rId9"/>
            <a:srcRect/>
            <a:stretch>
              <a:fillRect/>
            </a:stretch>
          </p:blipFill>
          <p:spPr bwMode="auto">
            <a:xfrm>
              <a:off x="1180" y="1620"/>
              <a:ext cx="211" cy="229"/>
            </a:xfrm>
            <a:prstGeom prst="rect">
              <a:avLst/>
            </a:prstGeom>
            <a:noFill/>
            <a:ln w="9525">
              <a:noFill/>
              <a:miter lim="800000"/>
              <a:headEnd/>
              <a:tailEnd/>
            </a:ln>
          </p:spPr>
        </p:pic>
      </p:grpSp>
      <p:pic>
        <p:nvPicPr>
          <p:cNvPr id="9241" name="Picture 40"/>
          <p:cNvPicPr>
            <a:picLocks noChangeAspect="1"/>
          </p:cNvPicPr>
          <p:nvPr/>
        </p:nvPicPr>
        <p:blipFill>
          <a:blip r:embed="rId10"/>
          <a:srcRect/>
          <a:stretch>
            <a:fillRect/>
          </a:stretch>
        </p:blipFill>
        <p:spPr bwMode="auto">
          <a:xfrm>
            <a:off x="2171700" y="1663700"/>
            <a:ext cx="595313" cy="814388"/>
          </a:xfrm>
          <a:prstGeom prst="rect">
            <a:avLst/>
          </a:prstGeom>
          <a:noFill/>
          <a:ln w="9525">
            <a:noFill/>
            <a:miter lim="800000"/>
            <a:headEnd/>
            <a:tailEnd/>
          </a:ln>
        </p:spPr>
      </p:pic>
      <p:pic>
        <p:nvPicPr>
          <p:cNvPr id="9242" name="Picture 41"/>
          <p:cNvPicPr>
            <a:picLocks noChangeAspect="1"/>
          </p:cNvPicPr>
          <p:nvPr/>
        </p:nvPicPr>
        <p:blipFill>
          <a:blip r:embed="rId11"/>
          <a:srcRect/>
          <a:stretch>
            <a:fillRect/>
          </a:stretch>
        </p:blipFill>
        <p:spPr bwMode="auto">
          <a:xfrm>
            <a:off x="2079625" y="3065463"/>
            <a:ext cx="527050" cy="762000"/>
          </a:xfrm>
          <a:prstGeom prst="rect">
            <a:avLst/>
          </a:prstGeom>
          <a:noFill/>
          <a:ln w="9525">
            <a:noFill/>
            <a:miter lim="800000"/>
            <a:headEnd/>
            <a:tailEnd/>
          </a:ln>
        </p:spPr>
      </p:pic>
      <p:pic>
        <p:nvPicPr>
          <p:cNvPr id="9243" name="Picture 42"/>
          <p:cNvPicPr>
            <a:picLocks noChangeAspect="1"/>
          </p:cNvPicPr>
          <p:nvPr/>
        </p:nvPicPr>
        <p:blipFill>
          <a:blip r:embed="rId12"/>
          <a:srcRect/>
          <a:stretch>
            <a:fillRect/>
          </a:stretch>
        </p:blipFill>
        <p:spPr bwMode="auto">
          <a:xfrm>
            <a:off x="1087438" y="1668463"/>
            <a:ext cx="555625" cy="762000"/>
          </a:xfrm>
          <a:prstGeom prst="rect">
            <a:avLst/>
          </a:prstGeom>
          <a:noFill/>
          <a:ln w="9525">
            <a:noFill/>
            <a:miter lim="800000"/>
            <a:headEnd/>
            <a:tailEnd/>
          </a:ln>
        </p:spPr>
      </p:pic>
      <p:pic>
        <p:nvPicPr>
          <p:cNvPr id="9244" name="Picture 32"/>
          <p:cNvPicPr>
            <a:picLocks noChangeAspect="1" noChangeArrowheads="1"/>
          </p:cNvPicPr>
          <p:nvPr/>
        </p:nvPicPr>
        <p:blipFill>
          <a:blip r:embed="rId13"/>
          <a:srcRect/>
          <a:stretch>
            <a:fillRect/>
          </a:stretch>
        </p:blipFill>
        <p:spPr bwMode="auto">
          <a:xfrm>
            <a:off x="1177925" y="3255963"/>
            <a:ext cx="528638" cy="606425"/>
          </a:xfrm>
          <a:prstGeom prst="rect">
            <a:avLst/>
          </a:prstGeom>
          <a:noFill/>
          <a:ln w="9525">
            <a:noFill/>
            <a:miter lim="800000"/>
            <a:headEnd/>
            <a:tailEnd/>
          </a:ln>
        </p:spPr>
      </p:pic>
      <p:sp>
        <p:nvSpPr>
          <p:cNvPr id="128004" name="Line 4"/>
          <p:cNvSpPr>
            <a:spLocks noChangeShapeType="1"/>
          </p:cNvSpPr>
          <p:nvPr/>
        </p:nvSpPr>
        <p:spPr bwMode="auto">
          <a:xfrm flipV="1">
            <a:off x="2743199" y="1941513"/>
            <a:ext cx="3046413" cy="45719"/>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8005" name="Line 5"/>
          <p:cNvSpPr>
            <a:spLocks noChangeShapeType="1"/>
          </p:cNvSpPr>
          <p:nvPr/>
        </p:nvSpPr>
        <p:spPr bwMode="auto">
          <a:xfrm>
            <a:off x="2796987" y="2043952"/>
            <a:ext cx="4870637" cy="1023097"/>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8006" name="Line 6"/>
          <p:cNvSpPr>
            <a:spLocks noChangeShapeType="1"/>
          </p:cNvSpPr>
          <p:nvPr/>
        </p:nvSpPr>
        <p:spPr bwMode="auto">
          <a:xfrm>
            <a:off x="2837329" y="2124635"/>
            <a:ext cx="3890496" cy="1794903"/>
          </a:xfrm>
          <a:prstGeom prst="line">
            <a:avLst/>
          </a:prstGeom>
          <a:noFill/>
          <a:ln w="25400">
            <a:solidFill>
              <a:schemeClr val="hlink"/>
            </a:solidFill>
            <a:round/>
            <a:headEnd/>
            <a:tailEnd/>
          </a:ln>
          <a:effectLst>
            <a:outerShdw blurRad="63500" dist="29783" dir="1514402"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37" name="TextBox 36"/>
          <p:cNvSpPr txBox="1"/>
          <p:nvPr/>
        </p:nvSpPr>
        <p:spPr>
          <a:xfrm>
            <a:off x="1264024" y="1788459"/>
            <a:ext cx="314510" cy="307777"/>
          </a:xfrm>
          <a:prstGeom prst="rect">
            <a:avLst/>
          </a:prstGeom>
          <a:noFill/>
        </p:spPr>
        <p:txBody>
          <a:bodyPr wrap="none" rtlCol="0">
            <a:spAutoFit/>
          </a:bodyPr>
          <a:lstStyle/>
          <a:p>
            <a:r>
              <a:rPr lang="en-US" sz="1400" b="1" dirty="0" smtClean="0"/>
              <a:t>D</a:t>
            </a:r>
            <a:endParaRPr lang="en-US" sz="1400" b="1" dirty="0"/>
          </a:p>
        </p:txBody>
      </p:sp>
      <p:sp>
        <p:nvSpPr>
          <p:cNvPr id="38" name="TextBox 37"/>
          <p:cNvSpPr txBox="1"/>
          <p:nvPr/>
        </p:nvSpPr>
        <p:spPr>
          <a:xfrm>
            <a:off x="2398059" y="1833282"/>
            <a:ext cx="314510" cy="307777"/>
          </a:xfrm>
          <a:prstGeom prst="rect">
            <a:avLst/>
          </a:prstGeom>
          <a:noFill/>
        </p:spPr>
        <p:txBody>
          <a:bodyPr wrap="none" rtlCol="0">
            <a:spAutoFit/>
          </a:bodyPr>
          <a:lstStyle/>
          <a:p>
            <a:r>
              <a:rPr lang="en-US" sz="1400" b="1" dirty="0" smtClean="0"/>
              <a:t>A</a:t>
            </a:r>
            <a:endParaRPr lang="en-US" sz="1400" b="1" dirty="0"/>
          </a:p>
        </p:txBody>
      </p:sp>
      <p:sp>
        <p:nvSpPr>
          <p:cNvPr id="39" name="TextBox 38"/>
          <p:cNvSpPr txBox="1"/>
          <p:nvPr/>
        </p:nvSpPr>
        <p:spPr>
          <a:xfrm>
            <a:off x="2241176" y="3142129"/>
            <a:ext cx="293670" cy="307777"/>
          </a:xfrm>
          <a:prstGeom prst="rect">
            <a:avLst/>
          </a:prstGeom>
          <a:noFill/>
        </p:spPr>
        <p:txBody>
          <a:bodyPr wrap="none" rtlCol="0">
            <a:spAutoFit/>
          </a:bodyPr>
          <a:lstStyle/>
          <a:p>
            <a:r>
              <a:rPr lang="en-US" sz="1400" b="1" dirty="0" smtClean="0"/>
              <a:t>F</a:t>
            </a:r>
            <a:endParaRPr lang="en-US" sz="1400" b="1"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3" descr="generc-tower.jpg"/>
          <p:cNvPicPr>
            <a:picLocks noChangeAspect="1"/>
          </p:cNvPicPr>
          <p:nvPr/>
        </p:nvPicPr>
        <p:blipFill>
          <a:blip r:embed="rId3">
            <a:clrChange>
              <a:clrFrom>
                <a:srgbClr val="FDFDFD"/>
              </a:clrFrom>
              <a:clrTo>
                <a:srgbClr val="FDFDFD">
                  <a:alpha val="0"/>
                </a:srgbClr>
              </a:clrTo>
            </a:clrChange>
          </a:blip>
          <a:srcRect/>
          <a:stretch>
            <a:fillRect/>
          </a:stretch>
        </p:blipFill>
        <p:spPr bwMode="auto">
          <a:xfrm>
            <a:off x="3733800" y="4304656"/>
            <a:ext cx="685800" cy="747712"/>
          </a:xfrm>
          <a:prstGeom prst="rect">
            <a:avLst/>
          </a:prstGeom>
          <a:noFill/>
          <a:ln w="9525">
            <a:noFill/>
            <a:miter lim="800000"/>
            <a:headEnd/>
            <a:tailEnd/>
          </a:ln>
        </p:spPr>
      </p:pic>
      <p:sp>
        <p:nvSpPr>
          <p:cNvPr id="9220" name="Title 1"/>
          <p:cNvSpPr>
            <a:spLocks noGrp="1"/>
          </p:cNvSpPr>
          <p:nvPr>
            <p:ph type="title"/>
          </p:nvPr>
        </p:nvSpPr>
        <p:spPr>
          <a:xfrm>
            <a:off x="720725" y="0"/>
            <a:ext cx="8423275" cy="650875"/>
          </a:xfrm>
        </p:spPr>
        <p:txBody>
          <a:bodyPr/>
          <a:lstStyle/>
          <a:p>
            <a:r>
              <a:rPr lang="en-US" dirty="0" smtClean="0"/>
              <a:t>V6 IT Infrastructure Components – </a:t>
            </a:r>
            <a:r>
              <a:rPr lang="en-US" b="1" i="1" dirty="0" smtClean="0">
                <a:solidFill>
                  <a:srgbClr val="FF6600"/>
                </a:solidFill>
              </a:rPr>
              <a:t>NEW!</a:t>
            </a:r>
            <a:endParaRPr lang="en-US" dirty="0" smtClean="0"/>
          </a:p>
        </p:txBody>
      </p:sp>
      <p:pic>
        <p:nvPicPr>
          <p:cNvPr id="9221" name="Picture 15" descr="C:\Documents and Settings\Administrator\My Documents\My Pictures\Microsoft Clip Organizer\CG196.wmf">
            <a:hlinkClick r:id="rId4" action="ppaction://hlinksldjump"/>
          </p:cNvPr>
          <p:cNvPicPr>
            <a:picLocks noChangeAspect="1" noChangeArrowheads="1"/>
          </p:cNvPicPr>
          <p:nvPr/>
        </p:nvPicPr>
        <p:blipFill>
          <a:blip r:embed="rId5"/>
          <a:srcRect/>
          <a:stretch>
            <a:fillRect/>
          </a:stretch>
        </p:blipFill>
        <p:spPr bwMode="auto">
          <a:xfrm>
            <a:off x="3773488" y="1089968"/>
            <a:ext cx="558800" cy="762000"/>
          </a:xfrm>
          <a:prstGeom prst="rect">
            <a:avLst/>
          </a:prstGeom>
          <a:noFill/>
          <a:ln w="9525">
            <a:noFill/>
            <a:miter lim="800000"/>
            <a:headEnd/>
            <a:tailEnd/>
          </a:ln>
        </p:spPr>
      </p:pic>
      <p:sp>
        <p:nvSpPr>
          <p:cNvPr id="9222" name="TextBox 5"/>
          <p:cNvSpPr txBox="1">
            <a:spLocks noChangeArrowheads="1"/>
          </p:cNvSpPr>
          <p:nvPr/>
        </p:nvSpPr>
        <p:spPr bwMode="auto">
          <a:xfrm>
            <a:off x="4572000" y="1166168"/>
            <a:ext cx="3871913" cy="646113"/>
          </a:xfrm>
          <a:prstGeom prst="rect">
            <a:avLst/>
          </a:prstGeom>
          <a:noFill/>
          <a:ln w="9525">
            <a:noFill/>
            <a:miter lim="800000"/>
            <a:headEnd/>
            <a:tailEnd/>
          </a:ln>
        </p:spPr>
        <p:txBody>
          <a:bodyPr wrap="none">
            <a:spAutoFit/>
          </a:bodyPr>
          <a:lstStyle/>
          <a:p>
            <a:r>
              <a:rPr lang="en-US" sz="1800" dirty="0"/>
              <a:t>Master Collaboration Server (MCS)</a:t>
            </a:r>
            <a:br>
              <a:rPr lang="en-US" sz="1800" dirty="0"/>
            </a:br>
            <a:r>
              <a:rPr lang="en-US" sz="1800" dirty="0"/>
              <a:t>- Business Logic and Web Access</a:t>
            </a:r>
          </a:p>
        </p:txBody>
      </p:sp>
      <p:sp>
        <p:nvSpPr>
          <p:cNvPr id="9223" name="TextBox 5"/>
          <p:cNvSpPr txBox="1">
            <a:spLocks noChangeArrowheads="1"/>
          </p:cNvSpPr>
          <p:nvPr/>
        </p:nvSpPr>
        <p:spPr bwMode="auto">
          <a:xfrm>
            <a:off x="4572000" y="1851968"/>
            <a:ext cx="3813865" cy="646331"/>
          </a:xfrm>
          <a:prstGeom prst="rect">
            <a:avLst/>
          </a:prstGeom>
          <a:noFill/>
          <a:ln w="9525">
            <a:noFill/>
            <a:miter lim="800000"/>
            <a:headEnd/>
            <a:tailEnd/>
          </a:ln>
        </p:spPr>
        <p:txBody>
          <a:bodyPr wrap="none">
            <a:spAutoFit/>
          </a:bodyPr>
          <a:lstStyle/>
          <a:p>
            <a:r>
              <a:rPr lang="en-US" sz="1800" dirty="0"/>
              <a:t>File Collaboration Server (FCS)</a:t>
            </a:r>
            <a:br>
              <a:rPr lang="en-US" sz="1800" dirty="0"/>
            </a:br>
            <a:r>
              <a:rPr lang="en-US" sz="1800" dirty="0"/>
              <a:t>- Content and Stream </a:t>
            </a:r>
            <a:r>
              <a:rPr lang="en-US" sz="1800" dirty="0" smtClean="0"/>
              <a:t>Storage Data</a:t>
            </a:r>
            <a:endParaRPr lang="en-US" sz="1800" dirty="0"/>
          </a:p>
        </p:txBody>
      </p:sp>
      <p:sp>
        <p:nvSpPr>
          <p:cNvPr id="9224" name="TextBox 5"/>
          <p:cNvSpPr txBox="1">
            <a:spLocks noChangeArrowheads="1"/>
          </p:cNvSpPr>
          <p:nvPr/>
        </p:nvSpPr>
        <p:spPr bwMode="auto">
          <a:xfrm>
            <a:off x="4572000" y="2613968"/>
            <a:ext cx="2712439" cy="646331"/>
          </a:xfrm>
          <a:prstGeom prst="rect">
            <a:avLst/>
          </a:prstGeom>
          <a:noFill/>
          <a:ln w="9525">
            <a:noFill/>
            <a:miter lim="800000"/>
            <a:headEnd/>
            <a:tailEnd/>
          </a:ln>
        </p:spPr>
        <p:txBody>
          <a:bodyPr wrap="none">
            <a:spAutoFit/>
          </a:bodyPr>
          <a:lstStyle/>
          <a:p>
            <a:r>
              <a:rPr lang="en-US" sz="1800" dirty="0"/>
              <a:t>Database Server </a:t>
            </a:r>
            <a:r>
              <a:rPr lang="en-US" sz="1800" dirty="0" smtClean="0"/>
              <a:t>(DB)</a:t>
            </a:r>
            <a:r>
              <a:rPr lang="en-US" sz="1800" dirty="0"/>
              <a:t/>
            </a:r>
            <a:br>
              <a:rPr lang="en-US" sz="1800" dirty="0"/>
            </a:br>
            <a:r>
              <a:rPr lang="en-US" sz="1800" dirty="0"/>
              <a:t>- Metadata </a:t>
            </a:r>
            <a:r>
              <a:rPr lang="en-US" sz="1800" dirty="0" smtClean="0"/>
              <a:t>Storage Data</a:t>
            </a:r>
            <a:endParaRPr lang="en-US" sz="1800" dirty="0"/>
          </a:p>
        </p:txBody>
      </p:sp>
      <p:sp>
        <p:nvSpPr>
          <p:cNvPr id="9225" name="TextBox 5"/>
          <p:cNvSpPr txBox="1">
            <a:spLocks noChangeArrowheads="1"/>
          </p:cNvSpPr>
          <p:nvPr/>
        </p:nvSpPr>
        <p:spPr bwMode="auto">
          <a:xfrm>
            <a:off x="4572000" y="4366568"/>
            <a:ext cx="4119387" cy="646331"/>
          </a:xfrm>
          <a:prstGeom prst="rect">
            <a:avLst/>
          </a:prstGeom>
          <a:noFill/>
          <a:ln w="9525">
            <a:noFill/>
            <a:miter lim="800000"/>
            <a:headEnd/>
            <a:tailEnd/>
          </a:ln>
        </p:spPr>
        <p:txBody>
          <a:bodyPr wrap="none">
            <a:spAutoFit/>
          </a:bodyPr>
          <a:lstStyle/>
          <a:p>
            <a:r>
              <a:rPr lang="fr-FR" sz="1800" dirty="0" smtClean="0"/>
              <a:t>Advanced </a:t>
            </a:r>
            <a:r>
              <a:rPr lang="fr-FR" sz="1800" dirty="0" err="1" smtClean="0"/>
              <a:t>Search</a:t>
            </a:r>
            <a:r>
              <a:rPr lang="en-US" sz="1800" dirty="0" smtClean="0"/>
              <a:t> Server (IDOL)</a:t>
            </a:r>
            <a:br>
              <a:rPr lang="en-US" sz="1800" dirty="0" smtClean="0"/>
            </a:br>
            <a:r>
              <a:rPr lang="en-US" sz="1800" dirty="0"/>
              <a:t>- Accelerated Retrieval of Textual Data</a:t>
            </a:r>
          </a:p>
        </p:txBody>
      </p:sp>
      <p:sp>
        <p:nvSpPr>
          <p:cNvPr id="9227" name="TextBox 5"/>
          <p:cNvSpPr txBox="1">
            <a:spLocks noChangeArrowheads="1"/>
          </p:cNvSpPr>
          <p:nvPr/>
        </p:nvSpPr>
        <p:spPr bwMode="auto">
          <a:xfrm>
            <a:off x="4572000" y="5117920"/>
            <a:ext cx="3589338" cy="646113"/>
          </a:xfrm>
          <a:prstGeom prst="rect">
            <a:avLst/>
          </a:prstGeom>
          <a:noFill/>
          <a:ln w="9525">
            <a:noFill/>
            <a:miter lim="800000"/>
            <a:headEnd/>
            <a:tailEnd/>
          </a:ln>
        </p:spPr>
        <p:txBody>
          <a:bodyPr wrap="none">
            <a:spAutoFit/>
          </a:bodyPr>
          <a:lstStyle/>
          <a:p>
            <a:r>
              <a:rPr lang="en-US" sz="1800" dirty="0" smtClean="0"/>
              <a:t>Conferencing Server (CNF)</a:t>
            </a:r>
            <a:br>
              <a:rPr lang="en-US" sz="1800" dirty="0" smtClean="0"/>
            </a:br>
            <a:r>
              <a:rPr lang="en-US" sz="1800" dirty="0"/>
              <a:t>- Real-Time Lifelike Collaboration</a:t>
            </a:r>
          </a:p>
        </p:txBody>
      </p:sp>
      <p:sp>
        <p:nvSpPr>
          <p:cNvPr id="9229" name="TextBox 5"/>
          <p:cNvSpPr txBox="1">
            <a:spLocks noChangeArrowheads="1"/>
          </p:cNvSpPr>
          <p:nvPr/>
        </p:nvSpPr>
        <p:spPr bwMode="auto">
          <a:xfrm>
            <a:off x="4572000" y="3604568"/>
            <a:ext cx="3675063" cy="646113"/>
          </a:xfrm>
          <a:prstGeom prst="rect">
            <a:avLst/>
          </a:prstGeom>
          <a:noFill/>
          <a:ln w="9525">
            <a:noFill/>
            <a:miter lim="800000"/>
            <a:headEnd/>
            <a:tailEnd/>
          </a:ln>
        </p:spPr>
        <p:txBody>
          <a:bodyPr wrap="none">
            <a:spAutoFit/>
          </a:bodyPr>
          <a:lstStyle/>
          <a:p>
            <a:r>
              <a:rPr lang="en-US" sz="1800" dirty="0"/>
              <a:t>3D Indexing </a:t>
            </a:r>
            <a:r>
              <a:rPr lang="en-US" sz="1800" dirty="0" smtClean="0"/>
              <a:t>Server (3D INDEX)</a:t>
            </a:r>
            <a:br>
              <a:rPr lang="en-US" sz="1800" dirty="0" smtClean="0"/>
            </a:br>
            <a:r>
              <a:rPr lang="en-US" sz="1800" dirty="0"/>
              <a:t>- Accelerated Retrieval of 3D Data</a:t>
            </a:r>
          </a:p>
        </p:txBody>
      </p:sp>
      <p:pic>
        <p:nvPicPr>
          <p:cNvPr id="9230" name="Picture 21" descr="C:\Documents and Settings\Administrator\My Documents\My Pictures\Microsoft Clip Organizer\CG213.bmp"/>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187310" y="4768923"/>
            <a:ext cx="177800" cy="213360"/>
          </a:xfrm>
          <a:prstGeom prst="rect">
            <a:avLst/>
          </a:prstGeom>
          <a:solidFill>
            <a:srgbClr val="FEFFF6"/>
          </a:solidFill>
          <a:ln w="9525">
            <a:solidFill>
              <a:schemeClr val="tx1"/>
            </a:solidFill>
            <a:miter lim="800000"/>
            <a:headEnd/>
            <a:tailEnd/>
          </a:ln>
        </p:spPr>
      </p:pic>
      <p:cxnSp>
        <p:nvCxnSpPr>
          <p:cNvPr id="27" name="Straight Connector 26"/>
          <p:cNvCxnSpPr>
            <a:cxnSpLocks noChangeShapeType="1"/>
          </p:cNvCxnSpPr>
          <p:nvPr/>
        </p:nvCxnSpPr>
        <p:spPr bwMode="auto">
          <a:xfrm>
            <a:off x="3733800" y="3452168"/>
            <a:ext cx="5257800" cy="1588"/>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28" name="Up Arrow 27"/>
          <p:cNvSpPr>
            <a:spLocks noChangeArrowheads="1"/>
          </p:cNvSpPr>
          <p:nvPr/>
        </p:nvSpPr>
        <p:spPr bwMode="auto">
          <a:xfrm>
            <a:off x="8180130" y="2548604"/>
            <a:ext cx="822325" cy="823913"/>
          </a:xfrm>
          <a:prstGeom prst="upArrow">
            <a:avLst>
              <a:gd name="adj1" fmla="val 50000"/>
              <a:gd name="adj2" fmla="val 49999"/>
            </a:avLst>
          </a:prstGeom>
          <a:gradFill rotWithShape="1">
            <a:gsLst>
              <a:gs pos="0">
                <a:srgbClr val="5E75FF"/>
              </a:gs>
              <a:gs pos="20000">
                <a:srgbClr val="6176FF"/>
              </a:gs>
              <a:gs pos="100000">
                <a:srgbClr val="4859C9"/>
              </a:gs>
            </a:gsLst>
            <a:lin ang="5400000"/>
          </a:gradFill>
          <a:ln w="9525">
            <a:solidFill>
              <a:srgbClr val="7283F9"/>
            </a:solidFill>
            <a:miter lim="800000"/>
            <a:headEnd/>
            <a:tailEnd/>
          </a:ln>
          <a:effectLst>
            <a:outerShdw dist="23000" dir="5400000" rotWithShape="0">
              <a:srgbClr val="808080">
                <a:alpha val="34999"/>
              </a:srgbClr>
            </a:outerShdw>
          </a:effectLst>
        </p:spPr>
        <p:txBody>
          <a:bodyPr/>
          <a:lstStyle/>
          <a:p>
            <a:pPr>
              <a:defRPr/>
            </a:pPr>
            <a:endParaRPr lang="en-US">
              <a:solidFill>
                <a:srgbClr val="A9C0D9"/>
              </a:solidFill>
              <a:latin typeface="Helvetica" pitchFamily="-65" charset="0"/>
            </a:endParaRPr>
          </a:p>
        </p:txBody>
      </p:sp>
      <p:sp>
        <p:nvSpPr>
          <p:cNvPr id="9233" name="TextBox 28"/>
          <p:cNvSpPr txBox="1">
            <a:spLocks noChangeArrowheads="1"/>
          </p:cNvSpPr>
          <p:nvPr/>
        </p:nvSpPr>
        <p:spPr bwMode="auto">
          <a:xfrm>
            <a:off x="8162925" y="2767186"/>
            <a:ext cx="809625" cy="277813"/>
          </a:xfrm>
          <a:prstGeom prst="rect">
            <a:avLst/>
          </a:prstGeom>
          <a:noFill/>
          <a:ln w="9525">
            <a:noFill/>
            <a:miter lim="800000"/>
            <a:headEnd/>
            <a:tailEnd/>
          </a:ln>
        </p:spPr>
        <p:txBody>
          <a:bodyPr wrap="none">
            <a:spAutoFit/>
          </a:bodyPr>
          <a:lstStyle/>
          <a:p>
            <a:r>
              <a:rPr lang="en-US" sz="1200">
                <a:solidFill>
                  <a:srgbClr val="FEFFF6"/>
                </a:solidFill>
              </a:rPr>
              <a:t>Required</a:t>
            </a:r>
          </a:p>
        </p:txBody>
      </p:sp>
      <p:sp>
        <p:nvSpPr>
          <p:cNvPr id="30" name="Down Arrow 29"/>
          <p:cNvSpPr>
            <a:spLocks noChangeArrowheads="1"/>
          </p:cNvSpPr>
          <p:nvPr/>
        </p:nvSpPr>
        <p:spPr bwMode="auto">
          <a:xfrm>
            <a:off x="8165843" y="3563576"/>
            <a:ext cx="822325" cy="822325"/>
          </a:xfrm>
          <a:prstGeom prst="downArrow">
            <a:avLst>
              <a:gd name="adj1" fmla="val 50000"/>
              <a:gd name="adj2" fmla="val 50000"/>
            </a:avLst>
          </a:prstGeom>
          <a:gradFill rotWithShape="1">
            <a:gsLst>
              <a:gs pos="0">
                <a:srgbClr val="5E75FF"/>
              </a:gs>
              <a:gs pos="20000">
                <a:srgbClr val="6176FF"/>
              </a:gs>
              <a:gs pos="100000">
                <a:srgbClr val="4859C9"/>
              </a:gs>
            </a:gsLst>
            <a:lin ang="5400000"/>
          </a:gradFill>
          <a:ln w="9525">
            <a:solidFill>
              <a:srgbClr val="7283F9"/>
            </a:solidFill>
            <a:miter lim="800000"/>
            <a:headEnd/>
            <a:tailEnd/>
          </a:ln>
          <a:effectLst>
            <a:outerShdw dist="23000" dir="5400000" rotWithShape="0">
              <a:srgbClr val="808080">
                <a:alpha val="34999"/>
              </a:srgbClr>
            </a:outerShdw>
          </a:effectLst>
        </p:spPr>
        <p:txBody>
          <a:bodyPr/>
          <a:lstStyle/>
          <a:p>
            <a:pPr>
              <a:defRPr/>
            </a:pPr>
            <a:endParaRPr lang="en-US"/>
          </a:p>
        </p:txBody>
      </p:sp>
      <p:sp>
        <p:nvSpPr>
          <p:cNvPr id="9235" name="TextBox 31"/>
          <p:cNvSpPr txBox="1">
            <a:spLocks noChangeArrowheads="1"/>
          </p:cNvSpPr>
          <p:nvPr/>
        </p:nvSpPr>
        <p:spPr bwMode="auto">
          <a:xfrm>
            <a:off x="8210550" y="3899330"/>
            <a:ext cx="757238" cy="277813"/>
          </a:xfrm>
          <a:prstGeom prst="rect">
            <a:avLst/>
          </a:prstGeom>
          <a:noFill/>
          <a:ln w="9525">
            <a:noFill/>
            <a:miter lim="800000"/>
            <a:headEnd/>
            <a:tailEnd/>
          </a:ln>
        </p:spPr>
        <p:txBody>
          <a:bodyPr wrap="none">
            <a:spAutoFit/>
          </a:bodyPr>
          <a:lstStyle/>
          <a:p>
            <a:r>
              <a:rPr lang="en-US" sz="1200">
                <a:solidFill>
                  <a:srgbClr val="FEFFF6"/>
                </a:solidFill>
              </a:rPr>
              <a:t>Optional</a:t>
            </a:r>
          </a:p>
        </p:txBody>
      </p:sp>
      <p:pic>
        <p:nvPicPr>
          <p:cNvPr id="9236" name="Picture 30" descr="CG1AE-0048.jpg"/>
          <p:cNvPicPr>
            <a:picLocks noChangeAspect="1"/>
          </p:cNvPicPr>
          <p:nvPr/>
        </p:nvPicPr>
        <p:blipFill>
          <a:blip r:embed="rId7"/>
          <a:srcRect/>
          <a:stretch>
            <a:fillRect/>
          </a:stretch>
        </p:blipFill>
        <p:spPr bwMode="auto">
          <a:xfrm>
            <a:off x="3810000" y="1851968"/>
            <a:ext cx="506413" cy="731838"/>
          </a:xfrm>
          <a:prstGeom prst="rect">
            <a:avLst/>
          </a:prstGeom>
          <a:noFill/>
          <a:ln w="9525">
            <a:noFill/>
            <a:miter lim="800000"/>
            <a:headEnd/>
            <a:tailEnd/>
          </a:ln>
        </p:spPr>
      </p:pic>
      <p:pic>
        <p:nvPicPr>
          <p:cNvPr id="9237" name="Picture 31" descr="CG1A9-0047.jpg"/>
          <p:cNvPicPr>
            <a:picLocks noChangeAspect="1"/>
          </p:cNvPicPr>
          <p:nvPr/>
        </p:nvPicPr>
        <p:blipFill>
          <a:blip r:embed="rId8"/>
          <a:srcRect/>
          <a:stretch>
            <a:fillRect/>
          </a:stretch>
        </p:blipFill>
        <p:spPr bwMode="auto">
          <a:xfrm>
            <a:off x="3810000" y="2613968"/>
            <a:ext cx="493713" cy="674688"/>
          </a:xfrm>
          <a:prstGeom prst="rect">
            <a:avLst/>
          </a:prstGeom>
          <a:noFill/>
          <a:ln w="9525">
            <a:noFill/>
            <a:miter lim="800000"/>
            <a:headEnd/>
            <a:tailEnd/>
          </a:ln>
        </p:spPr>
      </p:pic>
      <p:pic>
        <p:nvPicPr>
          <p:cNvPr id="9238" name="Picture 34" descr="CG2D-0055.jpg"/>
          <p:cNvPicPr>
            <a:picLocks noChangeAspect="1"/>
          </p:cNvPicPr>
          <p:nvPr/>
        </p:nvPicPr>
        <p:blipFill>
          <a:blip r:embed="rId9">
            <a:clrChange>
              <a:clrFrom>
                <a:srgbClr val="FFFFFE"/>
              </a:clrFrom>
              <a:clrTo>
                <a:srgbClr val="FFFFFE">
                  <a:alpha val="0"/>
                </a:srgbClr>
              </a:clrTo>
            </a:clrChange>
          </a:blip>
          <a:srcRect/>
          <a:stretch>
            <a:fillRect/>
          </a:stretch>
        </p:blipFill>
        <p:spPr bwMode="auto">
          <a:xfrm>
            <a:off x="3810000" y="3528368"/>
            <a:ext cx="522288" cy="714375"/>
          </a:xfrm>
          <a:prstGeom prst="rect">
            <a:avLst/>
          </a:prstGeom>
          <a:noFill/>
          <a:ln w="9525">
            <a:noFill/>
            <a:miter lim="800000"/>
            <a:headEnd/>
            <a:tailEnd/>
          </a:ln>
        </p:spPr>
      </p:pic>
      <p:sp>
        <p:nvSpPr>
          <p:cNvPr id="42" name="TextBox 41"/>
          <p:cNvSpPr txBox="1">
            <a:spLocks noChangeArrowheads="1"/>
          </p:cNvSpPr>
          <p:nvPr/>
        </p:nvSpPr>
        <p:spPr bwMode="auto">
          <a:xfrm>
            <a:off x="304800" y="1600200"/>
            <a:ext cx="2209800" cy="3970338"/>
          </a:xfrm>
          <a:prstGeom prst="rect">
            <a:avLst/>
          </a:prstGeom>
          <a:gradFill rotWithShape="1">
            <a:gsLst>
              <a:gs pos="0">
                <a:srgbClr val="E6ECFE"/>
              </a:gs>
              <a:gs pos="64999">
                <a:srgbClr val="BFCFF9"/>
              </a:gs>
              <a:gs pos="100000">
                <a:srgbClr val="A2BAF8"/>
              </a:gs>
            </a:gsLst>
            <a:lin ang="5400000" scaled="1"/>
          </a:gradFill>
          <a:ln w="9525">
            <a:solidFill>
              <a:srgbClr val="3566AD"/>
            </a:solidFill>
            <a:miter lim="800000"/>
            <a:headEnd/>
            <a:tailEnd/>
          </a:ln>
          <a:effectLst>
            <a:outerShdw dist="20000" dir="5400000" rotWithShape="0">
              <a:srgbClr val="808080">
                <a:alpha val="37999"/>
              </a:srgbClr>
            </a:outerShdw>
          </a:effectLst>
        </p:spPr>
        <p:txBody>
          <a:bodyPr>
            <a:spAutoFit/>
          </a:bodyPr>
          <a:lstStyle/>
          <a:p>
            <a:pPr>
              <a:defRPr/>
            </a:pPr>
            <a:r>
              <a:rPr lang="en-US" sz="1800" b="1" i="1" dirty="0">
                <a:solidFill>
                  <a:srgbClr val="000000"/>
                </a:solidFill>
                <a:latin typeface="Helvetica" pitchFamily="-65" charset="0"/>
              </a:rPr>
              <a:t>Advantages:</a:t>
            </a:r>
          </a:p>
          <a:p>
            <a:pPr>
              <a:buFont typeface="Arial" pitchFamily="34" charset="0"/>
              <a:buChar char="•"/>
              <a:defRPr/>
            </a:pPr>
            <a:r>
              <a:rPr lang="en-US" sz="1800" dirty="0">
                <a:solidFill>
                  <a:srgbClr val="000000"/>
                </a:solidFill>
                <a:latin typeface="Helvetica" pitchFamily="-65" charset="0"/>
              </a:rPr>
              <a:t> Single Database for “one source of truth” isolated from direct user interaction</a:t>
            </a:r>
          </a:p>
          <a:p>
            <a:pPr>
              <a:buFont typeface="Arial" pitchFamily="34" charset="0"/>
              <a:buChar char="•"/>
              <a:defRPr/>
            </a:pPr>
            <a:r>
              <a:rPr lang="en-US" sz="1800" dirty="0">
                <a:solidFill>
                  <a:srgbClr val="000000"/>
                </a:solidFill>
                <a:latin typeface="Helvetica" pitchFamily="-65" charset="0"/>
              </a:rPr>
              <a:t> Cost-reduction via enablement of component architecture</a:t>
            </a:r>
          </a:p>
          <a:p>
            <a:pPr>
              <a:buFont typeface="Arial" pitchFamily="34" charset="0"/>
              <a:buChar char="•"/>
              <a:defRPr/>
            </a:pPr>
            <a:r>
              <a:rPr lang="en-US" sz="1800" dirty="0">
                <a:solidFill>
                  <a:srgbClr val="000000"/>
                </a:solidFill>
                <a:latin typeface="Helvetica" pitchFamily="-65" charset="0"/>
              </a:rPr>
              <a:t> Modular architecture designed for future growth</a:t>
            </a:r>
          </a:p>
        </p:txBody>
      </p:sp>
      <p:sp>
        <p:nvSpPr>
          <p:cNvPr id="24" name="ZoneTexte 23"/>
          <p:cNvSpPr txBox="1"/>
          <p:nvPr/>
        </p:nvSpPr>
        <p:spPr>
          <a:xfrm>
            <a:off x="0" y="6176210"/>
            <a:ext cx="9144000" cy="276999"/>
          </a:xfrm>
          <a:prstGeom prst="rect">
            <a:avLst/>
          </a:prstGeom>
          <a:solidFill>
            <a:schemeClr val="bg1">
              <a:alpha val="0"/>
            </a:schemeClr>
          </a:solidFill>
        </p:spPr>
        <p:txBody>
          <a:bodyPr wrap="square" rtlCol="0">
            <a:spAutoFit/>
          </a:bodyPr>
          <a:lstStyle/>
          <a:p>
            <a:r>
              <a:rPr lang="en-US" sz="1200" b="1" dirty="0" smtClean="0">
                <a:solidFill>
                  <a:srgbClr val="FF0000"/>
                </a:solidFill>
              </a:rPr>
              <a:t>Note:  Initials (MCS, CNF, etc) will be used as short names on the following slides.</a:t>
            </a:r>
            <a:endParaRPr lang="en-US" sz="1200" b="1" dirty="0">
              <a:solidFill>
                <a:srgbClr val="FF0000"/>
              </a:solidFill>
            </a:endParaRPr>
          </a:p>
        </p:txBody>
      </p:sp>
      <p:pic>
        <p:nvPicPr>
          <p:cNvPr id="25" name="Picture 1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6553" y="5052861"/>
            <a:ext cx="699138" cy="826490"/>
          </a:xfrm>
          <a:prstGeom prst="rect">
            <a:avLst/>
          </a:prstGeom>
          <a:noFill/>
          <a:ln w="28440">
            <a:noFill/>
            <a:miter lim="800000"/>
            <a:headEnd/>
            <a:tailEnd/>
          </a:ln>
        </p:spPr>
      </p:pic>
      <p:sp>
        <p:nvSpPr>
          <p:cNvPr id="29" name="ZoneTexte 28"/>
          <p:cNvSpPr txBox="1"/>
          <p:nvPr/>
        </p:nvSpPr>
        <p:spPr>
          <a:xfrm>
            <a:off x="4689370" y="5796870"/>
            <a:ext cx="492443" cy="461665"/>
          </a:xfrm>
          <a:prstGeom prst="rect">
            <a:avLst/>
          </a:prstGeom>
          <a:noFill/>
        </p:spPr>
        <p:txBody>
          <a:bodyPr wrap="none" rtlCol="0">
            <a:spAutoFit/>
          </a:bodyPr>
          <a:lstStyle/>
          <a:p>
            <a:r>
              <a:rPr lang="fr-FR" dirty="0" smtClean="0"/>
              <a:t>…</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Personnalisée 2">
      <a:dk1>
        <a:srgbClr val="000000"/>
      </a:dk1>
      <a:lt1>
        <a:srgbClr val="FFFFFF"/>
      </a:lt1>
      <a:dk2>
        <a:srgbClr val="000000"/>
      </a:dk2>
      <a:lt2>
        <a:srgbClr val="808080"/>
      </a:lt2>
      <a:accent1>
        <a:srgbClr val="3FABE4"/>
      </a:accent1>
      <a:accent2>
        <a:srgbClr val="3333CC"/>
      </a:accent2>
      <a:accent3>
        <a:srgbClr val="FFFFFF"/>
      </a:accent3>
      <a:accent4>
        <a:srgbClr val="000000"/>
      </a:accent4>
      <a:accent5>
        <a:srgbClr val="9AD4F7"/>
      </a:accent5>
      <a:accent6>
        <a:srgbClr val="2D2DB9"/>
      </a:accent6>
      <a:hlink>
        <a:srgbClr val="CCCCFF"/>
      </a:hlink>
      <a:folHlink>
        <a:srgbClr val="B2B2B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2844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defRPr kumimoji="0" lang="en-GB" sz="1800" b="0" i="0" u="none" strike="noStrike" cap="none" normalizeH="0" baseline="0">
            <a:ln>
              <a:noFill/>
            </a:ln>
            <a:solidFill>
              <a:srgbClr val="000000"/>
            </a:solidFill>
            <a:effectLst/>
            <a:latin typeface="Arial" pitchFamily="-111" charset="0"/>
            <a:ea typeface="SimSun" pitchFamily="2" charset="-122"/>
            <a:cs typeface="SimSun" pitchFamily="2" charset="-122"/>
          </a:defRPr>
        </a:defPPr>
      </a:lstStyle>
    </a:spDef>
    <a:lnDef>
      <a:spPr bwMode="auto">
        <a:xfrm>
          <a:off x="0" y="0"/>
          <a:ext cx="1" cy="1"/>
        </a:xfrm>
        <a:custGeom>
          <a:avLst/>
          <a:gdLst/>
          <a:ahLst/>
          <a:cxnLst/>
          <a:rect l="0" t="0" r="0" b="0"/>
          <a:pathLst/>
        </a:custGeom>
        <a:solidFill>
          <a:srgbClr val="00B8FF"/>
        </a:solidFill>
        <a:ln w="2844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pitchFamily="-111" charset="0"/>
          <a:buNone/>
          <a:tabLst/>
          <a:defRPr kumimoji="0" lang="en-GB" sz="1800" b="0" i="0" u="none" strike="noStrike" cap="none" normalizeH="0" baseline="0">
            <a:ln>
              <a:noFill/>
            </a:ln>
            <a:solidFill>
              <a:srgbClr val="000000"/>
            </a:solidFill>
            <a:effectLst/>
            <a:latin typeface="Arial" pitchFamily="-111" charset="0"/>
            <a:ea typeface="SimSun" pitchFamily="2" charset="-122"/>
            <a:cs typeface="SimSun"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5326</Words>
  <PresentationFormat>화면 슬라이드 쇼(4:3)</PresentationFormat>
  <Paragraphs>1252</Paragraphs>
  <Slides>62</Slides>
  <Notes>59</Notes>
  <HiddenSlides>3</HiddenSlides>
  <MMClips>0</MMClips>
  <ScaleCrop>false</ScaleCrop>
  <HeadingPairs>
    <vt:vector size="4" baseType="variant">
      <vt:variant>
        <vt:lpstr>테마</vt:lpstr>
      </vt:variant>
      <vt:variant>
        <vt:i4>1</vt:i4>
      </vt:variant>
      <vt:variant>
        <vt:lpstr>슬라이드 제목</vt:lpstr>
      </vt:variant>
      <vt:variant>
        <vt:i4>62</vt:i4>
      </vt:variant>
    </vt:vector>
  </HeadingPairs>
  <TitlesOfParts>
    <vt:vector size="63" baseType="lpstr">
      <vt:lpstr>Default Design</vt:lpstr>
      <vt:lpstr>ENOVIA V6 Architecture  </vt:lpstr>
      <vt:lpstr>Learning Objectives</vt:lpstr>
      <vt:lpstr>슬라이드 3</vt:lpstr>
      <vt:lpstr>슬라이드 4</vt:lpstr>
      <vt:lpstr>ENOVIA V6 Architecture Value Proposition</vt:lpstr>
      <vt:lpstr>V6 Multi-Tier Architecture Principle</vt:lpstr>
      <vt:lpstr>슬라이드 7</vt:lpstr>
      <vt:lpstr>V6 Centralized Database Architecture</vt:lpstr>
      <vt:lpstr>V6 IT Infrastructure Components – NEW!</vt:lpstr>
      <vt:lpstr>Master Collaboration Server (MCS)</vt:lpstr>
      <vt:lpstr>File Collaboration Server (FCS)</vt:lpstr>
      <vt:lpstr>Database Server (DB)</vt:lpstr>
      <vt:lpstr>Advanced Search Server (IDOL)</vt:lpstr>
      <vt:lpstr>3D Index Server (3D INDEX)</vt:lpstr>
      <vt:lpstr>Conferencing Server (CNF)</vt:lpstr>
      <vt:lpstr>Other Servers and Equipment</vt:lpstr>
      <vt:lpstr>V6 Data Types – NEW! </vt:lpstr>
      <vt:lpstr>슬라이드 18</vt:lpstr>
      <vt:lpstr>슬라이드 19</vt:lpstr>
      <vt:lpstr>JVM Process Memory usagefor ENOVIA V6</vt:lpstr>
      <vt:lpstr>Logical Architecture for V6</vt:lpstr>
      <vt:lpstr>Logical Architecture for V6 / CATIA V5</vt:lpstr>
      <vt:lpstr>Logical Architecture for Co-existence V6 / VPM V4</vt:lpstr>
      <vt:lpstr>Logical Architecture for Co-existence V6 / VPM V5</vt:lpstr>
      <vt:lpstr>슬라이드 25</vt:lpstr>
      <vt:lpstr>슬라이드 26</vt:lpstr>
      <vt:lpstr>슬라이드 27</vt:lpstr>
      <vt:lpstr>Zoom inside MCS for Scalability</vt:lpstr>
      <vt:lpstr>슬라이드 29</vt:lpstr>
      <vt:lpstr>Two Platform Choices based on Modules…</vt:lpstr>
      <vt:lpstr>Platforms OS Middleware see program directory for definitiveplatform info!</vt:lpstr>
      <vt:lpstr>Best Practices</vt:lpstr>
      <vt:lpstr>Best Practices</vt:lpstr>
      <vt:lpstr>슬라이드 34</vt:lpstr>
      <vt:lpstr>슬라이드 35</vt:lpstr>
      <vt:lpstr>File storage concepts</vt:lpstr>
      <vt:lpstr>Related Metadata</vt:lpstr>
      <vt:lpstr>System Application</vt:lpstr>
      <vt:lpstr>File storage mechanism</vt:lpstr>
      <vt:lpstr>File storage mechanism</vt:lpstr>
      <vt:lpstr>3 Scenarios</vt:lpstr>
      <vt:lpstr>Synchronizations on demand</vt:lpstr>
      <vt:lpstr>Synchronizations by command</vt:lpstr>
      <vt:lpstr>Scheduled synchronization </vt:lpstr>
      <vt:lpstr>Multi Store</vt:lpstr>
      <vt:lpstr>슬라이드 46</vt:lpstr>
      <vt:lpstr>Security Technology</vt:lpstr>
      <vt:lpstr>Authentication</vt:lpstr>
      <vt:lpstr>Authentication | Single Sign On</vt:lpstr>
      <vt:lpstr>Authentication | Single Sign On for Web Client</vt:lpstr>
      <vt:lpstr>슬라이드 51</vt:lpstr>
      <vt:lpstr>슬라이드 52</vt:lpstr>
      <vt:lpstr>슬라이드 53</vt:lpstr>
      <vt:lpstr>Secure Infrastructure – Central Data Center Data Center Example  </vt:lpstr>
      <vt:lpstr>Secure Infrastructure - Internal Users - Example Local users accessing ENOVIA V6 via the Intranet  </vt:lpstr>
      <vt:lpstr>Secure Infrastructure – Remote Sites - Example Remote sites over WAN or MPLS accessing ENOVIA V6 with local FCS  </vt:lpstr>
      <vt:lpstr>슬라이드 57</vt:lpstr>
      <vt:lpstr>On-Line Conferencing Environment Functionalities</vt:lpstr>
      <vt:lpstr>On-line Collaboration Environment Centralized Conferencing Server– Lotus Sametime</vt:lpstr>
      <vt:lpstr>On-line Collaboration Environment Distributed Conferencing Servers – Lotus Sametime</vt:lpstr>
      <vt:lpstr>V6 Architecture: Optimized for Extended Enterprise &amp; Supplier Collaboration - Examples</vt:lpstr>
      <vt:lpstr>Conclusion</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ENOVIA V6 Architecture</dc:title>
  <dc:subject/>
  <dc:creator/>
  <cp:keywords/>
  <dc:description/>
  <cp:lastModifiedBy/>
  <cp:revision>1</cp:revision>
  <dcterms:created xsi:type="dcterms:W3CDTF">2009-03-02T15:23:41Z</dcterms:created>
  <dcterms:modified xsi:type="dcterms:W3CDTF">2009-04-21T05:18:21Z</dcterms:modified>
  <cp:category/>
</cp:coreProperties>
</file>